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4"/>
  </p:notesMasterIdLst>
  <p:sldIdLst>
    <p:sldId id="260" r:id="rId2"/>
    <p:sldId id="264" r:id="rId3"/>
    <p:sldId id="257" r:id="rId4"/>
    <p:sldId id="261" r:id="rId5"/>
    <p:sldId id="263" r:id="rId6"/>
    <p:sldId id="262" r:id="rId7"/>
    <p:sldId id="265" r:id="rId8"/>
    <p:sldId id="266" r:id="rId9"/>
    <p:sldId id="268" r:id="rId10"/>
    <p:sldId id="267" r:id="rId11"/>
    <p:sldId id="269" r:id="rId12"/>
    <p:sldId id="271" r:id="rId13"/>
    <p:sldId id="272" r:id="rId14"/>
    <p:sldId id="273" r:id="rId15"/>
    <p:sldId id="274" r:id="rId16"/>
    <p:sldId id="275" r:id="rId17"/>
    <p:sldId id="276" r:id="rId18"/>
    <p:sldId id="277" r:id="rId19"/>
    <p:sldId id="286" r:id="rId20"/>
    <p:sldId id="285" r:id="rId21"/>
    <p:sldId id="287" r:id="rId22"/>
    <p:sldId id="294" r:id="rId23"/>
    <p:sldId id="288" r:id="rId24"/>
    <p:sldId id="289" r:id="rId25"/>
    <p:sldId id="290" r:id="rId26"/>
    <p:sldId id="291" r:id="rId27"/>
    <p:sldId id="293" r:id="rId28"/>
    <p:sldId id="295" r:id="rId29"/>
    <p:sldId id="296" r:id="rId30"/>
    <p:sldId id="283" r:id="rId31"/>
    <p:sldId id="282" r:id="rId32"/>
    <p:sldId id="280" r:id="rId33"/>
  </p:sldIdLst>
  <p:sldSz cx="9144000" cy="6858000" type="screen4x3"/>
  <p:notesSz cx="6858000" cy="9144000"/>
  <p:custDataLst>
    <p:tags r:id="rId35"/>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R Krentzman PhD" initials="ARKP"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94434" autoAdjust="0"/>
  </p:normalViewPr>
  <p:slideViewPr>
    <p:cSldViewPr>
      <p:cViewPr>
        <p:scale>
          <a:sx n="97" d="100"/>
          <a:sy n="97" d="100"/>
        </p:scale>
        <p:origin x="-210"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024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B55D1AF8-33FE-4908-80BC-AD568AD966E5}" type="slidenum">
              <a:rPr lang="en-US" altLang="en-US"/>
              <a:pPr/>
              <a:t>‹#›</a:t>
            </a:fld>
            <a:endParaRPr lang="en-US" altLang="en-US"/>
          </a:p>
        </p:txBody>
      </p:sp>
    </p:spTree>
    <p:extLst>
      <p:ext uri="{BB962C8B-B14F-4D97-AF65-F5344CB8AC3E}">
        <p14:creationId xmlns:p14="http://schemas.microsoft.com/office/powerpoint/2010/main" val="21898666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found the notes screen, terrific!</a:t>
            </a:r>
          </a:p>
          <a:p>
            <a:endParaRPr lang="en-US" dirty="0" smtClean="0"/>
          </a:p>
          <a:p>
            <a:r>
              <a:rPr lang="en-US" dirty="0" smtClean="0"/>
              <a:t>Here</a:t>
            </a:r>
            <a:r>
              <a:rPr lang="en-US" baseline="0" dirty="0" smtClean="0"/>
              <a:t> background information for each exercise and slide in this presentation will be provided.</a:t>
            </a:r>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1</a:t>
            </a:fld>
            <a:endParaRPr lang="en-US" altLang="en-US"/>
          </a:p>
        </p:txBody>
      </p:sp>
    </p:spTree>
    <p:extLst>
      <p:ext uri="{BB962C8B-B14F-4D97-AF65-F5344CB8AC3E}">
        <p14:creationId xmlns:p14="http://schemas.microsoft.com/office/powerpoint/2010/main" val="3502785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learn more about Carl Rogers, visit:</a:t>
            </a:r>
          </a:p>
          <a:p>
            <a:r>
              <a:rPr lang="en-US" dirty="0" smtClean="0"/>
              <a:t>http://en.wikipedia.org/wiki/Carl_Rogers</a:t>
            </a:r>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13</a:t>
            </a:fld>
            <a:endParaRPr lang="en-US" altLang="en-US"/>
          </a:p>
        </p:txBody>
      </p:sp>
    </p:spTree>
    <p:extLst>
      <p:ext uri="{BB962C8B-B14F-4D97-AF65-F5344CB8AC3E}">
        <p14:creationId xmlns:p14="http://schemas.microsoft.com/office/powerpoint/2010/main" val="550051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Essential for psychotherapeutic</a:t>
            </a:r>
            <a:r>
              <a:rPr lang="en-US" baseline="0" dirty="0" smtClean="0"/>
              <a:t> change—beneficial change in a positive direction</a:t>
            </a:r>
          </a:p>
          <a:p>
            <a:r>
              <a:rPr lang="en-US" baseline="0" dirty="0" smtClean="0"/>
              <a:t>How to be of maximum helpfulness to another person</a:t>
            </a:r>
            <a:endParaRPr lang="en-US" dirty="0"/>
          </a:p>
        </p:txBody>
      </p:sp>
      <p:sp>
        <p:nvSpPr>
          <p:cNvPr id="4" name="Slide Number Placeholder 3"/>
          <p:cNvSpPr>
            <a:spLocks noGrp="1"/>
          </p:cNvSpPr>
          <p:nvPr>
            <p:ph type="sldNum" sz="quarter" idx="10"/>
          </p:nvPr>
        </p:nvSpPr>
        <p:spPr/>
        <p:txBody>
          <a:bodyPr/>
          <a:lstStyle/>
          <a:p>
            <a:fld id="{876B57C0-B7D2-4D05-8C4F-9E28896742F6}" type="slidenum">
              <a:rPr lang="en-US" smtClean="0"/>
              <a:pPr/>
              <a:t>14</a:t>
            </a:fld>
            <a:endParaRPr lang="en-US"/>
          </a:p>
        </p:txBody>
      </p:sp>
    </p:spTree>
    <p:extLst>
      <p:ext uri="{BB962C8B-B14F-4D97-AF65-F5344CB8AC3E}">
        <p14:creationId xmlns:p14="http://schemas.microsoft.com/office/powerpoint/2010/main" val="3902149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it</a:t>
            </a:r>
            <a:r>
              <a:rPr lang="en-US" baseline="0" dirty="0" smtClean="0"/>
              <a:t> is best if the speaker offers ‘sound bites’ that are not too short or too long.</a:t>
            </a:r>
          </a:p>
          <a:p>
            <a:endParaRPr lang="en-US" baseline="0" dirty="0" smtClean="0"/>
          </a:p>
          <a:p>
            <a:r>
              <a:rPr lang="en-US" baseline="0" dirty="0" smtClean="0"/>
              <a:t>Very long ‘sound bites’ can be gently interrupted with a kind reflection of the material offered thus far.</a:t>
            </a:r>
          </a:p>
          <a:p>
            <a:endParaRPr lang="en-US" baseline="0" dirty="0" smtClean="0"/>
          </a:p>
          <a:p>
            <a:r>
              <a:rPr lang="en-US" baseline="0" dirty="0" smtClean="0"/>
              <a:t>The video on the next slide shows a demonstration of this exercise.</a:t>
            </a:r>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19</a:t>
            </a:fld>
            <a:endParaRPr lang="en-US" altLang="en-US"/>
          </a:p>
        </p:txBody>
      </p:sp>
    </p:spTree>
    <p:extLst>
      <p:ext uri="{BB962C8B-B14F-4D97-AF65-F5344CB8AC3E}">
        <p14:creationId xmlns:p14="http://schemas.microsoft.com/office/powerpoint/2010/main" val="144583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Debrief.</a:t>
            </a:r>
          </a:p>
          <a:p>
            <a:endParaRPr lang="en-US" dirty="0" smtClean="0"/>
          </a:p>
          <a:p>
            <a:r>
              <a:rPr lang="en-US" dirty="0" smtClean="0"/>
              <a:t>What was that like for the speaker?</a:t>
            </a:r>
          </a:p>
          <a:p>
            <a:r>
              <a:rPr lang="en-US" dirty="0" smtClean="0"/>
              <a:t>For</a:t>
            </a:r>
            <a:r>
              <a:rPr lang="en-US" baseline="0" dirty="0" smtClean="0"/>
              <a:t> participants?</a:t>
            </a:r>
          </a:p>
          <a:p>
            <a:r>
              <a:rPr lang="en-US" baseline="0" dirty="0" smtClean="0"/>
              <a:t>What did you become aware of?</a:t>
            </a:r>
          </a:p>
          <a:p>
            <a:r>
              <a:rPr lang="en-US" baseline="0" dirty="0" smtClean="0"/>
              <a:t>What questions do you have about reflective listening?</a:t>
            </a:r>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20</a:t>
            </a:fld>
            <a:endParaRPr lang="en-US" altLang="en-US"/>
          </a:p>
        </p:txBody>
      </p:sp>
    </p:spTree>
    <p:extLst>
      <p:ext uri="{BB962C8B-B14F-4D97-AF65-F5344CB8AC3E}">
        <p14:creationId xmlns:p14="http://schemas.microsoft.com/office/powerpoint/2010/main" val="3728596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be helpful to offer a list of possible topics, such as:</a:t>
            </a:r>
          </a:p>
          <a:p>
            <a:pPr marL="228600" indent="-228600">
              <a:buAutoNum type="arabicPeriod"/>
            </a:pPr>
            <a:r>
              <a:rPr lang="en-US" baseline="0" dirty="0" smtClean="0"/>
              <a:t>How did you spend your summers as a child?</a:t>
            </a:r>
          </a:p>
          <a:p>
            <a:pPr marL="228600" indent="-228600">
              <a:buAutoNum type="arabicPeriod"/>
            </a:pPr>
            <a:r>
              <a:rPr lang="en-US" baseline="0" dirty="0" smtClean="0"/>
              <a:t>Describe your best friend.</a:t>
            </a:r>
          </a:p>
          <a:p>
            <a:pPr marL="228600" indent="-228600">
              <a:buAutoNum type="arabicPeriod"/>
            </a:pPr>
            <a:r>
              <a:rPr lang="en-US" baseline="0" dirty="0" smtClean="0"/>
              <a:t>Describe your childhood pet.</a:t>
            </a:r>
          </a:p>
          <a:p>
            <a:pPr marL="228600" indent="-228600">
              <a:buAutoNum type="arabicPeriod"/>
            </a:pPr>
            <a:r>
              <a:rPr lang="en-US" baseline="0" dirty="0" smtClean="0"/>
              <a:t>What are your upcoming plans for the (summer, holidays, </a:t>
            </a:r>
            <a:r>
              <a:rPr lang="en-US" baseline="0" dirty="0" err="1" smtClean="0"/>
              <a:t>etc</a:t>
            </a:r>
            <a:r>
              <a:rPr lang="en-US" baseline="0" dirty="0" smtClean="0"/>
              <a:t>).</a:t>
            </a:r>
          </a:p>
          <a:p>
            <a:pPr marL="228600" indent="-228600">
              <a:buAutoNum type="arabicPeriod"/>
            </a:pPr>
            <a:r>
              <a:rPr lang="en-US" baseline="0" dirty="0" smtClean="0"/>
              <a:t>Describe a favorite hobby or pass time.</a:t>
            </a:r>
          </a:p>
          <a:p>
            <a:pPr marL="228600" indent="-228600">
              <a:buAutoNum type="arabicPeriod"/>
            </a:pPr>
            <a:endParaRPr lang="en-US" baseline="0" dirty="0" smtClean="0"/>
          </a:p>
          <a:p>
            <a:pPr marL="0" indent="0">
              <a:buNone/>
            </a:pPr>
            <a:r>
              <a:rPr lang="en-US" baseline="0" dirty="0" smtClean="0"/>
              <a:t>Let the first person speak for 3-4 minutes, then ring the bell. Allow them a minute to wrap up/offer one another a positive word of encouragement (an affirmation). Then ring bell again, to switch.</a:t>
            </a:r>
          </a:p>
          <a:p>
            <a:pPr marL="0" indent="0">
              <a:buNone/>
            </a:pPr>
            <a:endParaRPr lang="en-US" baseline="0" dirty="0" smtClean="0"/>
          </a:p>
          <a:p>
            <a:pPr marL="0" indent="0">
              <a:buNone/>
            </a:pPr>
            <a:r>
              <a:rPr lang="en-US" baseline="0" dirty="0" smtClean="0"/>
              <a:t>Debrief:</a:t>
            </a:r>
          </a:p>
          <a:p>
            <a:pPr marL="0" indent="0">
              <a:buNone/>
            </a:pPr>
            <a:endParaRPr lang="en-US" baseline="0" dirty="0" smtClean="0"/>
          </a:p>
          <a:p>
            <a:pPr marL="0" indent="0">
              <a:buNone/>
            </a:pPr>
            <a:r>
              <a:rPr lang="en-US" baseline="0" dirty="0" smtClean="0"/>
              <a:t>What was it like for the speaker to be ‘restricted’ to just using reflective listening?</a:t>
            </a:r>
          </a:p>
          <a:p>
            <a:pPr marL="0" indent="0">
              <a:buNone/>
            </a:pPr>
            <a:r>
              <a:rPr lang="en-US" baseline="0" dirty="0" smtClean="0"/>
              <a:t>What did this feel like for the listener?</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21</a:t>
            </a:fld>
            <a:endParaRPr lang="en-US" altLang="en-US"/>
          </a:p>
        </p:txBody>
      </p:sp>
    </p:spTree>
    <p:extLst>
      <p:ext uri="{BB962C8B-B14F-4D97-AF65-F5344CB8AC3E}">
        <p14:creationId xmlns:p14="http://schemas.microsoft.com/office/powerpoint/2010/main" val="1807818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way to reinforce the exercises of the workshop, consider recapping</a:t>
            </a:r>
            <a:r>
              <a:rPr lang="en-US" baseline="0" dirty="0" smtClean="0"/>
              <a:t> all that was done. As you review what you’ve covered, perhaps add the key learnings from each exercise.</a:t>
            </a:r>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22</a:t>
            </a:fld>
            <a:endParaRPr lang="en-US" altLang="en-US"/>
          </a:p>
        </p:txBody>
      </p:sp>
    </p:spTree>
    <p:extLst>
      <p:ext uri="{BB962C8B-B14F-4D97-AF65-F5344CB8AC3E}">
        <p14:creationId xmlns:p14="http://schemas.microsoft.com/office/powerpoint/2010/main" val="4242765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possible, follow</a:t>
            </a:r>
            <a:r>
              <a:rPr lang="en-US" baseline="0" dirty="0" smtClean="0"/>
              <a:t> up one week later to practice again and discuss the times when participants used the skill this week.</a:t>
            </a:r>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23</a:t>
            </a:fld>
            <a:endParaRPr lang="en-US" altLang="en-US"/>
          </a:p>
        </p:txBody>
      </p:sp>
    </p:spTree>
    <p:extLst>
      <p:ext uri="{BB962C8B-B14F-4D97-AF65-F5344CB8AC3E}">
        <p14:creationId xmlns:p14="http://schemas.microsoft.com/office/powerpoint/2010/main" val="1439442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if you have</a:t>
            </a:r>
            <a:r>
              <a:rPr lang="en-US" baseline="0" dirty="0" smtClean="0"/>
              <a:t> more than an hour. I’d use this before “Social Worker 23.”</a:t>
            </a:r>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30</a:t>
            </a:fld>
            <a:endParaRPr lang="en-US" altLang="en-US"/>
          </a:p>
        </p:txBody>
      </p:sp>
    </p:spTree>
    <p:extLst>
      <p:ext uri="{BB962C8B-B14F-4D97-AF65-F5344CB8AC3E}">
        <p14:creationId xmlns:p14="http://schemas.microsoft.com/office/powerpoint/2010/main" val="1448704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dirty="0" smtClean="0"/>
              <a:t>The video on the next slide</a:t>
            </a:r>
            <a:r>
              <a:rPr lang="en-US" baseline="0" dirty="0" smtClean="0"/>
              <a:t> offers a demonstration of this exercise.</a:t>
            </a:r>
            <a:endParaRPr lang="en-US" dirty="0"/>
          </a:p>
        </p:txBody>
      </p:sp>
      <p:sp>
        <p:nvSpPr>
          <p:cNvPr id="4" name="Slide Number Placeholder 3"/>
          <p:cNvSpPr>
            <a:spLocks noGrp="1"/>
          </p:cNvSpPr>
          <p:nvPr>
            <p:ph type="sldNum" sz="quarter" idx="10"/>
          </p:nvPr>
        </p:nvSpPr>
        <p:spPr/>
        <p:txBody>
          <a:bodyPr/>
          <a:lstStyle/>
          <a:p>
            <a:fld id="{79E72CAC-93B8-44AC-91B2-E77852918421}" type="slidenum">
              <a:rPr lang="en-US" smtClean="0"/>
              <a:pPr/>
              <a:t>31</a:t>
            </a:fld>
            <a:endParaRPr lang="en-US"/>
          </a:p>
        </p:txBody>
      </p:sp>
    </p:spTree>
    <p:extLst>
      <p:ext uri="{BB962C8B-B14F-4D97-AF65-F5344CB8AC3E}">
        <p14:creationId xmlns:p14="http://schemas.microsoft.com/office/powerpoint/2010/main" val="3105958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Debriefing: In large group, ask for comments on this experience. What did the participants learn? What surprises were there? What was it like to be the speaker?</a:t>
            </a:r>
          </a:p>
          <a:p>
            <a:endParaRPr lang="en-US" baseline="0" dirty="0" smtClean="0"/>
          </a:p>
          <a:p>
            <a:r>
              <a:rPr lang="en-US" baseline="0" dirty="0" smtClean="0"/>
              <a:t>Usually there are comments about the speaker’s wanting strongly to elaborate and explain, which is a good illustration of how the reflective process, even at this simple level, pulls for more explanation. What problems are encountered? Highlight how many different meanings a seemingly simple statement can have (the number of yes answers). Many early guesses are wrong. Each guess receives immediate feedback (“yes” or “no”) in this exercise, which also happens during good reflective listening.</a:t>
            </a:r>
          </a:p>
          <a:p>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32</a:t>
            </a:fld>
            <a:endParaRPr lang="en-US" altLang="en-US"/>
          </a:p>
        </p:txBody>
      </p:sp>
    </p:spTree>
    <p:extLst>
      <p:ext uri="{BB962C8B-B14F-4D97-AF65-F5344CB8AC3E}">
        <p14:creationId xmlns:p14="http://schemas.microsoft.com/office/powerpoint/2010/main" val="3683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delete</a:t>
            </a:r>
            <a:r>
              <a:rPr lang="en-US" baseline="0" dirty="0" smtClean="0"/>
              <a:t> the previous two slides and start with the next one.</a:t>
            </a:r>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2</a:t>
            </a:fld>
            <a:endParaRPr lang="en-US" altLang="en-US"/>
          </a:p>
        </p:txBody>
      </p:sp>
    </p:spTree>
    <p:extLst>
      <p:ext uri="{BB962C8B-B14F-4D97-AF65-F5344CB8AC3E}">
        <p14:creationId xmlns:p14="http://schemas.microsoft.com/office/powerpoint/2010/main" val="36248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924326-4FE7-4BB1-A173-C5461CA84CFC}" type="slidenum">
              <a:rPr lang="en-US" altLang="en-US"/>
              <a:pPr/>
              <a:t>3</a:t>
            </a:fld>
            <a:endParaRPr lang="en-US" alt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322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Bill Miller and Stephen </a:t>
            </a:r>
            <a:r>
              <a:rPr lang="en-US" dirty="0" err="1" smtClean="0"/>
              <a:t>Rollnick</a:t>
            </a:r>
            <a:r>
              <a:rPr lang="en-US" baseline="0" dirty="0" smtClean="0"/>
              <a:t> are the original architects of Motivational Interviewing and authors of the central text, Motivational Interviewing: Helping People Change, 3</a:t>
            </a:r>
            <a:r>
              <a:rPr lang="en-US" baseline="30000" dirty="0" smtClean="0"/>
              <a:t>rd</a:t>
            </a:r>
            <a:r>
              <a:rPr lang="en-US" baseline="0" dirty="0" smtClean="0"/>
              <a:t> edition. http://www.guilford.com/books/Motivational-Interviewing/Miller-Rollnick/9781609182274</a:t>
            </a:r>
          </a:p>
          <a:p>
            <a:endParaRPr lang="en-US" baseline="0" dirty="0" smtClean="0"/>
          </a:p>
          <a:p>
            <a:r>
              <a:rPr lang="en-US" baseline="0" dirty="0" smtClean="0"/>
              <a:t>This quote inspires us to invest the time in reflective listening and learn it well before layering on more advanced skills.</a:t>
            </a:r>
          </a:p>
          <a:p>
            <a:endParaRPr lang="en-US" baseline="0" dirty="0" smtClean="0"/>
          </a:p>
          <a:p>
            <a:r>
              <a:rPr lang="en-US" baseline="0" dirty="0" smtClean="0"/>
              <a:t>You might ask your audience what this quote means to them.</a:t>
            </a:r>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4</a:t>
            </a:fld>
            <a:endParaRPr lang="en-US" altLang="en-US"/>
          </a:p>
        </p:txBody>
      </p:sp>
    </p:spTree>
    <p:extLst>
      <p:ext uri="{BB962C8B-B14F-4D97-AF65-F5344CB8AC3E}">
        <p14:creationId xmlns:p14="http://schemas.microsoft.com/office/powerpoint/2010/main" val="238178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workshop, we will use “real plays” versus “role plays”—participants will talk about things that are real for them.</a:t>
            </a:r>
          </a:p>
          <a:p>
            <a:r>
              <a:rPr lang="en-US" baseline="0" dirty="0" smtClean="0"/>
              <a:t>You might caution attendees not to talk about anything too tender or private, because reflective listening has a way of enabling people to say more and go deeper. Even relatively “surface” topics will effectively teach the skills.</a:t>
            </a:r>
          </a:p>
          <a:p>
            <a:endParaRPr lang="en-US" baseline="0" dirty="0" smtClean="0"/>
          </a:p>
          <a:p>
            <a:r>
              <a:rPr lang="en-US" baseline="0" dirty="0" smtClean="0"/>
              <a:t>In facilitating the workshop, you want to use Motivational Interviewing basic skills continuously, such as, reflective listening, open ended questions, affirmations, and summaries (“OARS”).</a:t>
            </a:r>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5</a:t>
            </a:fld>
            <a:endParaRPr lang="en-US" altLang="en-US"/>
          </a:p>
        </p:txBody>
      </p:sp>
    </p:spTree>
    <p:extLst>
      <p:ext uri="{BB962C8B-B14F-4D97-AF65-F5344CB8AC3E}">
        <p14:creationId xmlns:p14="http://schemas.microsoft.com/office/powerpoint/2010/main" val="1071747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instill movement and energy into the presentation by starting</a:t>
            </a:r>
            <a:r>
              <a:rPr lang="en-US" baseline="0" dirty="0" smtClean="0"/>
              <a:t> right away with the first exercise.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about 2.5 minutes, ring the bell to switch listeners/speakers.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Then,</a:t>
            </a:r>
            <a:r>
              <a:rPr lang="en-US" baseline="0" dirty="0" smtClean="0"/>
              <a:t> d</a:t>
            </a:r>
            <a:r>
              <a:rPr lang="en-US" dirty="0" smtClean="0"/>
              <a:t>ebrief:</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experience of the speakers: What were they feeling and thinking?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experience</a:t>
            </a:r>
            <a:r>
              <a:rPr lang="en-US" baseline="0" dirty="0" smtClean="0"/>
              <a:t> of the listeners: What were they feeling and thinking?</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Optional: Write responses on a</a:t>
            </a:r>
            <a:r>
              <a:rPr lang="en-US" baseline="0" dirty="0" smtClean="0"/>
              <a:t> white board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463EFBE-B2C3-4285-BBD4-6E721D7BBB98}" type="slidenum">
              <a:rPr lang="en-US" smtClean="0"/>
              <a:pPr/>
              <a:t>6</a:t>
            </a:fld>
            <a:endParaRPr lang="en-US"/>
          </a:p>
        </p:txBody>
      </p:sp>
    </p:spTree>
    <p:extLst>
      <p:ext uri="{BB962C8B-B14F-4D97-AF65-F5344CB8AC3E}">
        <p14:creationId xmlns:p14="http://schemas.microsoft.com/office/powerpoint/2010/main" val="2453709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about 2.5 minutes,</a:t>
            </a:r>
            <a:r>
              <a:rPr lang="en-US" baseline="0" dirty="0" smtClean="0"/>
              <a:t> ring the bell to switch.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Debrief: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experience of the speakers and listeners: What were they feeling and thinking?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Optional:</a:t>
            </a:r>
            <a:r>
              <a:rPr lang="en-US" baseline="0" dirty="0" smtClean="0"/>
              <a:t> </a:t>
            </a:r>
            <a:r>
              <a:rPr lang="en-US" dirty="0" smtClean="0"/>
              <a:t>Write bullet point reactions on the board.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What did participants like/dislike about this exercise?</a:t>
            </a:r>
          </a:p>
          <a:p>
            <a:r>
              <a:rPr lang="en-US" dirty="0" smtClean="0"/>
              <a:t>In what ways</a:t>
            </a:r>
            <a:r>
              <a:rPr lang="en-US" baseline="0" dirty="0" smtClean="0"/>
              <a:t> was it better than “don’t listen”?</a:t>
            </a:r>
          </a:p>
          <a:p>
            <a:r>
              <a:rPr lang="en-US" baseline="0" dirty="0" smtClean="0"/>
              <a:t>What was still missing?</a:t>
            </a:r>
          </a:p>
          <a:p>
            <a:endParaRPr lang="en-US" baseline="0" dirty="0" smtClean="0"/>
          </a:p>
          <a:p>
            <a:r>
              <a:rPr lang="en-US" baseline="0" dirty="0" smtClean="0"/>
              <a:t>People often find that they need some verbal cues from the listener in order to feel on track. Reflective Listening is a wonderful way to offer such verbal cues.</a:t>
            </a:r>
            <a:endParaRPr lang="en-US" dirty="0"/>
          </a:p>
        </p:txBody>
      </p:sp>
      <p:sp>
        <p:nvSpPr>
          <p:cNvPr id="4" name="Slide Number Placeholder 3"/>
          <p:cNvSpPr>
            <a:spLocks noGrp="1"/>
          </p:cNvSpPr>
          <p:nvPr>
            <p:ph type="sldNum" sz="quarter" idx="10"/>
          </p:nvPr>
        </p:nvSpPr>
        <p:spPr/>
        <p:txBody>
          <a:bodyPr/>
          <a:lstStyle/>
          <a:p>
            <a:fld id="{1463EFBE-B2C3-4285-BBD4-6E721D7BBB98}" type="slidenum">
              <a:rPr lang="en-US" smtClean="0"/>
              <a:pPr/>
              <a:t>7</a:t>
            </a:fld>
            <a:endParaRPr lang="en-US"/>
          </a:p>
        </p:txBody>
      </p:sp>
    </p:spTree>
    <p:extLst>
      <p:ext uri="{BB962C8B-B14F-4D97-AF65-F5344CB8AC3E}">
        <p14:creationId xmlns:p14="http://schemas.microsoft.com/office/powerpoint/2010/main" val="3800853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participants make notes about what the</a:t>
            </a:r>
            <a:r>
              <a:rPr lang="en-US" baseline="0" dirty="0" smtClean="0"/>
              <a:t> speaker is and is not doing.</a:t>
            </a:r>
          </a:p>
          <a:p>
            <a:r>
              <a:rPr lang="en-US" baseline="0" dirty="0" smtClean="0"/>
              <a:t>Perhaps show the video twice (it’s only a couple of minutes long).</a:t>
            </a:r>
          </a:p>
          <a:p>
            <a:endParaRPr lang="en-US" baseline="0" dirty="0" smtClean="0"/>
          </a:p>
          <a:p>
            <a:r>
              <a:rPr lang="en-US" baseline="0" dirty="0" smtClean="0"/>
              <a:t>Debrief:</a:t>
            </a:r>
          </a:p>
          <a:p>
            <a:r>
              <a:rPr lang="en-US" baseline="0" dirty="0" smtClean="0"/>
              <a:t>What was she doing?</a:t>
            </a:r>
          </a:p>
          <a:p>
            <a:r>
              <a:rPr lang="en-US" baseline="0" dirty="0" smtClean="0"/>
              <a:t>What was she not doing?</a:t>
            </a:r>
          </a:p>
          <a:p>
            <a:r>
              <a:rPr lang="en-US" baseline="0" dirty="0" smtClean="0"/>
              <a:t>Optional: write the answers on a white board.</a:t>
            </a:r>
            <a:endParaRPr lang="en-US" dirty="0"/>
          </a:p>
        </p:txBody>
      </p:sp>
      <p:sp>
        <p:nvSpPr>
          <p:cNvPr id="4" name="Slide Number Placeholder 3"/>
          <p:cNvSpPr>
            <a:spLocks noGrp="1"/>
          </p:cNvSpPr>
          <p:nvPr>
            <p:ph type="sldNum" sz="quarter" idx="10"/>
          </p:nvPr>
        </p:nvSpPr>
        <p:spPr/>
        <p:txBody>
          <a:bodyPr/>
          <a:lstStyle/>
          <a:p>
            <a:fld id="{B55D1AF8-33FE-4908-80BC-AD568AD966E5}" type="slidenum">
              <a:rPr lang="en-US" altLang="en-US" smtClean="0"/>
              <a:pPr/>
              <a:t>10</a:t>
            </a:fld>
            <a:endParaRPr lang="en-US" altLang="en-US"/>
          </a:p>
        </p:txBody>
      </p:sp>
    </p:spTree>
    <p:extLst>
      <p:ext uri="{BB962C8B-B14F-4D97-AF65-F5344CB8AC3E}">
        <p14:creationId xmlns:p14="http://schemas.microsoft.com/office/powerpoint/2010/main" val="151976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Compare your audience’s answers with these. </a:t>
            </a:r>
          </a:p>
          <a:p>
            <a:r>
              <a:rPr lang="en-US" dirty="0" smtClean="0"/>
              <a:t>You probably</a:t>
            </a:r>
            <a:r>
              <a:rPr lang="en-US" baseline="0" dirty="0" smtClean="0"/>
              <a:t> will </a:t>
            </a:r>
            <a:r>
              <a:rPr lang="en-US" dirty="0" smtClean="0"/>
              <a:t>be able to add to the list.</a:t>
            </a:r>
            <a:endParaRPr lang="en-US" dirty="0"/>
          </a:p>
        </p:txBody>
      </p:sp>
      <p:sp>
        <p:nvSpPr>
          <p:cNvPr id="4" name="Slide Number Placeholder 3"/>
          <p:cNvSpPr>
            <a:spLocks noGrp="1"/>
          </p:cNvSpPr>
          <p:nvPr>
            <p:ph type="sldNum" sz="quarter" idx="10"/>
          </p:nvPr>
        </p:nvSpPr>
        <p:spPr/>
        <p:txBody>
          <a:bodyPr/>
          <a:lstStyle/>
          <a:p>
            <a:fld id="{79E72CAC-93B8-44AC-91B2-E77852918421}" type="slidenum">
              <a:rPr lang="en-US" smtClean="0"/>
              <a:pPr/>
              <a:t>11</a:t>
            </a:fld>
            <a:endParaRPr lang="en-US"/>
          </a:p>
        </p:txBody>
      </p:sp>
    </p:spTree>
    <p:extLst>
      <p:ext uri="{BB962C8B-B14F-4D97-AF65-F5344CB8AC3E}">
        <p14:creationId xmlns:p14="http://schemas.microsoft.com/office/powerpoint/2010/main" val="1765352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175" name="Picture 7" descr="UofM-2_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50" y="139700"/>
            <a:ext cx="8850313" cy="6578600"/>
          </a:xfrm>
          <a:prstGeom prst="rect">
            <a:avLst/>
          </a:prstGeom>
          <a:noFill/>
          <a:extLst>
            <a:ext uri="{909E8E84-426E-40DD-AFC4-6F175D3DCCD1}">
              <a14:hiddenFill xmlns:a14="http://schemas.microsoft.com/office/drawing/2010/main">
                <a:solidFill>
                  <a:srgbClr val="FFFFFF"/>
                </a:solidFill>
              </a14:hiddenFill>
            </a:ext>
          </a:extLst>
        </p:spPr>
      </p:pic>
      <p:sp>
        <p:nvSpPr>
          <p:cNvPr id="7171" name="Rectangle 3"/>
          <p:cNvSpPr>
            <a:spLocks noGrp="1" noChangeArrowheads="1"/>
          </p:cNvSpPr>
          <p:nvPr>
            <p:ph type="ctrTitle"/>
          </p:nvPr>
        </p:nvSpPr>
        <p:spPr>
          <a:xfrm>
            <a:off x="685800" y="1981200"/>
            <a:ext cx="7772400" cy="1143000"/>
          </a:xfrm>
        </p:spPr>
        <p:txBody>
          <a:bodyPr/>
          <a:lstStyle>
            <a:lvl1pPr algn="ctr">
              <a:defRPr/>
            </a:lvl1pPr>
          </a:lstStyle>
          <a:p>
            <a:pPr lvl="0"/>
            <a:r>
              <a:rPr lang="en-US" altLang="en-US" noProof="0" smtClean="0"/>
              <a:t>Click to edit Master title style</a:t>
            </a:r>
          </a:p>
        </p:txBody>
      </p:sp>
      <p:sp>
        <p:nvSpPr>
          <p:cNvPr id="7172" name="Rectangle 4"/>
          <p:cNvSpPr>
            <a:spLocks noGrp="1" noChangeArrowheads="1"/>
          </p:cNvSpPr>
          <p:nvPr>
            <p:ph type="subTitle" idx="1"/>
          </p:nvPr>
        </p:nvSpPr>
        <p:spPr>
          <a:xfrm>
            <a:off x="1371600" y="3581400"/>
            <a:ext cx="6400800" cy="609600"/>
          </a:xfrm>
        </p:spPr>
        <p:txBody>
          <a:bodyPr/>
          <a:lstStyle>
            <a:lvl1pPr marL="0" indent="0" algn="ctr">
              <a:buFontTx/>
              <a:buNone/>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5478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04800"/>
            <a:ext cx="21526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304800"/>
            <a:ext cx="63055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8669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9483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92589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752600"/>
            <a:ext cx="42291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752600"/>
            <a:ext cx="42291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746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017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3157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16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7524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36853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6" name="Picture 12" descr="UofM-2_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6050" y="136525"/>
            <a:ext cx="8850313" cy="65849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28600" y="304800"/>
            <a:ext cx="8610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28600" y="1752600"/>
            <a:ext cx="86106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rgbClr val="7A0019"/>
          </a:solidFill>
          <a:latin typeface="+mj-lt"/>
          <a:ea typeface="+mj-ea"/>
          <a:cs typeface="+mj-cs"/>
        </a:defRPr>
      </a:lvl1pPr>
      <a:lvl2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ct val="20000"/>
        </a:spcBef>
        <a:spcAft>
          <a:spcPct val="0"/>
        </a:spcAft>
        <a:buClr>
          <a:srgbClr val="7A0019"/>
        </a:buClr>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7A0019"/>
        </a:buClr>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7A0019"/>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7A0019"/>
        </a:buClr>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7A0019"/>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457200"/>
          </a:xfrm>
        </p:spPr>
        <p:txBody>
          <a:bodyPr/>
          <a:lstStyle/>
          <a:p>
            <a:r>
              <a:rPr lang="en-US" sz="3200" dirty="0" smtClean="0"/>
              <a:t>Background information!</a:t>
            </a:r>
            <a:endParaRPr lang="en-US" sz="3200" dirty="0"/>
          </a:p>
        </p:txBody>
      </p:sp>
      <p:sp>
        <p:nvSpPr>
          <p:cNvPr id="3" name="Subtitle 2"/>
          <p:cNvSpPr>
            <a:spLocks noGrp="1"/>
          </p:cNvSpPr>
          <p:nvPr>
            <p:ph type="subTitle" idx="1"/>
          </p:nvPr>
        </p:nvSpPr>
        <p:spPr>
          <a:xfrm>
            <a:off x="620617" y="1066800"/>
            <a:ext cx="7848600" cy="609600"/>
          </a:xfrm>
        </p:spPr>
        <p:txBody>
          <a:bodyPr/>
          <a:lstStyle/>
          <a:p>
            <a:pPr algn="l"/>
            <a:r>
              <a:rPr lang="en-US" sz="1200" dirty="0" smtClean="0"/>
              <a:t>Dear Colleagues,</a:t>
            </a:r>
          </a:p>
          <a:p>
            <a:pPr algn="l"/>
            <a:endParaRPr lang="en-US" sz="500" dirty="0" smtClean="0"/>
          </a:p>
          <a:p>
            <a:pPr algn="l"/>
            <a:r>
              <a:rPr lang="en-US" sz="1200" dirty="0" smtClean="0"/>
              <a:t>Within this PowerPoint you will find everything you need to provide an effective one hour reflective listening workshop to your staff: slides you can use, demonstration videos, tips to debrief and generate discussion, and instructions for the exercises. (Drag this screen up from the bottom to view the notes screen where tips will be provided). </a:t>
            </a:r>
          </a:p>
          <a:p>
            <a:pPr algn="l"/>
            <a:endParaRPr lang="en-US" sz="600" dirty="0"/>
          </a:p>
          <a:p>
            <a:pPr algn="l"/>
            <a:r>
              <a:rPr lang="en-US" sz="1200" dirty="0" smtClean="0"/>
              <a:t>Reflective listening is the heart of Motivational Interviewing. It is a powerful communication </a:t>
            </a:r>
            <a:r>
              <a:rPr lang="en-US" sz="1200" smtClean="0"/>
              <a:t>tool that </a:t>
            </a:r>
            <a:r>
              <a:rPr lang="en-US" sz="1200" dirty="0" smtClean="0"/>
              <a:t>can require practice and discussion—and more </a:t>
            </a:r>
            <a:r>
              <a:rPr lang="en-US" sz="1200" dirty="0"/>
              <a:t>practice—to </a:t>
            </a:r>
            <a:r>
              <a:rPr lang="en-US" sz="1200" dirty="0" smtClean="0"/>
              <a:t>master. </a:t>
            </a:r>
          </a:p>
          <a:p>
            <a:pPr algn="l"/>
            <a:endParaRPr lang="en-US" sz="500" dirty="0"/>
          </a:p>
          <a:p>
            <a:pPr algn="l"/>
            <a:r>
              <a:rPr lang="en-US" sz="1200" dirty="0" smtClean="0"/>
              <a:t>It is our hope that this workshop will provide a valuable skill for your staff which will aid effective engagement and reduce ambience and reluctance among clients. Please feel free to modify this PowerPoint to create the presentation that will be best for your staff. Please do acknowledge the author and the University of Minnesota IV-E Program.</a:t>
            </a:r>
          </a:p>
          <a:p>
            <a:pPr algn="l"/>
            <a:endParaRPr lang="en-US" sz="1200" dirty="0"/>
          </a:p>
          <a:p>
            <a:pPr algn="l"/>
            <a:r>
              <a:rPr lang="en-US" sz="1200" dirty="0" smtClean="0"/>
              <a:t>We welcome your questions and feedback. </a:t>
            </a:r>
          </a:p>
          <a:p>
            <a:pPr algn="l"/>
            <a:endParaRPr lang="en-US" sz="1200" dirty="0"/>
          </a:p>
          <a:p>
            <a:pPr algn="l"/>
            <a:r>
              <a:rPr lang="en-US" sz="1200" dirty="0" smtClean="0"/>
              <a:t>Sincerely,</a:t>
            </a:r>
          </a:p>
          <a:p>
            <a:pPr algn="l"/>
            <a:r>
              <a:rPr lang="en-US" sz="1200" dirty="0" smtClean="0"/>
              <a:t>Amy </a:t>
            </a:r>
            <a:r>
              <a:rPr lang="en-US" sz="1200" dirty="0" err="1" smtClean="0"/>
              <a:t>Krentzman</a:t>
            </a:r>
            <a:r>
              <a:rPr lang="en-US" sz="1200" dirty="0" smtClean="0"/>
              <a:t>, MSW, PhD, akrentzm@umn.edu</a:t>
            </a:r>
            <a:endParaRPr lang="en-US" sz="1200" dirty="0"/>
          </a:p>
        </p:txBody>
      </p:sp>
    </p:spTree>
    <p:extLst>
      <p:ext uri="{BB962C8B-B14F-4D97-AF65-F5344CB8AC3E}">
        <p14:creationId xmlns:p14="http://schemas.microsoft.com/office/powerpoint/2010/main" val="802030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886700" cy="994172"/>
          </a:xfrm>
        </p:spPr>
        <p:txBody>
          <a:bodyPr/>
          <a:lstStyle/>
          <a:p>
            <a:r>
              <a:rPr lang="en-US" sz="3600" dirty="0" smtClean="0"/>
              <a:t>Reflective Listening Demonstration</a:t>
            </a:r>
            <a:endParaRPr lang="en-US" sz="3600" dirty="0"/>
          </a:p>
        </p:txBody>
      </p:sp>
      <p:pic>
        <p:nvPicPr>
          <p:cNvPr id="4" name="Reflective Listen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6800" y="1676400"/>
            <a:ext cx="7086600" cy="3986122"/>
          </a:xfrm>
        </p:spPr>
      </p:pic>
    </p:spTree>
    <p:extLst>
      <p:ext uri="{BB962C8B-B14F-4D97-AF65-F5344CB8AC3E}">
        <p14:creationId xmlns:p14="http://schemas.microsoft.com/office/powerpoint/2010/main" val="4138837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Reflective Listening</a:t>
            </a:r>
            <a:endParaRPr lang="en-US" dirty="0"/>
          </a:p>
        </p:txBody>
      </p:sp>
      <p:sp>
        <p:nvSpPr>
          <p:cNvPr id="8" name="Text Placeholder 7"/>
          <p:cNvSpPr>
            <a:spLocks noGrp="1"/>
          </p:cNvSpPr>
          <p:nvPr>
            <p:ph type="body" idx="1"/>
          </p:nvPr>
        </p:nvSpPr>
        <p:spPr>
          <a:xfrm>
            <a:off x="593515" y="1143000"/>
            <a:ext cx="3868737" cy="823912"/>
          </a:xfrm>
        </p:spPr>
        <p:txBody>
          <a:bodyPr/>
          <a:lstStyle/>
          <a:p>
            <a:r>
              <a:rPr lang="en-US" dirty="0" smtClean="0"/>
              <a:t>What it is</a:t>
            </a:r>
            <a:endParaRPr lang="en-US" dirty="0"/>
          </a:p>
        </p:txBody>
      </p:sp>
      <p:sp>
        <p:nvSpPr>
          <p:cNvPr id="9" name="Content Placeholder 8"/>
          <p:cNvSpPr>
            <a:spLocks noGrp="1"/>
          </p:cNvSpPr>
          <p:nvPr>
            <p:ph sz="half" idx="2"/>
          </p:nvPr>
        </p:nvSpPr>
        <p:spPr>
          <a:xfrm>
            <a:off x="593515" y="1966912"/>
            <a:ext cx="3868737" cy="3684588"/>
          </a:xfrm>
        </p:spPr>
        <p:txBody>
          <a:bodyPr>
            <a:noAutofit/>
          </a:bodyPr>
          <a:lstStyle/>
          <a:p>
            <a:r>
              <a:rPr lang="en-US" sz="2000" dirty="0" smtClean="0"/>
              <a:t>Repeating back what is said with a spirit of warmth and empathy</a:t>
            </a:r>
          </a:p>
          <a:p>
            <a:r>
              <a:rPr lang="en-US" sz="2000" dirty="0" smtClean="0"/>
              <a:t>A statement to double check what you have understood, verify that you got it right</a:t>
            </a:r>
          </a:p>
          <a:p>
            <a:r>
              <a:rPr lang="en-US" sz="2000" dirty="0" smtClean="0"/>
              <a:t>Leads to further elaboration</a:t>
            </a:r>
          </a:p>
          <a:p>
            <a:r>
              <a:rPr lang="en-US" sz="2000" dirty="0" smtClean="0"/>
              <a:t>Let them know you are listening</a:t>
            </a:r>
          </a:p>
          <a:p>
            <a:endParaRPr lang="en-US" dirty="0" smtClean="0"/>
          </a:p>
          <a:p>
            <a:endParaRPr lang="en-US" dirty="0" smtClean="0"/>
          </a:p>
          <a:p>
            <a:endParaRPr lang="en-US" dirty="0"/>
          </a:p>
        </p:txBody>
      </p:sp>
      <p:sp>
        <p:nvSpPr>
          <p:cNvPr id="10" name="Text Placeholder 9"/>
          <p:cNvSpPr>
            <a:spLocks noGrp="1"/>
          </p:cNvSpPr>
          <p:nvPr>
            <p:ph type="body" sz="quarter" idx="3"/>
          </p:nvPr>
        </p:nvSpPr>
        <p:spPr>
          <a:xfrm>
            <a:off x="4592427" y="1143000"/>
            <a:ext cx="3887788" cy="823912"/>
          </a:xfrm>
        </p:spPr>
        <p:txBody>
          <a:bodyPr/>
          <a:lstStyle/>
          <a:p>
            <a:r>
              <a:rPr lang="en-US" dirty="0" smtClean="0"/>
              <a:t>What it is not</a:t>
            </a:r>
            <a:endParaRPr lang="en-US" dirty="0"/>
          </a:p>
        </p:txBody>
      </p:sp>
      <p:sp>
        <p:nvSpPr>
          <p:cNvPr id="11" name="Content Placeholder 10"/>
          <p:cNvSpPr>
            <a:spLocks noGrp="1"/>
          </p:cNvSpPr>
          <p:nvPr>
            <p:ph sz="quarter" idx="4"/>
          </p:nvPr>
        </p:nvSpPr>
        <p:spPr>
          <a:xfrm>
            <a:off x="4592427" y="1966912"/>
            <a:ext cx="3887788" cy="3684588"/>
          </a:xfrm>
        </p:spPr>
        <p:txBody>
          <a:bodyPr>
            <a:normAutofit fontScale="70000" lnSpcReduction="20000"/>
          </a:bodyPr>
          <a:lstStyle/>
          <a:p>
            <a:r>
              <a:rPr lang="en-US" dirty="0" smtClean="0"/>
              <a:t>Adding new information</a:t>
            </a:r>
          </a:p>
          <a:p>
            <a:r>
              <a:rPr lang="en-US" dirty="0" smtClean="0"/>
              <a:t>Asking questions</a:t>
            </a:r>
          </a:p>
          <a:p>
            <a:r>
              <a:rPr lang="en-US" dirty="0" smtClean="0"/>
              <a:t>Giving directions</a:t>
            </a:r>
          </a:p>
          <a:p>
            <a:r>
              <a:rPr lang="en-US" dirty="0" smtClean="0"/>
              <a:t>Giving advice</a:t>
            </a:r>
          </a:p>
          <a:p>
            <a:r>
              <a:rPr lang="en-US" dirty="0" smtClean="0"/>
              <a:t>Telling how you identify</a:t>
            </a:r>
          </a:p>
          <a:p>
            <a:r>
              <a:rPr lang="en-US" dirty="0" smtClean="0"/>
              <a:t>Fixing</a:t>
            </a:r>
          </a:p>
          <a:p>
            <a:r>
              <a:rPr lang="en-US" dirty="0" smtClean="0"/>
              <a:t>Changing the person</a:t>
            </a:r>
          </a:p>
          <a:p>
            <a:r>
              <a:rPr lang="en-US" dirty="0" smtClean="0"/>
              <a:t>Making them happy</a:t>
            </a:r>
          </a:p>
          <a:p>
            <a:r>
              <a:rPr lang="en-US" dirty="0" smtClean="0"/>
              <a:t>Telling them what to do</a:t>
            </a:r>
          </a:p>
          <a:p>
            <a:r>
              <a:rPr lang="en-US" dirty="0" smtClean="0"/>
              <a:t>Making a referral</a:t>
            </a:r>
            <a:endParaRPr lang="en-US" dirty="0"/>
          </a:p>
        </p:txBody>
      </p:sp>
    </p:spTree>
    <p:extLst>
      <p:ext uri="{BB962C8B-B14F-4D97-AF65-F5344CB8AC3E}">
        <p14:creationId xmlns:p14="http://schemas.microsoft.com/office/powerpoint/2010/main" val="307482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additive="base">
                                        <p:cTn id="3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 calcmode="lin" valueType="num">
                                      <p:cBhvr additive="base">
                                        <p:cTn id="3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 calcmode="lin" valueType="num">
                                      <p:cBhvr additive="base">
                                        <p:cTn id="4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 calcmode="lin" valueType="num">
                                      <p:cBhvr additive="base">
                                        <p:cTn id="4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xEl>
                                              <p:pRg st="4" end="4"/>
                                            </p:txEl>
                                          </p:spTgt>
                                        </p:tgtEl>
                                        <p:attrNameLst>
                                          <p:attrName>style.visibility</p:attrName>
                                        </p:attrNameLst>
                                      </p:cBhvr>
                                      <p:to>
                                        <p:strVal val="visible"/>
                                      </p:to>
                                    </p:set>
                                    <p:anim calcmode="lin" valueType="num">
                                      <p:cBhvr additive="base">
                                        <p:cTn id="5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xEl>
                                              <p:pRg st="5" end="5"/>
                                            </p:txEl>
                                          </p:spTgt>
                                        </p:tgtEl>
                                        <p:attrNameLst>
                                          <p:attrName>style.visibility</p:attrName>
                                        </p:attrNameLst>
                                      </p:cBhvr>
                                      <p:to>
                                        <p:strVal val="visible"/>
                                      </p:to>
                                    </p:set>
                                    <p:anim calcmode="lin" valueType="num">
                                      <p:cBhvr additive="base">
                                        <p:cTn id="6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
                                            <p:txEl>
                                              <p:pRg st="6" end="6"/>
                                            </p:txEl>
                                          </p:spTgt>
                                        </p:tgtEl>
                                        <p:attrNameLst>
                                          <p:attrName>style.visibility</p:attrName>
                                        </p:attrNameLst>
                                      </p:cBhvr>
                                      <p:to>
                                        <p:strVal val="visible"/>
                                      </p:to>
                                    </p:set>
                                    <p:anim calcmode="lin" valueType="num">
                                      <p:cBhvr additive="base">
                                        <p:cTn id="67"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xEl>
                                              <p:pRg st="7" end="7"/>
                                            </p:txEl>
                                          </p:spTgt>
                                        </p:tgtEl>
                                        <p:attrNameLst>
                                          <p:attrName>style.visibility</p:attrName>
                                        </p:attrNameLst>
                                      </p:cBhvr>
                                      <p:to>
                                        <p:strVal val="visible"/>
                                      </p:to>
                                    </p:set>
                                    <p:anim calcmode="lin" valueType="num">
                                      <p:cBhvr additive="base">
                                        <p:cTn id="73"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
                                            <p:txEl>
                                              <p:pRg st="8" end="8"/>
                                            </p:txEl>
                                          </p:spTgt>
                                        </p:tgtEl>
                                        <p:attrNameLst>
                                          <p:attrName>style.visibility</p:attrName>
                                        </p:attrNameLst>
                                      </p:cBhvr>
                                      <p:to>
                                        <p:strVal val="visible"/>
                                      </p:to>
                                    </p:set>
                                    <p:anim calcmode="lin" valueType="num">
                                      <p:cBhvr additive="base">
                                        <p:cTn id="79"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
                                            <p:txEl>
                                              <p:pRg st="9" end="9"/>
                                            </p:txEl>
                                          </p:spTgt>
                                        </p:tgtEl>
                                        <p:attrNameLst>
                                          <p:attrName>style.visibility</p:attrName>
                                        </p:attrNameLst>
                                      </p:cBhvr>
                                      <p:to>
                                        <p:strVal val="visible"/>
                                      </p:to>
                                    </p:set>
                                    <p:anim calcmode="lin" valueType="num">
                                      <p:cBhvr additive="base">
                                        <p:cTn id="85"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800" dirty="0" smtClean="0"/>
              <a:t>Reflective Listening Began with a Psychologist named Carl Rogers</a:t>
            </a:r>
            <a:endParaRPr lang="en-US" sz="4800" dirty="0"/>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2011469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Carl Rogers</a:t>
            </a:r>
            <a:endParaRPr lang="en-US" dirty="0"/>
          </a:p>
        </p:txBody>
      </p:sp>
      <p:sp>
        <p:nvSpPr>
          <p:cNvPr id="4" name="Content Placeholder 3"/>
          <p:cNvSpPr>
            <a:spLocks noGrp="1"/>
          </p:cNvSpPr>
          <p:nvPr>
            <p:ph sz="half" idx="1"/>
          </p:nvPr>
        </p:nvSpPr>
        <p:spPr/>
        <p:txBody>
          <a:bodyPr/>
          <a:lstStyle/>
          <a:p>
            <a:r>
              <a:rPr lang="en-US" dirty="0" smtClean="0"/>
              <a:t>1902-1987</a:t>
            </a:r>
          </a:p>
          <a:p>
            <a:r>
              <a:rPr lang="en-US" dirty="0" smtClean="0"/>
              <a:t>Founder, client-centered approach to counseling</a:t>
            </a:r>
          </a:p>
          <a:p>
            <a:r>
              <a:rPr lang="en-US" dirty="0" smtClean="0"/>
              <a:t>His ideas were radical in his time.</a:t>
            </a:r>
          </a:p>
          <a:p>
            <a:endParaRPr lang="en-US" dirty="0"/>
          </a:p>
        </p:txBody>
      </p:sp>
      <p:sp>
        <p:nvSpPr>
          <p:cNvPr id="5" name="Content Placeholder 4"/>
          <p:cNvSpPr>
            <a:spLocks noGrp="1"/>
          </p:cNvSpPr>
          <p:nvPr>
            <p:ph sz="half" idx="2"/>
          </p:nvPr>
        </p:nvSpPr>
        <p:spPr/>
        <p:txBody>
          <a:bodyPr/>
          <a:lstStyle/>
          <a:p>
            <a:endParaRPr lang="en-US"/>
          </a:p>
        </p:txBody>
      </p:sp>
      <p:pic>
        <p:nvPicPr>
          <p:cNvPr id="2050" name="Picture 2" descr="http://s1.hubimg.com/u/4143908_f260.jpg"/>
          <p:cNvPicPr>
            <a:picLocks noChangeAspect="1" noChangeArrowheads="1"/>
          </p:cNvPicPr>
          <p:nvPr/>
        </p:nvPicPr>
        <p:blipFill>
          <a:blip r:embed="rId3" cstate="print"/>
          <a:srcRect/>
          <a:stretch>
            <a:fillRect/>
          </a:stretch>
        </p:blipFill>
        <p:spPr bwMode="auto">
          <a:xfrm>
            <a:off x="5029200" y="304800"/>
            <a:ext cx="3581400" cy="5124157"/>
          </a:xfrm>
          <a:prstGeom prst="rect">
            <a:avLst/>
          </a:prstGeom>
          <a:noFill/>
        </p:spPr>
      </p:pic>
    </p:spTree>
    <p:extLst>
      <p:ext uri="{BB962C8B-B14F-4D97-AF65-F5344CB8AC3E}">
        <p14:creationId xmlns:p14="http://schemas.microsoft.com/office/powerpoint/2010/main" val="2593328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Carl Rogers Found:</a:t>
            </a:r>
            <a:endParaRPr lang="en-US" sz="3600" dirty="0"/>
          </a:p>
        </p:txBody>
      </p:sp>
      <p:sp>
        <p:nvSpPr>
          <p:cNvPr id="3" name="Content Placeholder 2"/>
          <p:cNvSpPr>
            <a:spLocks noGrp="1"/>
          </p:cNvSpPr>
          <p:nvPr>
            <p:ph sz="half" idx="1"/>
          </p:nvPr>
        </p:nvSpPr>
        <p:spPr/>
        <p:txBody>
          <a:bodyPr>
            <a:normAutofit fontScale="85000" lnSpcReduction="20000"/>
          </a:bodyPr>
          <a:lstStyle/>
          <a:p>
            <a:r>
              <a:rPr lang="en-US" dirty="0" smtClean="0"/>
              <a:t>To produce beneficial change in another</a:t>
            </a:r>
          </a:p>
          <a:p>
            <a:r>
              <a:rPr lang="en-US" dirty="0" smtClean="0"/>
              <a:t>To be of maximum helpfulness to another</a:t>
            </a:r>
          </a:p>
          <a:p>
            <a:r>
              <a:rPr lang="en-US" dirty="0" smtClean="0"/>
              <a:t>All three conditions must be met:</a:t>
            </a:r>
          </a:p>
          <a:p>
            <a:pPr lvl="1"/>
            <a:r>
              <a:rPr lang="en-US" dirty="0" smtClean="0"/>
              <a:t>Unconditional positive regard</a:t>
            </a:r>
          </a:p>
          <a:p>
            <a:pPr lvl="1"/>
            <a:r>
              <a:rPr lang="en-US" dirty="0" smtClean="0"/>
              <a:t>Empathy</a:t>
            </a:r>
          </a:p>
          <a:p>
            <a:pPr lvl="1"/>
            <a:r>
              <a:rPr lang="en-US" dirty="0" smtClean="0"/>
              <a:t>Genuineness</a:t>
            </a:r>
          </a:p>
        </p:txBody>
      </p:sp>
      <p:sp>
        <p:nvSpPr>
          <p:cNvPr id="4" name="Content Placeholder 3"/>
          <p:cNvSpPr>
            <a:spLocks noGrp="1"/>
          </p:cNvSpPr>
          <p:nvPr>
            <p:ph sz="half" idx="2"/>
          </p:nvPr>
        </p:nvSpPr>
        <p:spPr/>
        <p:txBody>
          <a:bodyPr>
            <a:normAutofit fontScale="85000" lnSpcReduction="20000"/>
          </a:bodyPr>
          <a:lstStyle/>
          <a:p>
            <a:endParaRPr lang="en-US"/>
          </a:p>
        </p:txBody>
      </p:sp>
      <p:pic>
        <p:nvPicPr>
          <p:cNvPr id="5" name="Picture 2" descr="http://s1.hubimg.com/u/4143908_f260.jpg"/>
          <p:cNvPicPr>
            <a:picLocks noChangeAspect="1" noChangeArrowheads="1"/>
          </p:cNvPicPr>
          <p:nvPr/>
        </p:nvPicPr>
        <p:blipFill>
          <a:blip r:embed="rId3" cstate="print"/>
          <a:srcRect/>
          <a:stretch>
            <a:fillRect/>
          </a:stretch>
        </p:blipFill>
        <p:spPr bwMode="auto">
          <a:xfrm>
            <a:off x="4933950" y="514643"/>
            <a:ext cx="3581400" cy="5124157"/>
          </a:xfrm>
          <a:prstGeom prst="rect">
            <a:avLst/>
          </a:prstGeom>
          <a:noFill/>
        </p:spPr>
      </p:pic>
    </p:spTree>
    <p:extLst>
      <p:ext uri="{BB962C8B-B14F-4D97-AF65-F5344CB8AC3E}">
        <p14:creationId xmlns:p14="http://schemas.microsoft.com/office/powerpoint/2010/main" val="6197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Empathy</a:t>
            </a:r>
            <a:endParaRPr lang="en-US" dirty="0"/>
          </a:p>
        </p:txBody>
      </p:sp>
      <p:sp>
        <p:nvSpPr>
          <p:cNvPr id="3" name="Content Placeholder 2"/>
          <p:cNvSpPr>
            <a:spLocks noGrp="1"/>
          </p:cNvSpPr>
          <p:nvPr>
            <p:ph idx="1"/>
          </p:nvPr>
        </p:nvSpPr>
        <p:spPr/>
        <p:txBody>
          <a:bodyPr>
            <a:normAutofit/>
          </a:bodyPr>
          <a:lstStyle/>
          <a:p>
            <a:r>
              <a:rPr lang="en-US" dirty="0" smtClean="0"/>
              <a:t>“An active interest in and effort to understand the other’s internal perspective, to see the world through her or his eyes” (Miller &amp; </a:t>
            </a:r>
            <a:r>
              <a:rPr lang="en-US" dirty="0" err="1" smtClean="0"/>
              <a:t>Rollnick</a:t>
            </a:r>
            <a:r>
              <a:rPr lang="en-US" dirty="0" smtClean="0"/>
              <a:t>, 2013, p. 18).</a:t>
            </a:r>
          </a:p>
          <a:p>
            <a:r>
              <a:rPr lang="en-US" dirty="0" smtClean="0"/>
              <a:t>“To sense the client’s private world as if it were your own” (Rogers, 1961, p. 284)</a:t>
            </a:r>
          </a:p>
        </p:txBody>
      </p:sp>
    </p:spTree>
    <p:extLst>
      <p:ext uri="{BB962C8B-B14F-4D97-AF65-F5344CB8AC3E}">
        <p14:creationId xmlns:p14="http://schemas.microsoft.com/office/powerpoint/2010/main" val="19257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Unconditional Positive Regard</a:t>
            </a:r>
            <a:endParaRPr lang="en-US" dirty="0"/>
          </a:p>
        </p:txBody>
      </p:sp>
      <p:sp>
        <p:nvSpPr>
          <p:cNvPr id="3" name="Content Placeholder 2"/>
          <p:cNvSpPr>
            <a:spLocks noGrp="1"/>
          </p:cNvSpPr>
          <p:nvPr>
            <p:ph idx="1"/>
          </p:nvPr>
        </p:nvSpPr>
        <p:spPr/>
        <p:txBody>
          <a:bodyPr>
            <a:normAutofit/>
          </a:bodyPr>
          <a:lstStyle/>
          <a:p>
            <a:r>
              <a:rPr lang="en-US" dirty="0" smtClean="0"/>
              <a:t>Warm acceptance.</a:t>
            </a:r>
          </a:p>
          <a:p>
            <a:r>
              <a:rPr lang="en-US" dirty="0" smtClean="0"/>
              <a:t>Unconditional—not putting conditions on acceptance.</a:t>
            </a:r>
          </a:p>
          <a:p>
            <a:r>
              <a:rPr lang="en-US" dirty="0" smtClean="0"/>
              <a:t>Valuing the person.</a:t>
            </a:r>
          </a:p>
          <a:p>
            <a:r>
              <a:rPr lang="en-US" dirty="0" smtClean="0"/>
              <a:t>Allowing the other person their autonomy.</a:t>
            </a:r>
          </a:p>
        </p:txBody>
      </p:sp>
    </p:spTree>
    <p:extLst>
      <p:ext uri="{BB962C8B-B14F-4D97-AF65-F5344CB8AC3E}">
        <p14:creationId xmlns:p14="http://schemas.microsoft.com/office/powerpoint/2010/main" val="204284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Genuineness</a:t>
            </a:r>
            <a:endParaRPr lang="en-US" dirty="0"/>
          </a:p>
        </p:txBody>
      </p:sp>
      <p:sp>
        <p:nvSpPr>
          <p:cNvPr id="3" name="Content Placeholder 2"/>
          <p:cNvSpPr>
            <a:spLocks noGrp="1"/>
          </p:cNvSpPr>
          <p:nvPr>
            <p:ph idx="1"/>
          </p:nvPr>
        </p:nvSpPr>
        <p:spPr/>
        <p:txBody>
          <a:bodyPr/>
          <a:lstStyle/>
          <a:p>
            <a:r>
              <a:rPr lang="en-US" sz="2400" dirty="0" smtClean="0"/>
              <a:t>Authentic</a:t>
            </a:r>
          </a:p>
          <a:p>
            <a:r>
              <a:rPr lang="en-US" sz="2400" dirty="0" smtClean="0"/>
              <a:t>true to one’s self</a:t>
            </a:r>
          </a:p>
          <a:p>
            <a:r>
              <a:rPr lang="en-US" sz="2400" dirty="0" smtClean="0"/>
              <a:t>Congruent: what you feel and what you are aware of feeling match up</a:t>
            </a:r>
          </a:p>
          <a:p>
            <a:r>
              <a:rPr lang="en-US" sz="2400" dirty="0" smtClean="0"/>
              <a:t>Integrated</a:t>
            </a:r>
          </a:p>
          <a:p>
            <a:r>
              <a:rPr lang="en-US" sz="2400" dirty="0" smtClean="0"/>
              <a:t>Opposite of presenting a façade (Rogers, 1957)</a:t>
            </a:r>
          </a:p>
          <a:p>
            <a:r>
              <a:rPr lang="en-US" sz="2400" dirty="0" smtClean="0"/>
              <a:t>Does not mean that you have to say everything you are thinking and feeling out loud!</a:t>
            </a:r>
            <a:endParaRPr lang="en-US" sz="2400" dirty="0"/>
          </a:p>
        </p:txBody>
      </p:sp>
    </p:spTree>
    <p:extLst>
      <p:ext uri="{BB962C8B-B14F-4D97-AF65-F5344CB8AC3E}">
        <p14:creationId xmlns:p14="http://schemas.microsoft.com/office/powerpoint/2010/main" val="139975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Reflective Listening is Most Effective if Conducted in a Spirit of Empathy, Unconditional Positive Regard, and Genuineness.</a:t>
            </a:r>
            <a:endParaRPr lang="en-US" sz="3600"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64593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Next Exercise: Social Worker 23</a:t>
            </a:r>
            <a:endParaRPr lang="en-US" dirty="0"/>
          </a:p>
        </p:txBody>
      </p:sp>
      <p:sp>
        <p:nvSpPr>
          <p:cNvPr id="5" name="Content Placeholder 4"/>
          <p:cNvSpPr>
            <a:spLocks noGrp="1"/>
          </p:cNvSpPr>
          <p:nvPr>
            <p:ph idx="1"/>
          </p:nvPr>
        </p:nvSpPr>
        <p:spPr/>
        <p:txBody>
          <a:bodyPr/>
          <a:lstStyle/>
          <a:p>
            <a:r>
              <a:rPr lang="en-US" sz="1800" dirty="0" smtClean="0"/>
              <a:t>In this exercise, one student agrees to be the speaker and the whole rest of the class, collectively, acts as the social worker, taking turns to offer reflective statements.</a:t>
            </a:r>
          </a:p>
          <a:p>
            <a:r>
              <a:rPr lang="en-US" sz="1800" dirty="0" smtClean="0"/>
              <a:t>The class sits in a large circle.</a:t>
            </a:r>
          </a:p>
          <a:p>
            <a:r>
              <a:rPr lang="en-US" sz="1800" dirty="0" smtClean="0"/>
              <a:t>The speaker speaks on a topic of choice and after offering the first ‘sound bite’ waits for the first person on their left in the audience to reflect back.</a:t>
            </a:r>
          </a:p>
          <a:p>
            <a:r>
              <a:rPr lang="en-US" sz="1800" dirty="0" smtClean="0"/>
              <a:t>Then, the speaker responds naturally, and then the next participant in the circle offers the next reflection. In this way, you go all the way around the circle.</a:t>
            </a:r>
          </a:p>
          <a:p>
            <a:r>
              <a:rPr lang="en-US" sz="1800" dirty="0" smtClean="0"/>
              <a:t>If someone asks a question or offers something that is not a reflection, the group gently asks that person to try again.</a:t>
            </a:r>
          </a:p>
          <a:p>
            <a:r>
              <a:rPr lang="en-US" sz="1800" dirty="0" smtClean="0"/>
              <a:t>The last person in the circle can offer a summary. The summary is a form of reflection. You might have noticed in the demonstration video that the last statement was a summary.</a:t>
            </a:r>
          </a:p>
          <a:p>
            <a:endParaRPr lang="en-US" sz="1800" dirty="0"/>
          </a:p>
        </p:txBody>
      </p:sp>
    </p:spTree>
    <p:extLst>
      <p:ext uri="{BB962C8B-B14F-4D97-AF65-F5344CB8AC3E}">
        <p14:creationId xmlns:p14="http://schemas.microsoft.com/office/powerpoint/2010/main" val="2843123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Supplies You Will Need</a:t>
            </a:r>
            <a:endParaRPr lang="en-US" dirty="0"/>
          </a:p>
        </p:txBody>
      </p:sp>
      <p:sp>
        <p:nvSpPr>
          <p:cNvPr id="3" name="Content Placeholder 2"/>
          <p:cNvSpPr>
            <a:spLocks noGrp="1"/>
          </p:cNvSpPr>
          <p:nvPr>
            <p:ph idx="1"/>
          </p:nvPr>
        </p:nvSpPr>
        <p:spPr/>
        <p:txBody>
          <a:bodyPr/>
          <a:lstStyle/>
          <a:p>
            <a:r>
              <a:rPr lang="en-US" dirty="0" smtClean="0"/>
              <a:t>A bell to ring when it’s time to switch partners or when time is up.</a:t>
            </a:r>
          </a:p>
          <a:p>
            <a:r>
              <a:rPr lang="en-US" dirty="0" smtClean="0"/>
              <a:t>Markers for writing on a white board.</a:t>
            </a:r>
          </a:p>
          <a:p>
            <a:r>
              <a:rPr lang="en-US" dirty="0" smtClean="0"/>
              <a:t>Optional: An evaluation questionnaire to assess the workshop.</a:t>
            </a:r>
            <a:endParaRPr lang="en-US" dirty="0"/>
          </a:p>
        </p:txBody>
      </p:sp>
    </p:spTree>
    <p:extLst>
      <p:ext uri="{BB962C8B-B14F-4D97-AF65-F5344CB8AC3E}">
        <p14:creationId xmlns:p14="http://schemas.microsoft.com/office/powerpoint/2010/main" val="2819068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Exercise: Social Worker 23</a:t>
            </a:r>
            <a:endParaRPr lang="en-US" dirty="0"/>
          </a:p>
        </p:txBody>
      </p:sp>
      <p:pic>
        <p:nvPicPr>
          <p:cNvPr id="4" name="Social Worker 2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81100" y="1828800"/>
            <a:ext cx="6705600" cy="3771815"/>
          </a:xfrm>
        </p:spPr>
      </p:pic>
    </p:spTree>
    <p:extLst>
      <p:ext uri="{BB962C8B-B14F-4D97-AF65-F5344CB8AC3E}">
        <p14:creationId xmlns:p14="http://schemas.microsoft.com/office/powerpoint/2010/main" val="809160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Next Exercise: </a:t>
            </a:r>
            <a:br>
              <a:rPr lang="en-US" sz="3600" dirty="0" smtClean="0"/>
            </a:br>
            <a:r>
              <a:rPr lang="en-US" sz="3600" dirty="0" smtClean="0"/>
              <a:t>Reflective Listening Practice</a:t>
            </a:r>
            <a:endParaRPr lang="en-US" sz="3600" dirty="0"/>
          </a:p>
        </p:txBody>
      </p:sp>
      <p:sp>
        <p:nvSpPr>
          <p:cNvPr id="3" name="Content Placeholder 2"/>
          <p:cNvSpPr>
            <a:spLocks noGrp="1"/>
          </p:cNvSpPr>
          <p:nvPr>
            <p:ph idx="1"/>
          </p:nvPr>
        </p:nvSpPr>
        <p:spPr/>
        <p:txBody>
          <a:bodyPr/>
          <a:lstStyle/>
          <a:p>
            <a:r>
              <a:rPr lang="en-US" sz="2400" dirty="0" smtClean="0"/>
              <a:t>Students pair up in teams of two.</a:t>
            </a:r>
          </a:p>
          <a:p>
            <a:r>
              <a:rPr lang="en-US" sz="2400" dirty="0" smtClean="0"/>
              <a:t>Students decide who will be the speaker and who the listener.</a:t>
            </a:r>
          </a:p>
          <a:p>
            <a:r>
              <a:rPr lang="en-US" sz="2400" dirty="0" smtClean="0"/>
              <a:t>Speakers are given a moment to think of a topic.</a:t>
            </a:r>
          </a:p>
          <a:p>
            <a:r>
              <a:rPr lang="en-US" sz="2400" dirty="0" smtClean="0"/>
              <a:t>Listeners reply using //only// reflective listening.</a:t>
            </a:r>
          </a:p>
          <a:p>
            <a:r>
              <a:rPr lang="en-US" sz="2400" dirty="0" smtClean="0"/>
              <a:t>Switch.</a:t>
            </a:r>
            <a:endParaRPr lang="en-US" sz="2400" dirty="0"/>
          </a:p>
        </p:txBody>
      </p:sp>
    </p:spTree>
    <p:extLst>
      <p:ext uri="{BB962C8B-B14F-4D97-AF65-F5344CB8AC3E}">
        <p14:creationId xmlns:p14="http://schemas.microsoft.com/office/powerpoint/2010/main" val="3915523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a:xfrm>
            <a:off x="202324" y="1752600"/>
            <a:ext cx="8610600" cy="3886200"/>
          </a:xfrm>
        </p:spPr>
        <p:txBody>
          <a:bodyPr/>
          <a:lstStyle/>
          <a:p>
            <a:r>
              <a:rPr lang="en-US" dirty="0" smtClean="0"/>
              <a:t>Don’t Listen</a:t>
            </a:r>
          </a:p>
          <a:p>
            <a:r>
              <a:rPr lang="en-US" dirty="0" smtClean="0"/>
              <a:t>Listening Without Words</a:t>
            </a:r>
          </a:p>
          <a:p>
            <a:r>
              <a:rPr lang="en-US" dirty="0" smtClean="0"/>
              <a:t>What is Reflective Listening?</a:t>
            </a:r>
          </a:p>
          <a:p>
            <a:r>
              <a:rPr lang="en-US" dirty="0" smtClean="0"/>
              <a:t>Carl Roger’s Contribution</a:t>
            </a:r>
          </a:p>
          <a:p>
            <a:r>
              <a:rPr lang="en-US" dirty="0" smtClean="0"/>
              <a:t>Social Worker 23</a:t>
            </a:r>
          </a:p>
          <a:p>
            <a:r>
              <a:rPr lang="en-US" dirty="0" smtClean="0"/>
              <a:t>Reflective Listening Practice</a:t>
            </a:r>
          </a:p>
          <a:p>
            <a:endParaRPr lang="en-US" dirty="0" smtClean="0"/>
          </a:p>
        </p:txBody>
      </p:sp>
    </p:spTree>
    <p:extLst>
      <p:ext uri="{BB962C8B-B14F-4D97-AF65-F5344CB8AC3E}">
        <p14:creationId xmlns:p14="http://schemas.microsoft.com/office/powerpoint/2010/main" val="1545078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a:t>
            </a:r>
            <a:endParaRPr lang="en-US" dirty="0"/>
          </a:p>
        </p:txBody>
      </p:sp>
      <p:sp>
        <p:nvSpPr>
          <p:cNvPr id="3" name="Content Placeholder 2"/>
          <p:cNvSpPr>
            <a:spLocks noGrp="1"/>
          </p:cNvSpPr>
          <p:nvPr>
            <p:ph idx="1"/>
          </p:nvPr>
        </p:nvSpPr>
        <p:spPr/>
        <p:txBody>
          <a:bodyPr/>
          <a:lstStyle/>
          <a:p>
            <a:r>
              <a:rPr lang="en-US" baseline="0" dirty="0" smtClean="0"/>
              <a:t>How can reflective listening be used in one’s professional lives?</a:t>
            </a:r>
          </a:p>
          <a:p>
            <a:r>
              <a:rPr lang="en-US" dirty="0" smtClean="0"/>
              <a:t>How about in one’s personal life?</a:t>
            </a:r>
          </a:p>
          <a:p>
            <a:r>
              <a:rPr lang="en-US" baseline="0" dirty="0" smtClean="0"/>
              <a:t>Practice challenge: Use reflective listening once this evening and every day this week.</a:t>
            </a:r>
          </a:p>
          <a:p>
            <a:endParaRPr lang="en-US" dirty="0"/>
          </a:p>
        </p:txBody>
      </p:sp>
    </p:spTree>
    <p:extLst>
      <p:ext uri="{BB962C8B-B14F-4D97-AF65-F5344CB8AC3E}">
        <p14:creationId xmlns:p14="http://schemas.microsoft.com/office/powerpoint/2010/main" val="1925631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a:t>
            </a:r>
            <a:endParaRPr lang="en-US" dirty="0"/>
          </a:p>
        </p:txBody>
      </p:sp>
      <p:sp>
        <p:nvSpPr>
          <p:cNvPr id="3" name="Content Placeholder 2"/>
          <p:cNvSpPr>
            <a:spLocks noGrp="1"/>
          </p:cNvSpPr>
          <p:nvPr>
            <p:ph idx="1"/>
          </p:nvPr>
        </p:nvSpPr>
        <p:spPr/>
        <p:txBody>
          <a:bodyPr>
            <a:normAutofit fontScale="55000" lnSpcReduction="20000"/>
          </a:bodyPr>
          <a:lstStyle/>
          <a:p>
            <a:r>
              <a:rPr lang="en-US" dirty="0"/>
              <a:t>Fuller, C., &amp; Taylor, P. (2008). </a:t>
            </a:r>
            <a:r>
              <a:rPr lang="en-US" i="1" dirty="0"/>
              <a:t>A toolkit of motivational skills: Encouraging and supporting change in individuals </a:t>
            </a:r>
            <a:r>
              <a:rPr lang="en-US" dirty="0"/>
              <a:t>(2</a:t>
            </a:r>
            <a:r>
              <a:rPr lang="en-US" baseline="30000" dirty="0"/>
              <a:t>nd</a:t>
            </a:r>
            <a:r>
              <a:rPr lang="en-US" dirty="0"/>
              <a:t> ed.). New York: Wiley.</a:t>
            </a:r>
          </a:p>
          <a:p>
            <a:r>
              <a:rPr lang="en-US" dirty="0" err="1"/>
              <a:t>Hohman</a:t>
            </a:r>
            <a:r>
              <a:rPr lang="en-US" dirty="0"/>
              <a:t>, M. (2012). </a:t>
            </a:r>
            <a:r>
              <a:rPr lang="en-US" i="1" dirty="0"/>
              <a:t>Motivational Interviewing for social work practice</a:t>
            </a:r>
            <a:r>
              <a:rPr lang="en-US" dirty="0"/>
              <a:t> (2nd ed.). New York: Guilford Press.</a:t>
            </a:r>
          </a:p>
          <a:p>
            <a:r>
              <a:rPr lang="en-US" dirty="0" err="1"/>
              <a:t>Matulich</a:t>
            </a:r>
            <a:r>
              <a:rPr lang="en-US" dirty="0"/>
              <a:t>, B. (2013). </a:t>
            </a:r>
            <a:r>
              <a:rPr lang="en-US" i="1" dirty="0"/>
              <a:t>How to do Motivational Interviewing: A guidebook</a:t>
            </a:r>
            <a:r>
              <a:rPr lang="en-US" dirty="0"/>
              <a:t> (2nd ed.). Publisher: Author.</a:t>
            </a:r>
          </a:p>
          <a:p>
            <a:r>
              <a:rPr lang="en-US" dirty="0"/>
              <a:t>Miller, W., &amp; </a:t>
            </a:r>
            <a:r>
              <a:rPr lang="en-US" dirty="0" err="1"/>
              <a:t>Rollnick</a:t>
            </a:r>
            <a:r>
              <a:rPr lang="en-US" dirty="0"/>
              <a:t>, S. (2013). </a:t>
            </a:r>
            <a:r>
              <a:rPr lang="en-US" i="1" dirty="0"/>
              <a:t>Motivational Interviewing : Helping people change </a:t>
            </a:r>
            <a:r>
              <a:rPr lang="en-US" dirty="0"/>
              <a:t>(3rd ed.). New York: Guilford Press.</a:t>
            </a:r>
          </a:p>
          <a:p>
            <a:r>
              <a:rPr lang="en-US" dirty="0" err="1"/>
              <a:t>Naar</a:t>
            </a:r>
            <a:r>
              <a:rPr lang="en-US" dirty="0"/>
              <a:t>-King, S., &amp; Suarez, M. (2010). </a:t>
            </a:r>
            <a:r>
              <a:rPr lang="en-US" i="1" dirty="0"/>
              <a:t>Motivational Interviewing with adolescents and young adults</a:t>
            </a:r>
            <a:r>
              <a:rPr lang="en-US" dirty="0"/>
              <a:t> (1 edition). New York: The Guilford Press</a:t>
            </a:r>
            <a:r>
              <a:rPr lang="en-US" dirty="0" smtClean="0"/>
              <a:t>.</a:t>
            </a:r>
          </a:p>
          <a:p>
            <a:r>
              <a:rPr lang="en-US" dirty="0" smtClean="0"/>
              <a:t>Rogers, C. R. (1961). On Becoming a Person. London: Constable.</a:t>
            </a:r>
          </a:p>
          <a:p>
            <a:r>
              <a:rPr lang="en-US" dirty="0" err="1" smtClean="0"/>
              <a:t>Rosengren</a:t>
            </a:r>
            <a:r>
              <a:rPr lang="en-US" dirty="0" smtClean="0"/>
              <a:t>, D.B. (2009). Building Motivational Interviewing Skills: A Practitioner Workbook. New </a:t>
            </a:r>
            <a:r>
              <a:rPr lang="en-US" smtClean="0"/>
              <a:t>York: The </a:t>
            </a:r>
            <a:r>
              <a:rPr lang="en-US" dirty="0" smtClean="0"/>
              <a:t>Guilford Press.</a:t>
            </a:r>
            <a:endParaRPr lang="en-US" dirty="0"/>
          </a:p>
        </p:txBody>
      </p:sp>
    </p:spTree>
    <p:extLst>
      <p:ext uri="{BB962C8B-B14F-4D97-AF65-F5344CB8AC3E}">
        <p14:creationId xmlns:p14="http://schemas.microsoft.com/office/powerpoint/2010/main" val="1653463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Also Visit Our Website for an Overview of Motivational Interviewing in Child Welfare and Additional Sources for Learning and Building on These Skills!</a:t>
            </a:r>
            <a:endParaRPr lang="en-US" sz="3600"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942263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990600"/>
            <a:ext cx="7886700" cy="2852737"/>
          </a:xfrm>
        </p:spPr>
        <p:txBody>
          <a:bodyPr/>
          <a:lstStyle/>
          <a:p>
            <a:r>
              <a:rPr lang="en-US" sz="3600" dirty="0" smtClean="0"/>
              <a:t>The End</a:t>
            </a:r>
            <a:endParaRPr lang="en-US" sz="3600" dirty="0"/>
          </a:p>
        </p:txBody>
      </p:sp>
      <p:sp>
        <p:nvSpPr>
          <p:cNvPr id="5" name="Text Placeholder 4"/>
          <p:cNvSpPr>
            <a:spLocks noGrp="1"/>
          </p:cNvSpPr>
          <p:nvPr>
            <p:ph type="body" idx="1"/>
          </p:nvPr>
        </p:nvSpPr>
        <p:spPr>
          <a:xfrm>
            <a:off x="609600" y="3870325"/>
            <a:ext cx="7886700" cy="1500187"/>
          </a:xfrm>
        </p:spPr>
        <p:txBody>
          <a:bodyPr/>
          <a:lstStyle/>
          <a:p>
            <a:r>
              <a:rPr lang="en-US" dirty="0" smtClean="0"/>
              <a:t>Your feedback and questions are welcomed at akrentzm@umn.edu</a:t>
            </a:r>
            <a:endParaRPr lang="en-US" dirty="0"/>
          </a:p>
        </p:txBody>
      </p:sp>
    </p:spTree>
    <p:extLst>
      <p:ext uri="{BB962C8B-B14F-4D97-AF65-F5344CB8AC3E}">
        <p14:creationId xmlns:p14="http://schemas.microsoft.com/office/powerpoint/2010/main" val="1044682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747" y="533400"/>
            <a:ext cx="8610600" cy="990600"/>
          </a:xfrm>
        </p:spPr>
        <p:txBody>
          <a:bodyPr/>
          <a:lstStyle/>
          <a:p>
            <a:r>
              <a:rPr lang="en-US" dirty="0" smtClean="0"/>
              <a:t>Acknowledgements</a:t>
            </a:r>
            <a:r>
              <a:rPr lang="en-US" sz="3200" dirty="0" smtClean="0"/>
              <a:t/>
            </a:r>
            <a:br>
              <a:rPr lang="en-US" sz="3200" dirty="0" smtClean="0"/>
            </a:br>
            <a:endParaRPr lang="en-US" sz="3200" dirty="0"/>
          </a:p>
        </p:txBody>
      </p:sp>
      <p:sp>
        <p:nvSpPr>
          <p:cNvPr id="5" name="Text Placeholder 4"/>
          <p:cNvSpPr>
            <a:spLocks noGrp="1"/>
          </p:cNvSpPr>
          <p:nvPr>
            <p:ph idx="1"/>
          </p:nvPr>
        </p:nvSpPr>
        <p:spPr>
          <a:xfrm>
            <a:off x="609600" y="1752600"/>
            <a:ext cx="7924800" cy="3886200"/>
          </a:xfrm>
        </p:spPr>
        <p:txBody>
          <a:bodyPr>
            <a:normAutofit fontScale="77500" lnSpcReduction="20000"/>
          </a:bodyPr>
          <a:lstStyle/>
          <a:p>
            <a:pPr marL="0" indent="0">
              <a:buNone/>
            </a:pPr>
            <a:r>
              <a:rPr lang="en-US" dirty="0" smtClean="0"/>
              <a:t>With thanks to…</a:t>
            </a:r>
          </a:p>
          <a:p>
            <a:r>
              <a:rPr lang="en-US" dirty="0" smtClean="0"/>
              <a:t>The University of Minnesota School of Social Work students who starred in the videos: Michelle Perkins, Andrea Brubaker, </a:t>
            </a:r>
            <a:r>
              <a:rPr lang="en-US" dirty="0" err="1" smtClean="0"/>
              <a:t>Renada</a:t>
            </a:r>
            <a:r>
              <a:rPr lang="en-US" dirty="0" smtClean="0"/>
              <a:t> Goldberg, and Katie </a:t>
            </a:r>
            <a:r>
              <a:rPr lang="en-US" dirty="0" err="1" smtClean="0"/>
              <a:t>Heisel</a:t>
            </a:r>
            <a:r>
              <a:rPr lang="en-US" dirty="0" smtClean="0"/>
              <a:t>. </a:t>
            </a:r>
          </a:p>
          <a:p>
            <a:r>
              <a:rPr lang="en-US" dirty="0" smtClean="0"/>
              <a:t>Graduate Assistant Margaret Higgins for researching MI and child welfare and assembling the list of resources for learning more. </a:t>
            </a:r>
          </a:p>
          <a:p>
            <a:r>
              <a:rPr lang="en-US" dirty="0" smtClean="0"/>
              <a:t>The University of Minnesota </a:t>
            </a:r>
            <a:r>
              <a:rPr lang="en-US" dirty="0"/>
              <a:t>Center for Advanced Studies in Child Welfare. </a:t>
            </a:r>
          </a:p>
        </p:txBody>
      </p:sp>
    </p:spTree>
    <p:extLst>
      <p:ext uri="{BB962C8B-B14F-4D97-AF65-F5344CB8AC3E}">
        <p14:creationId xmlns:p14="http://schemas.microsoft.com/office/powerpoint/2010/main" val="1313256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381000" y="1752600"/>
            <a:ext cx="8458200" cy="3886200"/>
          </a:xfrm>
        </p:spPr>
        <p:txBody>
          <a:bodyPr/>
          <a:lstStyle/>
          <a:p>
            <a:pPr marL="0" indent="0">
              <a:buNone/>
            </a:pPr>
            <a:r>
              <a:rPr lang="en-US" sz="2800" dirty="0"/>
              <a:t>This project was supported in part by grant #GRK%80888 awarded to the Center for Advanced Studies in Child Welfare, School of Social Work at the University of Minnesota</a:t>
            </a:r>
            <a:r>
              <a:rPr lang="en-US" sz="2800"/>
              <a:t>. </a:t>
            </a:r>
            <a:r>
              <a:rPr lang="en-US" sz="2800" smtClean="0"/>
              <a:t>Grant </a:t>
            </a:r>
            <a:r>
              <a:rPr lang="en-US" sz="2800" dirty="0"/>
              <a:t>funds are provided under Title IV-E of the Social Security Act and made available through the Minnesota Department of Human Services, Children and Family Services Division.</a:t>
            </a:r>
          </a:p>
        </p:txBody>
      </p:sp>
    </p:spTree>
    <p:extLst>
      <p:ext uri="{BB962C8B-B14F-4D97-AF65-F5344CB8AC3E}">
        <p14:creationId xmlns:p14="http://schemas.microsoft.com/office/powerpoint/2010/main" val="27916879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All </a:t>
            </a:r>
            <a:r>
              <a:rPr lang="en-US" dirty="0"/>
              <a:t>rights reserved. This PowerPoint or any portion thereof may be used for educational purposes only, with author cited. This PowerPoint may not be reproduced or used in any other manner without the written permission of the author</a:t>
            </a:r>
            <a:r>
              <a:rPr lang="en-US" dirty="0" smtClean="0"/>
              <a:t>.</a:t>
            </a:r>
            <a:endParaRPr lang="en-US" dirty="0"/>
          </a:p>
        </p:txBody>
      </p:sp>
      <p:sp>
        <p:nvSpPr>
          <p:cNvPr id="6" name="TextBox 5"/>
          <p:cNvSpPr txBox="1"/>
          <p:nvPr/>
        </p:nvSpPr>
        <p:spPr>
          <a:xfrm>
            <a:off x="228600" y="5105400"/>
            <a:ext cx="3218702" cy="276999"/>
          </a:xfrm>
          <a:prstGeom prst="rect">
            <a:avLst/>
          </a:prstGeom>
          <a:noFill/>
        </p:spPr>
        <p:txBody>
          <a:bodyPr wrap="none" rtlCol="0">
            <a:spAutoFit/>
          </a:bodyPr>
          <a:lstStyle/>
          <a:p>
            <a:r>
              <a:rPr lang="en-US" sz="1200" dirty="0" smtClean="0"/>
              <a:t>Copyright © Amy R. Krentzman, March 2015</a:t>
            </a:r>
            <a:endParaRPr lang="en-US" sz="1200" dirty="0"/>
          </a:p>
        </p:txBody>
      </p:sp>
    </p:spTree>
    <p:extLst>
      <p:ext uri="{BB962C8B-B14F-4D97-AF65-F5344CB8AC3E}">
        <p14:creationId xmlns:p14="http://schemas.microsoft.com/office/powerpoint/2010/main" val="1499895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97523" y="1524000"/>
            <a:ext cx="7772400" cy="1143000"/>
          </a:xfrm>
        </p:spPr>
        <p:txBody>
          <a:bodyPr/>
          <a:lstStyle/>
          <a:p>
            <a:r>
              <a:rPr lang="en-US" altLang="en-US" sz="4000" dirty="0" smtClean="0"/>
              <a:t>Reflective Listening: </a:t>
            </a:r>
            <a:br>
              <a:rPr lang="en-US" altLang="en-US" sz="4000" dirty="0" smtClean="0"/>
            </a:br>
            <a:r>
              <a:rPr lang="en-US" altLang="en-US" sz="3200" dirty="0" smtClean="0"/>
              <a:t>The Heart of Motivational Interviewing</a:t>
            </a:r>
            <a:endParaRPr lang="en-US" altLang="en-US" sz="4000" dirty="0"/>
          </a:p>
        </p:txBody>
      </p:sp>
      <p:sp>
        <p:nvSpPr>
          <p:cNvPr id="3" name="Rectangle 2"/>
          <p:cNvSpPr txBox="1">
            <a:spLocks noChangeArrowheads="1"/>
          </p:cNvSpPr>
          <p:nvPr/>
        </p:nvSpPr>
        <p:spPr bwMode="auto">
          <a:xfrm>
            <a:off x="697523" y="3124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rgbClr val="7A0019"/>
                </a:solidFill>
                <a:latin typeface="+mj-lt"/>
                <a:ea typeface="+mj-ea"/>
                <a:cs typeface="+mj-cs"/>
              </a:defRPr>
            </a:lvl1pPr>
            <a:lvl2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9pPr>
          </a:lstStyle>
          <a:p>
            <a:r>
              <a:rPr lang="en-US" altLang="en-US" sz="2400" dirty="0" smtClean="0">
                <a:solidFill>
                  <a:schemeClr val="tx1"/>
                </a:solidFill>
              </a:rPr>
              <a:t>Amy R. </a:t>
            </a:r>
            <a:r>
              <a:rPr lang="en-US" altLang="en-US" sz="2400" dirty="0" err="1" smtClean="0">
                <a:solidFill>
                  <a:schemeClr val="tx1"/>
                </a:solidFill>
              </a:rPr>
              <a:t>Krentzman</a:t>
            </a:r>
            <a:r>
              <a:rPr lang="en-US" altLang="en-US" sz="2400" dirty="0" smtClean="0">
                <a:solidFill>
                  <a:schemeClr val="tx1"/>
                </a:solidFill>
              </a:rPr>
              <a:t>, MSW PhD</a:t>
            </a:r>
          </a:p>
          <a:p>
            <a:r>
              <a:rPr lang="en-US" altLang="en-US" sz="2400" dirty="0" smtClean="0">
                <a:solidFill>
                  <a:schemeClr val="tx1"/>
                </a:solidFill>
              </a:rPr>
              <a:t>School of Social Work</a:t>
            </a:r>
          </a:p>
          <a:p>
            <a:r>
              <a:rPr lang="en-US" altLang="en-US" sz="1800" dirty="0" smtClean="0">
                <a:solidFill>
                  <a:schemeClr val="tx1"/>
                </a:solidFill>
              </a:rPr>
              <a:t>akrentzm@umn.edu</a:t>
            </a:r>
            <a:endParaRPr lang="en-US" altLang="en-US" sz="1800" dirty="0">
              <a:solidFill>
                <a:schemeClr val="tx1"/>
              </a:solidFill>
            </a:endParaRPr>
          </a:p>
        </p:txBody>
      </p:sp>
      <p:sp>
        <p:nvSpPr>
          <p:cNvPr id="2" name="TextBox 1"/>
          <p:cNvSpPr txBox="1"/>
          <p:nvPr/>
        </p:nvSpPr>
        <p:spPr>
          <a:xfrm>
            <a:off x="2974372" y="4301706"/>
            <a:ext cx="3218702" cy="276999"/>
          </a:xfrm>
          <a:prstGeom prst="rect">
            <a:avLst/>
          </a:prstGeom>
          <a:noFill/>
        </p:spPr>
        <p:txBody>
          <a:bodyPr wrap="none" rtlCol="0">
            <a:spAutoFit/>
          </a:bodyPr>
          <a:lstStyle/>
          <a:p>
            <a:r>
              <a:rPr lang="en-US" sz="1200" dirty="0" smtClean="0"/>
              <a:t>Copyright © Amy R. Krentzman, March 2015</a:t>
            </a:r>
            <a:endParaRPr lang="en-US" sz="1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Bonus Exercise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511257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Next Exercise: Do You Mean That You?</a:t>
            </a:r>
            <a:endParaRPr lang="en-US" sz="3600" dirty="0"/>
          </a:p>
        </p:txBody>
      </p:sp>
      <p:sp>
        <p:nvSpPr>
          <p:cNvPr id="3" name="Content Placeholder 2"/>
          <p:cNvSpPr>
            <a:spLocks noGrp="1"/>
          </p:cNvSpPr>
          <p:nvPr>
            <p:ph idx="1"/>
          </p:nvPr>
        </p:nvSpPr>
        <p:spPr/>
        <p:txBody>
          <a:bodyPr>
            <a:noAutofit/>
          </a:bodyPr>
          <a:lstStyle/>
          <a:p>
            <a:pPr marL="514350" indent="-514350">
              <a:buAutoNum type="arabicPeriod"/>
            </a:pPr>
            <a:r>
              <a:rPr lang="en-US" sz="1800" dirty="0" smtClean="0"/>
              <a:t>Form into groups of 3.</a:t>
            </a:r>
          </a:p>
          <a:p>
            <a:pPr marL="514350" indent="-514350">
              <a:buAutoNum type="arabicPeriod"/>
            </a:pPr>
            <a:r>
              <a:rPr lang="en-US" sz="1800" dirty="0" smtClean="0"/>
              <a:t>Take turns in rotation, saying one of their sentences to their two partners. </a:t>
            </a:r>
          </a:p>
          <a:p>
            <a:pPr marL="514350" indent="-514350">
              <a:buAutoNum type="arabicPeriod"/>
            </a:pPr>
            <a:r>
              <a:rPr lang="en-US" sz="1800" dirty="0" smtClean="0"/>
              <a:t>First speaker says, “One thing I like about myself is that ______”</a:t>
            </a:r>
          </a:p>
          <a:p>
            <a:pPr marL="514350" indent="-514350">
              <a:buAutoNum type="arabicPeriod"/>
            </a:pPr>
            <a:r>
              <a:rPr lang="en-US" sz="1800" dirty="0" smtClean="0"/>
              <a:t>The other two serve as listeners and respond by asking questions in this manner: “Do you mean that you _________?”</a:t>
            </a:r>
          </a:p>
          <a:p>
            <a:pPr marL="514350" indent="-514350">
              <a:buAutoNum type="arabicPeriod"/>
            </a:pPr>
            <a:r>
              <a:rPr lang="en-US" sz="1800" dirty="0" smtClean="0"/>
              <a:t>The speaker responds to each question with just “Yes” or “No.”</a:t>
            </a:r>
          </a:p>
          <a:p>
            <a:pPr marL="514350" indent="-514350">
              <a:buAutoNum type="arabicPeriod"/>
            </a:pPr>
            <a:r>
              <a:rPr lang="en-US" sz="1800" dirty="0" smtClean="0"/>
              <a:t>Generate at least 5 different “Do you mean that you …” statements for each statement that is offered</a:t>
            </a:r>
          </a:p>
          <a:p>
            <a:pPr marL="514350" indent="-514350">
              <a:buAutoNum type="arabicPeriod"/>
            </a:pPr>
            <a:r>
              <a:rPr lang="en-US" sz="1800" dirty="0" smtClean="0"/>
              <a:t>When questioning for one statement seems to have reached an end, rotate on to the next person, who becomes the speaker while the other two generate questions.</a:t>
            </a:r>
            <a:endParaRPr lang="en-US" sz="1800" dirty="0"/>
          </a:p>
        </p:txBody>
      </p:sp>
      <p:sp>
        <p:nvSpPr>
          <p:cNvPr id="4" name="TextBox 3"/>
          <p:cNvSpPr txBox="1"/>
          <p:nvPr/>
        </p:nvSpPr>
        <p:spPr>
          <a:xfrm>
            <a:off x="5498074" y="5269468"/>
            <a:ext cx="3454792" cy="369332"/>
          </a:xfrm>
          <a:prstGeom prst="rect">
            <a:avLst/>
          </a:prstGeom>
          <a:noFill/>
        </p:spPr>
        <p:txBody>
          <a:bodyPr wrap="none" rtlCol="0">
            <a:spAutoFit/>
          </a:bodyPr>
          <a:lstStyle/>
          <a:p>
            <a:r>
              <a:rPr lang="en-US" sz="1800" dirty="0" smtClean="0"/>
              <a:t>Source: </a:t>
            </a:r>
            <a:r>
              <a:rPr lang="en-US" sz="1800" dirty="0" err="1" smtClean="0"/>
              <a:t>Rosengren</a:t>
            </a:r>
            <a:r>
              <a:rPr lang="en-US" sz="1800" dirty="0" smtClean="0"/>
              <a:t>, 2009, p. 47</a:t>
            </a:r>
            <a:endParaRPr lang="en-US" sz="1800" dirty="0"/>
          </a:p>
        </p:txBody>
      </p:sp>
    </p:spTree>
    <p:extLst>
      <p:ext uri="{BB962C8B-B14F-4D97-AF65-F5344CB8AC3E}">
        <p14:creationId xmlns:p14="http://schemas.microsoft.com/office/powerpoint/2010/main" val="233748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Next Exercise: Do You Mean that You?</a:t>
            </a:r>
            <a:endParaRPr lang="en-US" sz="3600" dirty="0"/>
          </a:p>
        </p:txBody>
      </p:sp>
      <p:pic>
        <p:nvPicPr>
          <p:cNvPr id="4" name="Does That Mean That Yo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81100" y="1752600"/>
            <a:ext cx="6705600" cy="3771815"/>
          </a:xfrm>
        </p:spPr>
      </p:pic>
    </p:spTree>
    <p:extLst>
      <p:ext uri="{BB962C8B-B14F-4D97-AF65-F5344CB8AC3E}">
        <p14:creationId xmlns:p14="http://schemas.microsoft.com/office/powerpoint/2010/main" val="1094218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Miller &amp; </a:t>
            </a:r>
            <a:r>
              <a:rPr lang="en-US" dirty="0" err="1" smtClean="0"/>
              <a:t>Rollnick</a:t>
            </a:r>
            <a:r>
              <a:rPr lang="en-US" dirty="0" smtClean="0"/>
              <a:t>, 2013, pp. 48-49</a:t>
            </a:r>
            <a:endParaRPr lang="en-US" dirty="0"/>
          </a:p>
        </p:txBody>
      </p:sp>
      <p:sp>
        <p:nvSpPr>
          <p:cNvPr id="3" name="Content Placeholder 2"/>
          <p:cNvSpPr>
            <a:spLocks noGrp="1"/>
          </p:cNvSpPr>
          <p:nvPr>
            <p:ph idx="1"/>
          </p:nvPr>
        </p:nvSpPr>
        <p:spPr>
          <a:xfrm>
            <a:off x="762000" y="1981200"/>
            <a:ext cx="7315200" cy="3886200"/>
          </a:xfrm>
        </p:spPr>
        <p:txBody>
          <a:bodyPr/>
          <a:lstStyle/>
          <a:p>
            <a:pPr marL="0" indent="0">
              <a:buNone/>
            </a:pPr>
            <a:r>
              <a:rPr lang="en-US" sz="2400" dirty="0"/>
              <a:t>“…reflective listening is a wonderfully useful skill … a cornerstone for client-centered counseling. It is also a useful skill not only in professional work, but also in one’s personal life and relationships, and yet relatively few people master it. It is fundamental to good communication. Once you learn reflective listening, you have an invaluable gift to give those with whom you come into contact.”</a:t>
            </a:r>
          </a:p>
        </p:txBody>
      </p:sp>
    </p:spTree>
    <p:extLst>
      <p:ext uri="{BB962C8B-B14F-4D97-AF65-F5344CB8AC3E}">
        <p14:creationId xmlns:p14="http://schemas.microsoft.com/office/powerpoint/2010/main" val="2678293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5400" dirty="0" smtClean="0"/>
              <a:t>We will learn reflective listening by participating in a series of exercises</a:t>
            </a:r>
            <a:endParaRPr lang="en-US" sz="5400"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51655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Exercise: Don’t Listen</a:t>
            </a:r>
            <a:endParaRPr lang="en-US" dirty="0"/>
          </a:p>
        </p:txBody>
      </p:sp>
      <p:sp>
        <p:nvSpPr>
          <p:cNvPr id="3" name="Content Placeholder 2"/>
          <p:cNvSpPr>
            <a:spLocks noGrp="1"/>
          </p:cNvSpPr>
          <p:nvPr>
            <p:ph idx="1"/>
          </p:nvPr>
        </p:nvSpPr>
        <p:spPr/>
        <p:txBody>
          <a:bodyPr/>
          <a:lstStyle/>
          <a:p>
            <a:r>
              <a:rPr lang="en-US" dirty="0" smtClean="0"/>
              <a:t>Pair up in teams of two.</a:t>
            </a:r>
          </a:p>
          <a:p>
            <a:r>
              <a:rPr lang="en-US" dirty="0" smtClean="0"/>
              <a:t>Choose who will be the speaker and who the “listener”</a:t>
            </a:r>
          </a:p>
          <a:p>
            <a:r>
              <a:rPr lang="en-US" dirty="0" smtClean="0"/>
              <a:t>Speaker will speak on the topic of “what I am most passionate about in life.”</a:t>
            </a:r>
          </a:p>
          <a:p>
            <a:r>
              <a:rPr lang="en-US" dirty="0" smtClean="0"/>
              <a:t>Listener will not listen.</a:t>
            </a:r>
          </a:p>
          <a:p>
            <a:r>
              <a:rPr lang="en-US" dirty="0" smtClean="0"/>
              <a:t>Switch.</a:t>
            </a:r>
            <a:endParaRPr lang="en-US" dirty="0"/>
          </a:p>
        </p:txBody>
      </p:sp>
    </p:spTree>
    <p:extLst>
      <p:ext uri="{BB962C8B-B14F-4D97-AF65-F5344CB8AC3E}">
        <p14:creationId xmlns:p14="http://schemas.microsoft.com/office/powerpoint/2010/main" val="12698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Next Exercise: Listen Without Words</a:t>
            </a:r>
            <a:endParaRPr lang="en-US" sz="4000" dirty="0"/>
          </a:p>
        </p:txBody>
      </p:sp>
      <p:sp>
        <p:nvSpPr>
          <p:cNvPr id="3" name="Content Placeholder 2"/>
          <p:cNvSpPr>
            <a:spLocks noGrp="1"/>
          </p:cNvSpPr>
          <p:nvPr>
            <p:ph idx="1"/>
          </p:nvPr>
        </p:nvSpPr>
        <p:spPr/>
        <p:txBody>
          <a:bodyPr>
            <a:normAutofit fontScale="85000" lnSpcReduction="10000"/>
          </a:bodyPr>
          <a:lstStyle/>
          <a:p>
            <a:r>
              <a:rPr lang="en-US" dirty="0" smtClean="0"/>
              <a:t>Pair up in teams of two.</a:t>
            </a:r>
          </a:p>
          <a:p>
            <a:r>
              <a:rPr lang="en-US" dirty="0" smtClean="0"/>
              <a:t>Choose who will be the speaker and who the listener</a:t>
            </a:r>
          </a:p>
          <a:p>
            <a:r>
              <a:rPr lang="en-US" dirty="0" smtClean="0"/>
              <a:t>Speaker will speak on the topic of “what I am most passionate about in life”</a:t>
            </a:r>
          </a:p>
          <a:p>
            <a:r>
              <a:rPr lang="en-US" dirty="0" smtClean="0"/>
              <a:t>Listener will listen intently, with undivided attention, but without saying a word</a:t>
            </a:r>
          </a:p>
          <a:p>
            <a:r>
              <a:rPr lang="en-US" dirty="0" smtClean="0"/>
              <a:t>Listener will communicate non-verbally that they are listening</a:t>
            </a:r>
          </a:p>
          <a:p>
            <a:r>
              <a:rPr lang="en-US" dirty="0" smtClean="0"/>
              <a:t>Switch.</a:t>
            </a:r>
            <a:endParaRPr lang="en-US" dirty="0"/>
          </a:p>
        </p:txBody>
      </p:sp>
    </p:spTree>
    <p:extLst>
      <p:ext uri="{BB962C8B-B14F-4D97-AF65-F5344CB8AC3E}">
        <p14:creationId xmlns:p14="http://schemas.microsoft.com/office/powerpoint/2010/main" val="350361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Reflective Listening?</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63119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View the following short video in which reflective listening is demonstrated. Watch the listener carefully. What is she doing? What is she not doing?</a:t>
            </a:r>
            <a:endParaRPr lang="en-US" sz="36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78995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Background information!&amp;quot;&quot;/&gt;&lt;property id=&quot;20307&quot; value=&quot;260&quot;/&gt;&lt;/object&gt;&lt;object type=&quot;3&quot; unique_id=&quot;10005&quot;&gt;&lt;property id=&quot;20148&quot; value=&quot;5&quot;/&gt;&lt;property id=&quot;20300&quot; value=&quot;Slide 2 - &amp;quot;Supplies You Will Need&amp;quot;&quot;/&gt;&lt;property id=&quot;20307&quot; value=&quot;264&quot;/&gt;&lt;/object&gt;&lt;object type=&quot;3&quot; unique_id=&quot;10006&quot;&gt;&lt;property id=&quot;20148&quot; value=&quot;5&quot;/&gt;&lt;property id=&quot;20300&quot; value=&quot;Slide 3 - &amp;quot;Reflective Listening: &amp;#x0D;&amp;#x0A;The Heart of Motivational Interviewing&amp;quot;&quot;/&gt;&lt;property id=&quot;20307&quot; value=&quot;257&quot;/&gt;&lt;/object&gt;&lt;object type=&quot;3&quot; unique_id=&quot;10007&quot;&gt;&lt;property id=&quot;20148&quot; value=&quot;5&quot;/&gt;&lt;property id=&quot;20300&quot; value=&quot;Slide 4 - &amp;quot;Miller &amp;amp; Rollnick, 2013, pp. 48-49&amp;quot;&quot;/&gt;&lt;property id=&quot;20307&quot; value=&quot;261&quot;/&gt;&lt;/object&gt;&lt;object type=&quot;3&quot; unique_id=&quot;10008&quot;&gt;&lt;property id=&quot;20148&quot; value=&quot;5&quot;/&gt;&lt;property id=&quot;20300&quot; value=&quot;Slide 5 - &amp;quot;We will learn reflective listening by participating in a series of exercises&amp;quot;&quot;/&gt;&lt;property id=&quot;20307&quot; value=&quot;263&quot;/&gt;&lt;/object&gt;&lt;object type=&quot;3&quot; unique_id=&quot;10009&quot;&gt;&lt;property id=&quot;20148&quot; value=&quot;5&quot;/&gt;&lt;property id=&quot;20300&quot; value=&quot;Slide 6 - &amp;quot;First Exercise: Don’t Listen&amp;quot;&quot;/&gt;&lt;property id=&quot;20307&quot; value=&quot;262&quot;/&gt;&lt;/object&gt;&lt;object type=&quot;3&quot; unique_id=&quot;10010&quot;&gt;&lt;property id=&quot;20148&quot; value=&quot;5&quot;/&gt;&lt;property id=&quot;20300&quot; value=&quot;Slide 7 - &amp;quot;Next Exercise: Listen Without Words&amp;quot;&quot;/&gt;&lt;property id=&quot;20307&quot; value=&quot;265&quot;/&gt;&lt;/object&gt;&lt;object type=&quot;3&quot; unique_id=&quot;10011&quot;&gt;&lt;property id=&quot;20148&quot; value=&quot;5&quot;/&gt;&lt;property id=&quot;20300&quot; value=&quot;Slide 8 - &amp;quot;What is Reflective Listening?&amp;quot;&quot;/&gt;&lt;property id=&quot;20307&quot; value=&quot;266&quot;/&gt;&lt;/object&gt;&lt;object type=&quot;3&quot; unique_id=&quot;10012&quot;&gt;&lt;property id=&quot;20148&quot; value=&quot;5&quot;/&gt;&lt;property id=&quot;20300&quot; value=&quot;Slide 9 - &amp;quot;View the following short video in which reflective listening is demonstrated. Watch the listener carefully. What is&quot;/&gt;&lt;property id=&quot;20307&quot; value=&quot;268&quot;/&gt;&lt;/object&gt;&lt;object type=&quot;3&quot; unique_id=&quot;10013&quot;&gt;&lt;property id=&quot;20148&quot; value=&quot;5&quot;/&gt;&lt;property id=&quot;20300&quot; value=&quot;Slide 10 - &amp;quot;Reflective Listening Demonstration&amp;quot;&quot;/&gt;&lt;property id=&quot;20307&quot; value=&quot;267&quot;/&gt;&lt;/object&gt;&lt;object type=&quot;3&quot; unique_id=&quot;10014&quot;&gt;&lt;property id=&quot;20148&quot; value=&quot;5&quot;/&gt;&lt;property id=&quot;20300&quot; value=&quot;Slide 11 - &amp;quot;Reflective Listening&amp;quot;&quot;/&gt;&lt;property id=&quot;20307&quot; value=&quot;269&quot;/&gt;&lt;/object&gt;&lt;object type=&quot;3&quot; unique_id=&quot;10015&quot;&gt;&lt;property id=&quot;20148&quot; value=&quot;5&quot;/&gt;&lt;property id=&quot;20300&quot; value=&quot;Slide 12 - &amp;quot;Reflective Listening Began with a Psychologist named Carl Rogers&amp;quot;&quot;/&gt;&lt;property id=&quot;20307&quot; value=&quot;271&quot;/&gt;&lt;/object&gt;&lt;object type=&quot;3&quot; unique_id=&quot;10016&quot;&gt;&lt;property id=&quot;20148&quot; value=&quot;5&quot;/&gt;&lt;property id=&quot;20300&quot; value=&quot;Slide 13 - &amp;quot;Carl Rogers&amp;quot;&quot;/&gt;&lt;property id=&quot;20307&quot; value=&quot;272&quot;/&gt;&lt;/object&gt;&lt;object type=&quot;3&quot; unique_id=&quot;10017&quot;&gt;&lt;property id=&quot;20148&quot; value=&quot;5&quot;/&gt;&lt;property id=&quot;20300&quot; value=&quot;Slide 14 - &amp;quot;Carl Rogers Found:&amp;quot;&quot;/&gt;&lt;property id=&quot;20307&quot; value=&quot;273&quot;/&gt;&lt;/object&gt;&lt;object type=&quot;3&quot; unique_id=&quot;10018&quot;&gt;&lt;property id=&quot;20148&quot; value=&quot;5&quot;/&gt;&lt;property id=&quot;20300&quot; value=&quot;Slide 15 - &amp;quot;Empathy&amp;quot;&quot;/&gt;&lt;property id=&quot;20307&quot; value=&quot;274&quot;/&gt;&lt;/object&gt;&lt;object type=&quot;3&quot; unique_id=&quot;10019&quot;&gt;&lt;property id=&quot;20148&quot; value=&quot;5&quot;/&gt;&lt;property id=&quot;20300&quot; value=&quot;Slide 16 - &amp;quot;Unconditional Positive Regard&amp;quot;&quot;/&gt;&lt;property id=&quot;20307&quot; value=&quot;275&quot;/&gt;&lt;/object&gt;&lt;object type=&quot;3&quot; unique_id=&quot;10020&quot;&gt;&lt;property id=&quot;20148&quot; value=&quot;5&quot;/&gt;&lt;property id=&quot;20300&quot; value=&quot;Slide 17 - &amp;quot;Genuineness&amp;quot;&quot;/&gt;&lt;property id=&quot;20307&quot; value=&quot;276&quot;/&gt;&lt;/object&gt;&lt;object type=&quot;3&quot; unique_id=&quot;10021&quot;&gt;&lt;property id=&quot;20148&quot; value=&quot;5&quot;/&gt;&lt;property id=&quot;20300&quot; value=&quot;Slide 18 - &amp;quot;Reflective Listening is Most Effective if Conducted in a Spirit of Empathy, Unconditional Positive Regard, and Gen&quot;/&gt;&lt;property id=&quot;20307&quot; value=&quot;277&quot;/&gt;&lt;/object&gt;&lt;object type=&quot;3&quot; unique_id=&quot;10022&quot;&gt;&lt;property id=&quot;20148&quot; value=&quot;5&quot;/&gt;&lt;property id=&quot;20300&quot; value=&quot;Slide 19 - &amp;quot;Next Exercise: Social Worker 23&amp;quot;&quot;/&gt;&lt;property id=&quot;20307&quot; value=&quot;286&quot;/&gt;&lt;/object&gt;&lt;object type=&quot;3&quot; unique_id=&quot;10023&quot;&gt;&lt;property id=&quot;20148&quot; value=&quot;5&quot;/&gt;&lt;property id=&quot;20300&quot; value=&quot;Slide 20 - &amp;quot;Next Exercise: Social Worker 23&amp;quot;&quot;/&gt;&lt;property id=&quot;20307&quot; value=&quot;285&quot;/&gt;&lt;/object&gt;&lt;object type=&quot;3&quot; unique_id=&quot;10024&quot;&gt;&lt;property id=&quot;20148&quot; value=&quot;5&quot;/&gt;&lt;property id=&quot;20300&quot; value=&quot;Slide 21 - &amp;quot;Next Exercise: &amp;#x0D;&amp;#x0A;Reflective Listening Practice&amp;quot;&quot;/&gt;&lt;property id=&quot;20307&quot; value=&quot;287&quot;/&gt;&lt;/object&gt;&lt;object type=&quot;3&quot; unique_id=&quot;10025&quot;&gt;&lt;property id=&quot;20148&quot; value=&quot;5&quot;/&gt;&lt;property id=&quot;20300&quot; value=&quot;Slide 22 - &amp;quot;Review&amp;quot;&quot;/&gt;&lt;property id=&quot;20307&quot; value=&quot;294&quot;/&gt;&lt;/object&gt;&lt;object type=&quot;3&quot; unique_id=&quot;10026&quot;&gt;&lt;property id=&quot;20148&quot; value=&quot;5&quot;/&gt;&lt;property id=&quot;20300&quot; value=&quot;Slide 23 - &amp;quot;Wrap Up&amp;quot;&quot;/&gt;&lt;property id=&quot;20307&quot; value=&quot;288&quot;/&gt;&lt;/object&gt;&lt;object type=&quot;3&quot; unique_id=&quot;10027&quot;&gt;&lt;property id=&quot;20148&quot; value=&quot;5&quot;/&gt;&lt;property id=&quot;20300&quot; value=&quot;Slide 24 - &amp;quot;Further Reading&amp;quot;&quot;/&gt;&lt;property id=&quot;20307&quot; value=&quot;289&quot;/&gt;&lt;/object&gt;&lt;object type=&quot;3&quot; unique_id=&quot;10028&quot;&gt;&lt;property id=&quot;20148&quot; value=&quot;5&quot;/&gt;&lt;property id=&quot;20300&quot; value=&quot;Slide 25 - &amp;quot;Also Visit Our Website for an Overview of Motivational Interviewing in Child Welfare and Additional Sources for Le&quot;/&gt;&lt;property id=&quot;20307&quot; value=&quot;290&quot;/&gt;&lt;/object&gt;&lt;object type=&quot;3&quot; unique_id=&quot;10029&quot;&gt;&lt;property id=&quot;20148&quot; value=&quot;5&quot;/&gt;&lt;property id=&quot;20300&quot; value=&quot;Slide 26 - &amp;quot;The End&amp;quot;&quot;/&gt;&lt;property id=&quot;20307&quot; value=&quot;291&quot;/&gt;&lt;/object&gt;&lt;object type=&quot;3&quot; unique_id=&quot;10030&quot;&gt;&lt;property id=&quot;20148&quot; value=&quot;5&quot;/&gt;&lt;property id=&quot;20300&quot; value=&quot;Slide 27 - &amp;quot;Acknowledgements&amp;#x0D;&amp;#x0A;&amp;quot;&quot;/&gt;&lt;property id=&quot;20307&quot; value=&quot;293&quot;/&gt;&lt;/object&gt;&lt;object type=&quot;3&quot; unique_id=&quot;10031&quot;&gt;&lt;property id=&quot;20148&quot; value=&quot;5&quot;/&gt;&lt;property id=&quot;20300&quot; value=&quot;Slide 28 - &amp;quot;Acknowledgements&amp;quot;&quot;/&gt;&lt;property id=&quot;20307&quot; value=&quot;295&quot;/&gt;&lt;/object&gt;&lt;object type=&quot;3&quot; unique_id=&quot;10032&quot;&gt;&lt;property id=&quot;20148&quot; value=&quot;5&quot;/&gt;&lt;property id=&quot;20300&quot; value=&quot;Slide 29&quot;/&gt;&lt;property id=&quot;20307&quot; value=&quot;296&quot;/&gt;&lt;/object&gt;&lt;object type=&quot;3&quot; unique_id=&quot;10033&quot;&gt;&lt;property id=&quot;20148&quot; value=&quot;5&quot;/&gt;&lt;property id=&quot;20300&quot; value=&quot;Slide 30 - &amp;quot;Bonus Exercise&amp;quot;&quot;/&gt;&lt;property id=&quot;20307&quot; value=&quot;283&quot;/&gt;&lt;/object&gt;&lt;object type=&quot;3&quot; unique_id=&quot;10034&quot;&gt;&lt;property id=&quot;20148&quot; value=&quot;5&quot;/&gt;&lt;property id=&quot;20300&quot; value=&quot;Slide 31 - &amp;quot;Next Exercise: Do You Mean That You?&amp;quot;&quot;/&gt;&lt;property id=&quot;20307&quot; value=&quot;282&quot;/&gt;&lt;/object&gt;&lt;object type=&quot;3&quot; unique_id=&quot;10035&quot;&gt;&lt;property id=&quot;20148&quot; value=&quot;5&quot;/&gt;&lt;property id=&quot;20300&quot; value=&quot;Slide 32 - &amp;quot;Next Exercise: Do You Mean that You?&amp;quot;&quot;/&gt;&lt;property id=&quot;20307&quot; value=&quot;280&quot;/&gt;&lt;/object&gt;&lt;/object&gt;&lt;/object&gt;&lt;/database&gt;"/>
  <p:tag name="SECTOMILLISECCONVERTED" val="1"/>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D2D-2</Template>
  <TotalTime>195</TotalTime>
  <Words>2390</Words>
  <Application>Microsoft Office PowerPoint</Application>
  <PresentationFormat>On-screen Show (4:3)</PresentationFormat>
  <Paragraphs>244</Paragraphs>
  <Slides>32</Slides>
  <Notes>19</Notes>
  <HiddenSlides>0</HiddenSlides>
  <MMClips>3</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Background information!</vt:lpstr>
      <vt:lpstr>Supplies You Will Need</vt:lpstr>
      <vt:lpstr>Reflective Listening:  The Heart of Motivational Interviewing</vt:lpstr>
      <vt:lpstr>Miller &amp; Rollnick, 2013, pp. 48-49</vt:lpstr>
      <vt:lpstr>We will learn reflective listening by participating in a series of exercises</vt:lpstr>
      <vt:lpstr>First Exercise: Don’t Listen</vt:lpstr>
      <vt:lpstr>Next Exercise: Listen Without Words</vt:lpstr>
      <vt:lpstr>What is Reflective Listening?</vt:lpstr>
      <vt:lpstr>View the following short video in which reflective listening is demonstrated. Watch the listener carefully. What is she doing? What is she not doing?</vt:lpstr>
      <vt:lpstr>Reflective Listening Demonstration</vt:lpstr>
      <vt:lpstr>Reflective Listening</vt:lpstr>
      <vt:lpstr>Reflective Listening Began with a Psychologist named Carl Rogers</vt:lpstr>
      <vt:lpstr>Carl Rogers</vt:lpstr>
      <vt:lpstr>Carl Rogers Found:</vt:lpstr>
      <vt:lpstr>Empathy</vt:lpstr>
      <vt:lpstr>Unconditional Positive Regard</vt:lpstr>
      <vt:lpstr>Genuineness</vt:lpstr>
      <vt:lpstr>Reflective Listening is Most Effective if Conducted in a Spirit of Empathy, Unconditional Positive Regard, and Genuineness.</vt:lpstr>
      <vt:lpstr>Next Exercise: Social Worker 23</vt:lpstr>
      <vt:lpstr>Next Exercise: Social Worker 23</vt:lpstr>
      <vt:lpstr>Next Exercise:  Reflective Listening Practice</vt:lpstr>
      <vt:lpstr>Review</vt:lpstr>
      <vt:lpstr>Wrap Up</vt:lpstr>
      <vt:lpstr>Further Reading</vt:lpstr>
      <vt:lpstr>Also Visit Our Website for an Overview of Motivational Interviewing in Child Welfare and Additional Sources for Learning and Building on These Skills!</vt:lpstr>
      <vt:lpstr>The End</vt:lpstr>
      <vt:lpstr>Acknowledgements </vt:lpstr>
      <vt:lpstr>Acknowledgements</vt:lpstr>
      <vt:lpstr>PowerPoint Presentation</vt:lpstr>
      <vt:lpstr>Bonus Exercise</vt:lpstr>
      <vt:lpstr>Next Exercise: Do You Mean That You?</vt:lpstr>
      <vt:lpstr>Next Exercise: Do You Mean that You?</vt:lpstr>
    </vt:vector>
  </TitlesOfParts>
  <Company>University of Minnesota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and Practice  of Reflective Listening</dc:title>
  <dc:creator>Amy R Krentzman</dc:creator>
  <cp:lastModifiedBy>Julie M Wilson</cp:lastModifiedBy>
  <cp:revision>46</cp:revision>
  <dcterms:created xsi:type="dcterms:W3CDTF">2015-03-09T19:46:25Z</dcterms:created>
  <dcterms:modified xsi:type="dcterms:W3CDTF">2015-04-10T20:54:43Z</dcterms:modified>
</cp:coreProperties>
</file>