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D06"/>
    <a:srgbClr val="B22F06"/>
    <a:srgbClr val="BD3207"/>
    <a:srgbClr val="DA3A08"/>
    <a:srgbClr val="F64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2D97B-41DC-4F7A-8E69-7052F0F64A0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9814C-1222-4DFF-B967-F81ACD8A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to look at data over time because</a:t>
            </a:r>
            <a:r>
              <a:rPr lang="en-US" baseline="0" dirty="0" smtClean="0"/>
              <a:t> we change the measures. Started with child welfare tasks and other school measures.  Just administered first pre/post during 2014-15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9814C-1222-4DFF-B967-F81ACD8AD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7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0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1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3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0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1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5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6EB7-5BB6-4981-B9B4-671B3A082C8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39D6-FA09-4D62-A8FE-7F46A8BEE5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AA2D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aglloyd\AppData\Local\Temp\social-work_c_reversed_large_outlined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" y="29490"/>
            <a:ext cx="3354746" cy="111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f.wi.gov/children/practice_model/pdf/wisconsin_practice_mode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Competent are our Graduates?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Ellen Smith MSSW</a:t>
            </a:r>
          </a:p>
          <a:p>
            <a:r>
              <a:rPr lang="en-US" sz="2400" dirty="0" smtClean="0"/>
              <a:t>Child Welfare Training Program Coordinator</a:t>
            </a:r>
          </a:p>
          <a:p>
            <a:r>
              <a:rPr lang="en-US" sz="2400" dirty="0" smtClean="0"/>
              <a:t>ecsmith4@wisc.edu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AA2D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aglloyd\AppData\Local\Temp\social-work_c_reversed_large_outlin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" y="29490"/>
            <a:ext cx="3354746" cy="111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7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Example of Competency and sub-items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Make decisions on standards and information given:</a:t>
            </a:r>
          </a:p>
          <a:p>
            <a:r>
              <a:rPr lang="en-US" sz="1700" dirty="0"/>
              <a:t>Determine if WICWA is applicable in each case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if alternative or traditional response is appropriate for family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Document referral and coordination with the Birth-to-3 program in </a:t>
            </a:r>
            <a:r>
              <a:rPr lang="en-US" sz="1700" dirty="0" err="1"/>
              <a:t>eWiSACWIS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whether case will be screened in or out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whether report is a services or CPS case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response time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if the case is to be opened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if there is a need for court intervention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Determine what is needed to support a safe, stable and permanent home</a:t>
            </a:r>
            <a:r>
              <a:rPr lang="en-US" sz="1700" dirty="0" smtClean="0"/>
              <a:t>.</a:t>
            </a:r>
          </a:p>
          <a:p>
            <a:r>
              <a:rPr lang="en-US" sz="1700" dirty="0"/>
              <a:t>Make case finding determinations.</a:t>
            </a:r>
          </a:p>
          <a:p>
            <a:endParaRPr lang="en-US" dirty="0" smtClean="0"/>
          </a:p>
          <a:p>
            <a:pPr marL="342900" lvl="1" indent="0">
              <a:buNone/>
            </a:pPr>
            <a:r>
              <a:rPr lang="en-US" b="1" dirty="0" smtClean="0"/>
              <a:t>Students rated themselves 1 point higher on more general competency than the more specific ones</a:t>
            </a:r>
          </a:p>
        </p:txBody>
      </p:sp>
    </p:spTree>
    <p:extLst>
      <p:ext uri="{BB962C8B-B14F-4D97-AF65-F5344CB8AC3E}">
        <p14:creationId xmlns:p14="http://schemas.microsoft.com/office/powerpoint/2010/main" val="20171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Interesting findings…for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rated themselves higher with the competencies then the individual practice behaviors</a:t>
            </a:r>
          </a:p>
          <a:p>
            <a:r>
              <a:rPr lang="en-US" dirty="0" smtClean="0"/>
              <a:t>Student overall assessment of competence very low</a:t>
            </a:r>
          </a:p>
          <a:p>
            <a:r>
              <a:rPr lang="en-US" dirty="0" smtClean="0"/>
              <a:t>Some areas clearly need more attention either in field or in the classroom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differences between self-report measure and field evaluation</a:t>
            </a:r>
          </a:p>
          <a:p>
            <a:r>
              <a:rPr lang="en-US" dirty="0" smtClean="0"/>
              <a:t>Look for differences in CSWE competencies and Child Welfare Competencies</a:t>
            </a:r>
          </a:p>
          <a:p>
            <a:r>
              <a:rPr lang="en-US" dirty="0" smtClean="0"/>
              <a:t>Longitudinal data collection</a:t>
            </a:r>
          </a:p>
          <a:p>
            <a:r>
              <a:rPr lang="en-US" dirty="0" smtClean="0"/>
              <a:t>Is there any correlation to performance in the field after graduation?</a:t>
            </a:r>
          </a:p>
          <a:p>
            <a:r>
              <a:rPr lang="en-US" dirty="0" smtClean="0"/>
              <a:t>Curriculum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Share program information</a:t>
            </a:r>
          </a:p>
          <a:p>
            <a:r>
              <a:rPr lang="en-US" sz="3200" dirty="0" smtClean="0"/>
              <a:t>Discuss development process</a:t>
            </a:r>
          </a:p>
          <a:p>
            <a:r>
              <a:rPr lang="en-US" sz="3200" dirty="0" smtClean="0"/>
              <a:t>Share preliminary results</a:t>
            </a:r>
          </a:p>
          <a:p>
            <a:r>
              <a:rPr lang="en-US" sz="3200" dirty="0" smtClean="0"/>
              <a:t>Discuss future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UW Madison  Child Welfare Training 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BSW Program- </a:t>
            </a:r>
          </a:p>
          <a:p>
            <a:pPr lvl="1"/>
            <a:r>
              <a:rPr lang="en-US" dirty="0"/>
              <a:t>Small (4-5 students)</a:t>
            </a:r>
          </a:p>
          <a:p>
            <a:pPr lvl="1"/>
            <a:r>
              <a:rPr lang="en-US" dirty="0"/>
              <a:t>Senior year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MSW Full Time Program</a:t>
            </a:r>
          </a:p>
          <a:p>
            <a:pPr lvl="1"/>
            <a:r>
              <a:rPr lang="en-US" dirty="0" smtClean="0"/>
              <a:t>Tuition and Stipends</a:t>
            </a:r>
          </a:p>
          <a:p>
            <a:pPr lvl="1"/>
            <a:r>
              <a:rPr lang="en-US" dirty="0" smtClean="0"/>
              <a:t>10-15 students</a:t>
            </a:r>
            <a:endParaRPr lang="en-US" dirty="0"/>
          </a:p>
          <a:p>
            <a:r>
              <a:rPr lang="en-US" dirty="0" smtClean="0"/>
              <a:t>MSW Part Time Program</a:t>
            </a:r>
          </a:p>
          <a:p>
            <a:pPr lvl="1"/>
            <a:r>
              <a:rPr lang="en-US" dirty="0" smtClean="0"/>
              <a:t>Madison and Eau Claire </a:t>
            </a:r>
          </a:p>
          <a:p>
            <a:pPr lvl="1"/>
            <a:r>
              <a:rPr lang="en-US" dirty="0" smtClean="0"/>
              <a:t>4 year Saturday Program (generalist)</a:t>
            </a:r>
          </a:p>
          <a:p>
            <a:pPr lvl="1"/>
            <a:r>
              <a:rPr lang="en-US" dirty="0" smtClean="0"/>
              <a:t>2 year Saturday Program (advanced Standing)</a:t>
            </a:r>
          </a:p>
          <a:p>
            <a:pPr lvl="1"/>
            <a:r>
              <a:rPr lang="en-US" dirty="0" smtClean="0"/>
              <a:t>10-15 students spread across both programs</a:t>
            </a:r>
          </a:p>
        </p:txBody>
      </p:sp>
    </p:spTree>
    <p:extLst>
      <p:ext uri="{BB962C8B-B14F-4D97-AF65-F5344CB8AC3E}">
        <p14:creationId xmlns:p14="http://schemas.microsoft.com/office/powerpoint/2010/main" val="15232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Outcome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CSWE Competencies</a:t>
            </a:r>
          </a:p>
          <a:p>
            <a:pPr lvl="1"/>
            <a:r>
              <a:rPr lang="en-US" dirty="0"/>
              <a:t>Pre/post test by </a:t>
            </a:r>
            <a:r>
              <a:rPr lang="en-US" dirty="0" smtClean="0"/>
              <a:t>students- self report measure</a:t>
            </a:r>
            <a:endParaRPr lang="en-US" dirty="0"/>
          </a:p>
          <a:p>
            <a:pPr lvl="1"/>
            <a:r>
              <a:rPr lang="en-US" dirty="0"/>
              <a:t>Evaluated in the field at the end of each </a:t>
            </a:r>
            <a:r>
              <a:rPr lang="en-US" dirty="0" smtClean="0"/>
              <a:t>semester-by field faculty and agency supervisor</a:t>
            </a:r>
          </a:p>
          <a:p>
            <a:r>
              <a:rPr lang="en-US" dirty="0" smtClean="0"/>
              <a:t>Child Welfare Tasks </a:t>
            </a:r>
          </a:p>
          <a:p>
            <a:pPr lvl="1"/>
            <a:r>
              <a:rPr lang="en-US" dirty="0" smtClean="0"/>
              <a:t>Pre/post test by Students</a:t>
            </a:r>
          </a:p>
          <a:p>
            <a:pPr lvl="1"/>
            <a:r>
              <a:rPr lang="en-US" dirty="0" smtClean="0"/>
              <a:t>NEW: evaluation by agency supervisor</a:t>
            </a:r>
            <a:endParaRPr lang="en-US" dirty="0"/>
          </a:p>
          <a:p>
            <a:r>
              <a:rPr lang="en-US" dirty="0" smtClean="0"/>
              <a:t>Outcome study has been administer for 15 years but measures have changed over time.</a:t>
            </a:r>
          </a:p>
          <a:p>
            <a:r>
              <a:rPr lang="en-US" dirty="0" smtClean="0"/>
              <a:t>First year of data for Child Welfare Competencies</a:t>
            </a:r>
          </a:p>
          <a:p>
            <a:pPr marL="3429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1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Child Welfare Competencies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with the Department of Children and Families to develop a Child Welfare Practice Model  </a:t>
            </a:r>
            <a:r>
              <a:rPr lang="en-US" dirty="0" smtClean="0">
                <a:hlinkClick r:id="rId2"/>
              </a:rPr>
              <a:t>http://www.dcf.wi.gov/children/practice_model/pdf/wisconsin_practice_model.pdf</a:t>
            </a:r>
            <a:endParaRPr lang="en-US" dirty="0" smtClean="0"/>
          </a:p>
          <a:p>
            <a:r>
              <a:rPr lang="en-US" dirty="0" smtClean="0"/>
              <a:t>Developed Child Welfare Competencies from Standards, CSWE Competencies and the Practice Model</a:t>
            </a:r>
          </a:p>
          <a:p>
            <a:r>
              <a:rPr lang="en-US" dirty="0" smtClean="0"/>
              <a:t>Selected relevant competencies for beginning practice/IV-E graduates</a:t>
            </a:r>
          </a:p>
          <a:p>
            <a:r>
              <a:rPr lang="en-US" dirty="0" smtClean="0"/>
              <a:t>The relevant competencies includes a 140 items including 16 broad competencies and 124 sub-competencies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Competencies Measured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Identify as a child welfare professional and conduct yourself accordingly.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Demonstrate Cultural Competence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Fully inform the family (including extended family) of what to expect across the case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Assure that there is full disclosure, both verbally and in writing, to the parent’s/caregivers so that they fully understand the need for timely permanence for their child throughout the life of a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Child Safety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Accurately assess family functioning as it relates to the children’s safety, permanence, and well-being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Utilize developmental theories to inform the assessment of strength/needs of child and family across the lifespan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Utilize critical thinking to inform and communicate professional judgment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Make decisions based on Standards and information gathered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Effectively collaborate with all relevant case participants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Work effectively with and meet all requirements when working with the court system (judge, D.A., Corp Counsel, GAL, adverse council)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Meet all requirements and use best practice when placing a child in out of home care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/>
              <a:t>Facilitate planning with the family and their team which will result in sustainable change, maximizing the assurance of safety, permanence, and well-being for the child(</a:t>
            </a:r>
            <a:r>
              <a:rPr lang="en-US" sz="2000" dirty="0" err="1" smtClean="0"/>
              <a:t>ren</a:t>
            </a:r>
            <a:r>
              <a:rPr lang="en-US" sz="2000" dirty="0" smtClean="0"/>
              <a:t>) (this includes tracking and adjusting)</a:t>
            </a:r>
          </a:p>
          <a:p>
            <a:pPr marL="457200" indent="-457200">
              <a:buFont typeface="+mj-lt"/>
              <a:buAutoNum type="arabicPeriod" startAt="7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5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4"/>
            </a:pPr>
            <a:r>
              <a:rPr lang="en-US" dirty="0" smtClean="0"/>
              <a:t>Assure that active and reasonable efforts are made to achieve permanence, that is, every child has a safe, stable, and permanent home prior to case closure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US" dirty="0" smtClean="0"/>
              <a:t>Prepare Youth for Independent Living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US" dirty="0" smtClean="0"/>
              <a:t>Close a case in a way that maximizes the likelihood of sustainable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80731"/>
              </p:ext>
            </p:extLst>
          </p:nvPr>
        </p:nvGraphicFramePr>
        <p:xfrm>
          <a:off x="0" y="1219197"/>
          <a:ext cx="8928103" cy="5638802"/>
        </p:xfrm>
        <a:graphic>
          <a:graphicData uri="http://schemas.openxmlformats.org/drawingml/2006/table">
            <a:tbl>
              <a:tblPr/>
              <a:tblGrid>
                <a:gridCol w="6202831"/>
                <a:gridCol w="581959"/>
                <a:gridCol w="730997"/>
                <a:gridCol w="127747"/>
                <a:gridCol w="553571"/>
                <a:gridCol w="730998"/>
              </a:tblGrid>
              <a:tr h="2069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Generalist Competencies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Practice Competencies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Competency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Exit Mean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Mean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Exit Mean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Mean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as a child welfare professional and conduct yourself accordingly.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 cultural competence.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Fully inform the family (including extended family) of what to expect across the case process.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</a:tr>
              <a:tr h="443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Assure that there is full disclosure, both verbally and in writing, to the parents/caregivers so that they fully understand the need for timely permanence for their child throughout the life of the case.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26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Ensure child safety.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Worker can accurately assess family functioning as it relates to children’s safety, permanence and well-being.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developmental theories to inform the assessment of strengths/needs of child and family across the lifespan.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Utilize critical thinking to inform and communicate professional judgment.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Make decisions based on standards and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gathered.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Effectively collaborate with all relevant case participants.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effectively with and meet all requirements when working with court system (judges, D.A, Corp Counsel, CASA, GAL, other counsel).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 all requirements and use best practices when placing a child in out-of-home care.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Facilitate planning with the family and their team, which will result in sustainable. change, maximizing the assurance of safety, permanence and well-being for the child(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 (This includes tracking and adjusting.)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Assure that active and reasonable efforts are made to achieve permanence, that is, every child has a safe, stable, and permanent home prior to case closure.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282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Prepare Youth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Independent living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-0.10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 a case in a way that maximizes the likelihood of sustainable change.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34290" marR="34290" marT="34290" marB="3429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34290" marR="34290" marT="34290" marB="3429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1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994</Words>
  <Application>Microsoft Office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How Competent are our Graduates?</vt:lpstr>
      <vt:lpstr>  Objectives</vt:lpstr>
      <vt:lpstr>  UW Madison  Child Welfare Training Programs</vt:lpstr>
      <vt:lpstr>  Outcome Study</vt:lpstr>
      <vt:lpstr>  Child Welfare Competencies</vt:lpstr>
      <vt:lpstr>  Competencies Measured </vt:lpstr>
      <vt:lpstr>PowerPoint Presentation</vt:lpstr>
      <vt:lpstr>PowerPoint Presentation</vt:lpstr>
      <vt:lpstr>PowerPoint Presentation</vt:lpstr>
      <vt:lpstr>  Example of Competency and sub-items</vt:lpstr>
      <vt:lpstr>  Interesting findings…for now</vt:lpstr>
      <vt:lpstr>  Next Steps</vt:lpstr>
    </vt:vector>
  </TitlesOfParts>
  <Company>University of Wisconsin - 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Competent are you?</dc:title>
  <dc:creator>Ellen Smith</dc:creator>
  <cp:lastModifiedBy>Traci L LaLiberte PhD</cp:lastModifiedBy>
  <cp:revision>26</cp:revision>
  <cp:lastPrinted>2012-12-11T14:44:00Z</cp:lastPrinted>
  <dcterms:created xsi:type="dcterms:W3CDTF">2015-05-18T18:22:22Z</dcterms:created>
  <dcterms:modified xsi:type="dcterms:W3CDTF">2015-05-29T15:16:24Z</dcterms:modified>
</cp:coreProperties>
</file>