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akowski, Kathleen" initials="LK" lastIdx="2" clrIdx="0">
    <p:extLst>
      <p:ext uri="{19B8F6BF-5375-455C-9EA6-DF929625EA0E}">
        <p15:presenceInfo xmlns:p15="http://schemas.microsoft.com/office/powerpoint/2012/main" userId="S-1-5-21-1417001333-1682526488-839522115-66195" providerId="AD"/>
      </p:ext>
    </p:extLst>
  </p:cmAuthor>
  <p:cmAuthor id="2" name="Robinson, Travis" initials="RT" lastIdx="1" clrIdx="1">
    <p:extLst>
      <p:ext uri="{19B8F6BF-5375-455C-9EA6-DF929625EA0E}">
        <p15:presenceInfo xmlns:p15="http://schemas.microsoft.com/office/powerpoint/2012/main" userId="S-1-5-21-1417001333-1682526488-839522115-74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7E"/>
    <a:srgbClr val="00549E"/>
    <a:srgbClr val="BDBDB0"/>
    <a:srgbClr val="BDBDBA"/>
    <a:srgbClr val="A2958A"/>
    <a:srgbClr val="6799C8"/>
    <a:srgbClr val="A30134"/>
    <a:srgbClr val="F6A01A"/>
    <a:srgbClr val="9AC2B9"/>
    <a:srgbClr val="DE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63FA-C89A-4425-AC5D-D28872EDEA9A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A925-CE2C-4402-8D7B-65E30C31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Child Welf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85" r="10497"/>
          <a:stretch/>
        </p:blipFill>
        <p:spPr>
          <a:xfrm>
            <a:off x="0" y="0"/>
            <a:ext cx="3886201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23266" y="575733"/>
            <a:ext cx="4334933" cy="24976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23266" y="3225797"/>
            <a:ext cx="4334933" cy="18060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 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6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94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799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2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S 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1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93922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S 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 anchorCtr="0"/>
          <a:lstStyle>
            <a:lvl1pPr>
              <a:defRPr sz="3200"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42" y="2058265"/>
            <a:ext cx="2996513" cy="2286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58969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Child Welf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"/>
          <a:stretch/>
        </p:blipFill>
        <p:spPr>
          <a:xfrm>
            <a:off x="0" y="1"/>
            <a:ext cx="35814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E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23"/>
            <a:ext cx="3886200" cy="686712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23266" y="575736"/>
            <a:ext cx="4334933" cy="249403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23266" y="3225800"/>
            <a:ext cx="4334933" cy="180339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TANF/S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"/>
            <a:ext cx="36576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SN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4798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Welfare to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4097867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5" y="5818461"/>
            <a:ext cx="1920240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740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C7E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2408"/>
            <a:ext cx="7772400" cy="20853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799C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8"/>
            <a:ext cx="8588355" cy="23319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28" y="5632193"/>
            <a:ext cx="1900413" cy="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2"/>
            <a:ext cx="7886700" cy="905069"/>
          </a:xfrm>
          <a:ln>
            <a:noFill/>
          </a:ln>
        </p:spPr>
        <p:txBody>
          <a:bodyPr anchor="t" anchorCtr="0"/>
          <a:lstStyle>
            <a:lvl1pPr>
              <a:defRPr>
                <a:solidFill>
                  <a:srgbClr val="005C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4830763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5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3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0588"/>
            <a:ext cx="78867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535"/>
            <a:ext cx="7886700" cy="458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7" r:id="rId4"/>
    <p:sldLayoutId id="2147483672" r:id="rId5"/>
    <p:sldLayoutId id="2147483681" r:id="rId6"/>
    <p:sldLayoutId id="2147483676" r:id="rId7"/>
    <p:sldLayoutId id="2147483662" r:id="rId8"/>
    <p:sldLayoutId id="2147483663" r:id="rId9"/>
    <p:sldLayoutId id="2147483680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7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5C7E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casey@pcgus.com" TargetMode="External"/><Relationship Id="rId2" Type="http://schemas.openxmlformats.org/officeDocument/2006/relationships/hyperlink" Target="mailto:sgoscha@pcgus.co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03054" y="575733"/>
            <a:ext cx="4955145" cy="2494037"/>
          </a:xfrm>
        </p:spPr>
        <p:txBody>
          <a:bodyPr>
            <a:normAutofit/>
          </a:bodyPr>
          <a:lstStyle/>
          <a:p>
            <a:r>
              <a:rPr lang="en-US" dirty="0" smtClean="0"/>
              <a:t>Title IV-E Roundtable</a:t>
            </a:r>
            <a:br>
              <a:rPr lang="en-US" dirty="0" smtClean="0"/>
            </a:br>
            <a:r>
              <a:rPr lang="en-US" dirty="0" smtClean="0"/>
              <a:t>University Partnership Budgeting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1400" dirty="0"/>
          </a:p>
          <a:p>
            <a:r>
              <a:rPr lang="en-US" dirty="0" smtClean="0"/>
              <a:t>National Title IV-E Roundtable</a:t>
            </a:r>
          </a:p>
          <a:p>
            <a:r>
              <a:rPr lang="en-US" dirty="0" smtClean="0"/>
              <a:t>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93412" y="486993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Follow us on: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42" y="4876801"/>
            <a:ext cx="352397" cy="36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216" y="4876801"/>
            <a:ext cx="377986" cy="367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38918" y="5239266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pcghhs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68523"/>
            <a:ext cx="8064589" cy="677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Purpose: Title IV-E Training/Stipend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ea typeface="Times New Roman" panose="02020603050405020304" pitchFamily="18" charset="0"/>
              </a:rPr>
              <a:t>Title IV-E Training and Stipend Programs across the country are vital to the recruitment, development and retention of trained social workers and case </a:t>
            </a:r>
            <a:r>
              <a:rPr lang="en-US" sz="1800" dirty="0" smtClean="0">
                <a:ea typeface="Times New Roman" panose="02020603050405020304" pitchFamily="18" charset="0"/>
              </a:rPr>
              <a:t>managers. </a:t>
            </a:r>
            <a:r>
              <a:rPr lang="en-US" sz="1800" dirty="0">
                <a:ea typeface="Times New Roman" panose="02020603050405020304" pitchFamily="18" charset="0"/>
              </a:rPr>
              <a:t>Studies have shown training is </a:t>
            </a:r>
            <a:r>
              <a:rPr lang="en-US" sz="1800" dirty="0" smtClean="0">
                <a:ea typeface="Times New Roman" panose="02020603050405020304" pitchFamily="18" charset="0"/>
              </a:rPr>
              <a:t>a </a:t>
            </a:r>
            <a:r>
              <a:rPr lang="en-US" sz="1800" dirty="0">
                <a:ea typeface="Times New Roman" panose="02020603050405020304" pitchFamily="18" charset="0"/>
              </a:rPr>
              <a:t>key contributor to </a:t>
            </a:r>
            <a:r>
              <a:rPr lang="en-US" sz="1800" dirty="0" smtClean="0">
                <a:ea typeface="Times New Roman" panose="02020603050405020304" pitchFamily="18" charset="0"/>
              </a:rPr>
              <a:t>job </a:t>
            </a:r>
            <a:r>
              <a:rPr lang="en-US" sz="1800" dirty="0">
                <a:ea typeface="Times New Roman" panose="02020603050405020304" pitchFamily="18" charset="0"/>
              </a:rPr>
              <a:t>satisfaction. </a:t>
            </a:r>
            <a:endParaRPr lang="en-US" sz="1800" dirty="0" smtClean="0"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ea typeface="Times New Roman" panose="02020603050405020304" pitchFamily="18" charset="0"/>
              </a:rPr>
              <a:t>Case Managers </a:t>
            </a:r>
            <a:r>
              <a:rPr lang="en-US" sz="1800" dirty="0" smtClean="0">
                <a:ea typeface="Times New Roman" panose="02020603050405020304" pitchFamily="18" charset="0"/>
              </a:rPr>
              <a:t>are </a:t>
            </a:r>
            <a:r>
              <a:rPr lang="en-US" sz="1800" dirty="0">
                <a:ea typeface="Times New Roman" panose="02020603050405020304" pitchFamily="18" charset="0"/>
              </a:rPr>
              <a:t>entrusted to make child safety and risk decisions in their daily </a:t>
            </a:r>
            <a:r>
              <a:rPr lang="en-US" sz="1800" dirty="0" smtClean="0">
                <a:ea typeface="Times New Roman" panose="02020603050405020304" pitchFamily="18" charset="0"/>
              </a:rPr>
              <a:t>work </a:t>
            </a:r>
            <a:r>
              <a:rPr lang="en-US" sz="1800" dirty="0">
                <a:ea typeface="Times New Roman" panose="02020603050405020304" pitchFamily="18" charset="0"/>
              </a:rPr>
              <a:t>and having a strong foundation through university studies and job specific training provides that critical foundation to serving children who are most vulnerable</a:t>
            </a:r>
            <a:r>
              <a:rPr lang="en-US" sz="1800" dirty="0" smtClean="0"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ea typeface="Times New Roman" panose="02020603050405020304" pitchFamily="18" charset="0"/>
              </a:rPr>
              <a:t>In these trying times of budget cuts, competing priorities, and agency instability states often rely on university systems to deliver training. There is federal reimbursement available under Title IV-E of the Social Security Act to cover a portion of training expenditures. </a:t>
            </a:r>
            <a:endParaRPr lang="en-US" sz="1800" dirty="0" smtClean="0"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ea typeface="Times New Roman" panose="02020603050405020304" pitchFamily="18" charset="0"/>
              </a:rPr>
              <a:t>This roundtable will help participants understand how to identify claimable expenditures, and document their allowability in order to maximize claiming while developing a robust audit trail </a:t>
            </a:r>
            <a:r>
              <a:rPr lang="en-US" sz="1800" dirty="0" smtClean="0">
                <a:ea typeface="Times New Roman" panose="02020603050405020304" pitchFamily="18" charset="0"/>
              </a:rPr>
              <a:t>to support the expenditures.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2"/>
            <a:ext cx="7886699" cy="683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and Stipend University Partnerships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707"/>
            <a:ext cx="7886700" cy="465725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ea typeface="Times New Roman" panose="02020603050405020304" pitchFamily="18" charset="0"/>
              </a:rPr>
              <a:t>Models </a:t>
            </a:r>
            <a:r>
              <a:rPr lang="en-US" sz="2000" dirty="0">
                <a:ea typeface="Times New Roman" panose="02020603050405020304" pitchFamily="18" charset="0"/>
              </a:rPr>
              <a:t>vary between states: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University Consortiums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University Partnerships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State Administered Training Program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Combination of University Partnership and State Administered Training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3"/>
            <a:ext cx="7886700" cy="677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Sources for Training/Stipend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5846"/>
            <a:ext cx="7886700" cy="4731117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ea typeface="Times New Roman" panose="02020603050405020304" pitchFamily="18" charset="0"/>
              </a:rPr>
              <a:t>Models vary between </a:t>
            </a:r>
            <a:r>
              <a:rPr lang="en-US" sz="2000" dirty="0" smtClean="0">
                <a:ea typeface="Times New Roman" panose="02020603050405020304" pitchFamily="18" charset="0"/>
              </a:rPr>
              <a:t>states; </a:t>
            </a:r>
            <a:r>
              <a:rPr lang="en-US" sz="2000" dirty="0">
                <a:ea typeface="Times New Roman" panose="02020603050405020304" pitchFamily="18" charset="0"/>
              </a:rPr>
              <a:t>most use a combination of funding from varying sources including: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Federal Title IV-E funds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Federal Title </a:t>
            </a:r>
            <a:r>
              <a:rPr lang="en-US" sz="2000" dirty="0">
                <a:ea typeface="Times New Roman" panose="02020603050405020304" pitchFamily="18" charset="0"/>
              </a:rPr>
              <a:t>IV-B </a:t>
            </a:r>
            <a:r>
              <a:rPr lang="en-US" sz="2000" dirty="0" smtClean="0">
                <a:ea typeface="Times New Roman" panose="02020603050405020304" pitchFamily="18" charset="0"/>
              </a:rPr>
              <a:t>Funds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State </a:t>
            </a:r>
            <a:r>
              <a:rPr lang="en-US" sz="2000" dirty="0">
                <a:ea typeface="Times New Roman" panose="02020603050405020304" pitchFamily="18" charset="0"/>
              </a:rPr>
              <a:t>General </a:t>
            </a:r>
            <a:r>
              <a:rPr lang="en-US" sz="2000" dirty="0" smtClean="0">
                <a:ea typeface="Times New Roman" panose="02020603050405020304" pitchFamily="18" charset="0"/>
              </a:rPr>
              <a:t>Funds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ea typeface="Times New Roman" panose="02020603050405020304" pitchFamily="18" charset="0"/>
              </a:rPr>
              <a:t>Other </a:t>
            </a:r>
            <a:r>
              <a:rPr lang="en-US" sz="2000" dirty="0">
                <a:ea typeface="Times New Roman" panose="02020603050405020304" pitchFamily="18" charset="0"/>
              </a:rPr>
              <a:t>federal grant funds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5" y="668523"/>
            <a:ext cx="8000195" cy="567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c</a:t>
            </a:r>
            <a:r>
              <a:rPr lang="en-US" dirty="0" smtClean="0"/>
              <a:t>an be </a:t>
            </a:r>
            <a:r>
              <a:rPr lang="en-US" dirty="0"/>
              <a:t>C</a:t>
            </a:r>
            <a:r>
              <a:rPr lang="en-US" dirty="0" smtClean="0"/>
              <a:t>laimed to Title IV-E?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36" y="1365162"/>
            <a:ext cx="7838831" cy="481180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ea typeface="Times New Roman" panose="02020603050405020304" pitchFamily="18" charset="0"/>
              </a:rPr>
              <a:t>All </a:t>
            </a:r>
            <a:r>
              <a:rPr lang="en-US" sz="2000" dirty="0">
                <a:ea typeface="Times New Roman" panose="02020603050405020304" pitchFamily="18" charset="0"/>
              </a:rPr>
              <a:t>training plans developed by the Title IV-E agency, or an agent contracted to provide </a:t>
            </a:r>
            <a:r>
              <a:rPr lang="en-US" sz="2000" dirty="0" smtClean="0">
                <a:ea typeface="Times New Roman" panose="02020603050405020304" pitchFamily="18" charset="0"/>
              </a:rPr>
              <a:t>training, </a:t>
            </a:r>
            <a:r>
              <a:rPr lang="en-US" sz="2000" dirty="0">
                <a:ea typeface="Times New Roman" panose="02020603050405020304" pitchFamily="18" charset="0"/>
              </a:rPr>
              <a:t>must be contained within </a:t>
            </a:r>
            <a:r>
              <a:rPr lang="en-US" sz="2000" dirty="0" smtClean="0">
                <a:ea typeface="Times New Roman" panose="02020603050405020304" pitchFamily="18" charset="0"/>
              </a:rPr>
              <a:t>the agency’s </a:t>
            </a:r>
            <a:r>
              <a:rPr lang="en-US" sz="2000" dirty="0">
                <a:ea typeface="Times New Roman" panose="02020603050405020304" pitchFamily="18" charset="0"/>
              </a:rPr>
              <a:t>Title IV-B plan to be considered for Title IV-E claiming.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For allowable Title IV-E Enhanced Training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ea typeface="Times New Roman" panose="02020603050405020304" pitchFamily="18" charset="0"/>
              </a:rPr>
              <a:t>Federal Financial Participation (FFP) </a:t>
            </a:r>
            <a:r>
              <a:rPr lang="en-US" sz="1800" dirty="0">
                <a:ea typeface="Times New Roman" panose="02020603050405020304" pitchFamily="18" charset="0"/>
              </a:rPr>
              <a:t>= 75%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For allowable Title IV-E Administrative Activities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ea typeface="Times New Roman" panose="02020603050405020304" pitchFamily="18" charset="0"/>
              </a:rPr>
              <a:t>Federal Financial Participation (FFP )= </a:t>
            </a:r>
            <a:r>
              <a:rPr lang="en-US" sz="1800" dirty="0">
                <a:ea typeface="Times New Roman" panose="02020603050405020304" pitchFamily="18" charset="0"/>
              </a:rPr>
              <a:t>50%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solidFill>
                <a:srgbClr val="00549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3"/>
            <a:ext cx="7886700" cy="677678"/>
          </a:xfrm>
        </p:spPr>
        <p:txBody>
          <a:bodyPr/>
          <a:lstStyle/>
          <a:p>
            <a:r>
              <a:rPr lang="en-US" dirty="0" smtClean="0"/>
              <a:t>Title IV-E Stipend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1"/>
            <a:ext cx="7886700" cy="48307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ea typeface="Times New Roman" panose="02020603050405020304" pitchFamily="18" charset="0"/>
              </a:rPr>
              <a:t>Offer financial support for students preparing for employment with the Title IV-E agency.  Components of the stipends </a:t>
            </a:r>
            <a:r>
              <a:rPr lang="en-US" sz="2000" dirty="0" smtClean="0">
                <a:ea typeface="Times New Roman" panose="02020603050405020304" pitchFamily="18" charset="0"/>
              </a:rPr>
              <a:t>may </a:t>
            </a:r>
            <a:r>
              <a:rPr lang="en-US" sz="2000" dirty="0">
                <a:ea typeface="Times New Roman" panose="02020603050405020304" pitchFamily="18" charset="0"/>
              </a:rPr>
              <a:t>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Tuition Reimbursement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Book Allowance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Travel Expenses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Living Stipend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a typeface="Times New Roman" panose="02020603050405020304" pitchFamily="18" charset="0"/>
              </a:rPr>
              <a:t>Other costs deemed appropriate and approved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 Stipend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Title IV-E </a:t>
            </a:r>
            <a:r>
              <a:rPr lang="en-US" sz="2000" dirty="0" smtClean="0">
                <a:ea typeface="Times New Roman" panose="02020603050405020304" pitchFamily="18" charset="0"/>
              </a:rPr>
              <a:t>agencies </a:t>
            </a:r>
            <a:r>
              <a:rPr lang="en-US" sz="2000" dirty="0">
                <a:ea typeface="Times New Roman" panose="02020603050405020304" pitchFamily="18" charset="0"/>
              </a:rPr>
              <a:t>often </a:t>
            </a:r>
            <a:r>
              <a:rPr lang="en-US" sz="2000" dirty="0" smtClean="0">
                <a:ea typeface="Times New Roman" panose="02020603050405020304" pitchFamily="18" charset="0"/>
              </a:rPr>
              <a:t>utilize </a:t>
            </a:r>
            <a:r>
              <a:rPr lang="en-US" sz="2000" dirty="0">
                <a:ea typeface="Times New Roman" panose="02020603050405020304" pitchFamily="18" charset="0"/>
              </a:rPr>
              <a:t>University Certified Public Expenditures (match) </a:t>
            </a:r>
            <a:r>
              <a:rPr lang="en-US" sz="2000" dirty="0" smtClean="0">
                <a:ea typeface="Times New Roman" panose="02020603050405020304" pitchFamily="18" charset="0"/>
              </a:rPr>
              <a:t>to </a:t>
            </a:r>
            <a:r>
              <a:rPr lang="en-US" sz="2000" dirty="0">
                <a:ea typeface="Times New Roman" panose="02020603050405020304" pitchFamily="18" charset="0"/>
              </a:rPr>
              <a:t>assist with funding stipend programs. 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The Title IV-E agency, in partnership with the university, should carefully examine these expenditures to determine the correct matching FFP rate.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The Title IV-E agency should have a mechanism to gather and review the full source documentation of the Title IV-E claim for stipend programs.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549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to Know for Title IV-E Training Claiming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Not all training expenditures can be claimed at the E</a:t>
            </a:r>
            <a:r>
              <a:rPr lang="en-US" sz="2000" dirty="0" smtClean="0">
                <a:ea typeface="Times New Roman" panose="02020603050405020304" pitchFamily="18" charset="0"/>
              </a:rPr>
              <a:t>nhanced FFP rate of </a:t>
            </a:r>
            <a:r>
              <a:rPr lang="en-US" sz="2000" dirty="0">
                <a:ea typeface="Times New Roman" panose="02020603050405020304" pitchFamily="18" charset="0"/>
              </a:rPr>
              <a:t>75%. 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Only public funds may be used to match Title IV-E training expenditures.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ea typeface="Times New Roman" panose="02020603050405020304" pitchFamily="18" charset="0"/>
              </a:rPr>
              <a:t>Documentation providing an audit trail as to how costs are allocated and justification of how they are claimed is critical for Title IV-E claiming.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ea typeface="Times New Roman" panose="02020603050405020304" pitchFamily="18" charset="0"/>
              </a:rPr>
              <a:t>*Review matrix example documenting stipend program costs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668522"/>
            <a:ext cx="7549435" cy="529214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28649" y="1508369"/>
            <a:ext cx="6342483" cy="466859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5C7E"/>
                </a:solidFill>
              </a:rPr>
              <a:t>Sara Goscha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5C7E"/>
                </a:solidFill>
                <a:latin typeface="Arial"/>
              </a:rPr>
              <a:t>Senior </a:t>
            </a:r>
            <a:r>
              <a:rPr lang="en-US" dirty="0">
                <a:solidFill>
                  <a:srgbClr val="005C7E"/>
                </a:solidFill>
                <a:latin typeface="Arial"/>
              </a:rPr>
              <a:t>Consultant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5C7E"/>
                </a:solidFill>
                <a:latin typeface="Arial"/>
                <a:hlinkClick r:id="rId2"/>
              </a:rPr>
              <a:t>sgoscha</a:t>
            </a:r>
            <a:r>
              <a:rPr lang="en-US" dirty="0">
                <a:solidFill>
                  <a:srgbClr val="062343"/>
                </a:solidFill>
                <a:latin typeface="Arial"/>
                <a:hlinkClick r:id="rId2"/>
              </a:rPr>
              <a:t>@pcgus.com</a:t>
            </a:r>
            <a:r>
              <a:rPr lang="en-US" dirty="0">
                <a:solidFill>
                  <a:srgbClr val="062343"/>
                </a:solidFill>
                <a:latin typeface="Arial"/>
              </a:rPr>
              <a:t> 	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62343"/>
                </a:solidFill>
                <a:latin typeface="Arial"/>
              </a:rPr>
              <a:t>(312) 253-3739</a:t>
            </a:r>
            <a:endParaRPr lang="en-US" b="1" dirty="0">
              <a:solidFill>
                <a:srgbClr val="75767A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29150" y="1508369"/>
            <a:ext cx="3886200" cy="466859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5C7E"/>
                </a:solidFill>
              </a:rPr>
              <a:t>Kay Casey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5C7E"/>
                </a:solidFill>
                <a:latin typeface="Arial"/>
              </a:rPr>
              <a:t>Senior Advisor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62343"/>
                </a:solidFill>
                <a:latin typeface="Arial"/>
                <a:hlinkClick r:id="rId3"/>
              </a:rPr>
              <a:t>kcasey@pcgus.com</a:t>
            </a:r>
            <a:endParaRPr lang="en-US" dirty="0">
              <a:solidFill>
                <a:srgbClr val="062343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62343"/>
                </a:solidFill>
                <a:latin typeface="Arial"/>
              </a:rPr>
              <a:t>(850) </a:t>
            </a:r>
            <a:r>
              <a:rPr lang="en-US" dirty="0" smtClean="0">
                <a:solidFill>
                  <a:srgbClr val="062343"/>
                </a:solidFill>
                <a:latin typeface="Arial"/>
              </a:rPr>
              <a:t>284-5990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PCG Human Services National Title IV-E Roundtable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569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Rockwell</vt:lpstr>
      <vt:lpstr>Times New Roman</vt:lpstr>
      <vt:lpstr>Office Theme</vt:lpstr>
      <vt:lpstr>Title IV-E Roundtable University Partnership Budgeting</vt:lpstr>
      <vt:lpstr>Purpose: Title IV-E Training/Stipend Programs</vt:lpstr>
      <vt:lpstr>Training and Stipend University Partnerships </vt:lpstr>
      <vt:lpstr>Funding Sources for Training/Stipend Programs</vt:lpstr>
      <vt:lpstr>What can be Claimed to Title IV-E?   </vt:lpstr>
      <vt:lpstr>Title IV-E Stipend Programs</vt:lpstr>
      <vt:lpstr>Funding for Stipend Programs</vt:lpstr>
      <vt:lpstr>Need to Know for Title IV-E Training Claiming</vt:lpstr>
      <vt:lpstr>Contact Information</vt:lpstr>
      <vt:lpstr>PowerPoint Presentation</vt:lpstr>
    </vt:vector>
  </TitlesOfParts>
  <Company>PCG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Paiva, Ryan</dc:creator>
  <cp:lastModifiedBy>Traci L LaLiberte PhD</cp:lastModifiedBy>
  <cp:revision>146</cp:revision>
  <cp:lastPrinted>2015-01-12T23:08:22Z</cp:lastPrinted>
  <dcterms:created xsi:type="dcterms:W3CDTF">2015-01-06T16:31:53Z</dcterms:created>
  <dcterms:modified xsi:type="dcterms:W3CDTF">2015-05-28T17:54:37Z</dcterms:modified>
</cp:coreProperties>
</file>