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B00"/>
    <a:srgbClr val="C9282D"/>
    <a:srgbClr val="EF8200"/>
    <a:srgbClr val="125687"/>
    <a:srgbClr val="682145"/>
    <a:srgbClr val="5E4F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2" autoAdjust="0"/>
    <p:restoredTop sz="94643" autoAdjust="0"/>
  </p:normalViewPr>
  <p:slideViewPr>
    <p:cSldViewPr snapToGrid="0" snapToObjects="1">
      <p:cViewPr varScale="1">
        <p:scale>
          <a:sx n="87" d="100"/>
          <a:sy n="87" d="100"/>
        </p:scale>
        <p:origin x="18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191CD-3BFF-413E-8A07-9084788CE8F9}"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330767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191CD-3BFF-413E-8A07-9084788CE8F9}"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116667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191CD-3BFF-413E-8A07-9084788CE8F9}"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181816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over_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 y="1875"/>
            <a:ext cx="9136768" cy="685425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5104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ver_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 y="1875"/>
            <a:ext cx="9136768" cy="685425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8769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divider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0" y="267"/>
            <a:ext cx="9140338" cy="6856928"/>
          </a:xfrm>
          <a:prstGeom prst="rect">
            <a:avLst/>
          </a:prstGeom>
        </p:spPr>
      </p:pic>
      <p:sp>
        <p:nvSpPr>
          <p:cNvPr id="8" name="Title 1"/>
          <p:cNvSpPr>
            <a:spLocks noGrp="1"/>
          </p:cNvSpPr>
          <p:nvPr>
            <p:ph type="title"/>
          </p:nvPr>
        </p:nvSpPr>
        <p:spPr>
          <a:xfrm>
            <a:off x="445471" y="3725862"/>
            <a:ext cx="8388121" cy="1362075"/>
          </a:xfrm>
          <a:prstGeom prst="rect">
            <a:avLst/>
          </a:prstGeom>
        </p:spPr>
        <p:txBody>
          <a:bodyPr anchor="t"/>
          <a:lstStyle>
            <a:lvl1pPr algn="l">
              <a:defRPr sz="3500" b="1" cap="all">
                <a:solidFill>
                  <a:schemeClr val="bg1"/>
                </a:solidFill>
                <a:latin typeface="Arial"/>
                <a:cs typeface="Aria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45471" y="2225675"/>
            <a:ext cx="8049242" cy="1500187"/>
          </a:xfrm>
          <a:prstGeom prst="rect">
            <a:avLst/>
          </a:prstGeom>
        </p:spPr>
        <p:txBody>
          <a:bodyPr anchor="b"/>
          <a:lstStyle>
            <a:lvl1pPr marL="0" indent="0">
              <a:buNone/>
              <a:defRPr sz="2400">
                <a:solidFill>
                  <a:srgbClr val="C1BB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6921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divider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0" y="267"/>
            <a:ext cx="9140338" cy="6856928"/>
          </a:xfrm>
          <a:prstGeom prst="rect">
            <a:avLst/>
          </a:prstGeom>
        </p:spPr>
      </p:pic>
      <p:sp>
        <p:nvSpPr>
          <p:cNvPr id="8" name="Title 1"/>
          <p:cNvSpPr>
            <a:spLocks noGrp="1"/>
          </p:cNvSpPr>
          <p:nvPr>
            <p:ph type="title"/>
          </p:nvPr>
        </p:nvSpPr>
        <p:spPr>
          <a:xfrm>
            <a:off x="445471" y="3725862"/>
            <a:ext cx="8388121" cy="1362075"/>
          </a:xfrm>
          <a:prstGeom prst="rect">
            <a:avLst/>
          </a:prstGeom>
        </p:spPr>
        <p:txBody>
          <a:bodyPr anchor="t"/>
          <a:lstStyle>
            <a:lvl1pPr algn="l">
              <a:defRPr sz="3500" b="1" cap="all">
                <a:solidFill>
                  <a:schemeClr val="bg1"/>
                </a:solidFill>
                <a:latin typeface="Arial"/>
                <a:cs typeface="Aria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45471" y="2225675"/>
            <a:ext cx="8049242" cy="1500187"/>
          </a:xfrm>
          <a:prstGeom prst="rect">
            <a:avLst/>
          </a:prstGeom>
        </p:spPr>
        <p:txBody>
          <a:bodyPr anchor="b"/>
          <a:lstStyle>
            <a:lvl1pPr marL="0" indent="0">
              <a:buNone/>
              <a:defRPr sz="2400">
                <a:solidFill>
                  <a:srgbClr val="C1BB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8781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contentA_add_picture_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4" name="Picture Placeholder 3"/>
          <p:cNvSpPr>
            <a:spLocks noGrp="1"/>
          </p:cNvSpPr>
          <p:nvPr>
            <p:ph type="pic" sz="quarter" idx="10"/>
          </p:nvPr>
        </p:nvSpPr>
        <p:spPr>
          <a:xfrm>
            <a:off x="0" y="0"/>
            <a:ext cx="9144000" cy="1708150"/>
          </a:xfrm>
          <a:prstGeom prst="rect">
            <a:avLst/>
          </a:prstGeom>
        </p:spPr>
        <p:txBody>
          <a:bodyPr vert="horz"/>
          <a:lstStyle>
            <a:lvl1pPr marL="0" indent="0">
              <a:buNone/>
              <a:defRPr sz="1600">
                <a:latin typeface="Arial"/>
                <a:cs typeface="Arial"/>
              </a:defRPr>
            </a:lvl1pPr>
          </a:lstStyle>
          <a:p>
            <a:endParaRPr lang="en-US" dirty="0"/>
          </a:p>
        </p:txBody>
      </p:sp>
      <p:sp>
        <p:nvSpPr>
          <p:cNvPr id="5" name="Title 1"/>
          <p:cNvSpPr>
            <a:spLocks noGrp="1"/>
          </p:cNvSpPr>
          <p:nvPr>
            <p:ph type="title"/>
          </p:nvPr>
        </p:nvSpPr>
        <p:spPr>
          <a:xfrm>
            <a:off x="457200" y="2113231"/>
            <a:ext cx="8229600" cy="1143000"/>
          </a:xfrm>
          <a:prstGeom prst="rect">
            <a:avLst/>
          </a:prstGeom>
        </p:spPr>
        <p:txBody>
          <a:bodyPr/>
          <a:lstStyle>
            <a:lvl1pPr algn="l">
              <a:defRPr>
                <a:latin typeface="Arial"/>
                <a:cs typeface="Aria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3273694"/>
            <a:ext cx="82296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3041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5_contentB_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264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6_contentB_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813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191CD-3BFF-413E-8A07-9084788CE8F9}"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338998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191CD-3BFF-413E-8A07-9084788CE8F9}"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78851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191CD-3BFF-413E-8A07-9084788CE8F9}"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208843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191CD-3BFF-413E-8A07-9084788CE8F9}"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132416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191CD-3BFF-413E-8A07-9084788CE8F9}"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345458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191CD-3BFF-413E-8A07-9084788CE8F9}"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98888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191CD-3BFF-413E-8A07-9084788CE8F9}"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128763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191CD-3BFF-413E-8A07-9084788CE8F9}"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EE6DE-E91B-4347-85EE-7854619DFFFE}" type="slidenum">
              <a:rPr lang="en-US" smtClean="0"/>
              <a:t>‹#›</a:t>
            </a:fld>
            <a:endParaRPr lang="en-US"/>
          </a:p>
        </p:txBody>
      </p:sp>
    </p:spTree>
    <p:extLst>
      <p:ext uri="{BB962C8B-B14F-4D97-AF65-F5344CB8AC3E}">
        <p14:creationId xmlns:p14="http://schemas.microsoft.com/office/powerpoint/2010/main" val="208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191CD-3BFF-413E-8A07-9084788CE8F9}"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EE6DE-E91B-4347-85EE-7854619DFFFE}" type="slidenum">
              <a:rPr lang="en-US" smtClean="0"/>
              <a:t>‹#›</a:t>
            </a:fld>
            <a:endParaRPr lang="en-US"/>
          </a:p>
        </p:txBody>
      </p:sp>
    </p:spTree>
    <p:extLst>
      <p:ext uri="{BB962C8B-B14F-4D97-AF65-F5344CB8AC3E}">
        <p14:creationId xmlns:p14="http://schemas.microsoft.com/office/powerpoint/2010/main" val="3700850607"/>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690" r:id="rId13"/>
    <p:sldLayoutId id="2147483668" r:id="rId14"/>
    <p:sldLayoutId id="2147483697" r:id="rId15"/>
    <p:sldLayoutId id="2147483704" r:id="rId16"/>
    <p:sldLayoutId id="2147483683" r:id="rId17"/>
    <p:sldLayoutId id="2147483710" r:id="rId18"/>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susanault@mac.com" TargetMode="External"/><Relationship Id="rId2" Type="http://schemas.openxmlformats.org/officeDocument/2006/relationships/hyperlink" Target="mailto:sault@casey.org" TargetMode="Externa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9554" y="-189186"/>
            <a:ext cx="3156210" cy="605645"/>
          </a:xfrm>
        </p:spPr>
        <p:txBody>
          <a:bodyPr>
            <a:normAutofit fontScale="90000"/>
          </a:bodyPr>
          <a:lstStyle/>
          <a:p>
            <a:endParaRPr lang="en-US" dirty="0"/>
          </a:p>
        </p:txBody>
      </p:sp>
      <p:sp>
        <p:nvSpPr>
          <p:cNvPr id="3" name="Subtitle 2"/>
          <p:cNvSpPr>
            <a:spLocks noGrp="1"/>
          </p:cNvSpPr>
          <p:nvPr>
            <p:ph type="subTitle" idx="1"/>
          </p:nvPr>
        </p:nvSpPr>
        <p:spPr/>
        <p:txBody>
          <a:bodyPr>
            <a:normAutofit fontScale="77500" lnSpcReduction="20000"/>
          </a:bodyPr>
          <a:lstStyle/>
          <a:p>
            <a:r>
              <a:rPr lang="en-US" sz="1700" dirty="0" smtClean="0">
                <a:solidFill>
                  <a:schemeClr val="tx1"/>
                </a:solidFill>
              </a:rPr>
              <a:t>National IVE Roundtable June 4, 2015</a:t>
            </a:r>
          </a:p>
          <a:p>
            <a:endParaRPr lang="en-US" sz="2000" dirty="0">
              <a:solidFill>
                <a:schemeClr val="tx1"/>
              </a:solidFill>
            </a:endParaRPr>
          </a:p>
          <a:p>
            <a:r>
              <a:rPr lang="en-US" sz="2600" dirty="0">
                <a:solidFill>
                  <a:schemeClr val="tx1"/>
                </a:solidFill>
              </a:rPr>
              <a:t>Title IV-E Collaborations with Private </a:t>
            </a:r>
            <a:r>
              <a:rPr lang="en-US" sz="2600" dirty="0" smtClean="0">
                <a:solidFill>
                  <a:schemeClr val="tx1"/>
                </a:solidFill>
              </a:rPr>
              <a:t>Partners</a:t>
            </a:r>
          </a:p>
          <a:p>
            <a:endParaRPr lang="en-US" sz="2000" dirty="0" smtClean="0">
              <a:solidFill>
                <a:schemeClr val="tx1"/>
              </a:solidFill>
            </a:endParaRPr>
          </a:p>
          <a:p>
            <a:endParaRPr lang="en-US" sz="2000" dirty="0">
              <a:solidFill>
                <a:schemeClr val="tx1"/>
              </a:solidFill>
            </a:endParaRPr>
          </a:p>
          <a:p>
            <a:pPr algn="r"/>
            <a:r>
              <a:rPr lang="en-US" sz="2000" dirty="0" smtClean="0">
                <a:solidFill>
                  <a:schemeClr val="tx1"/>
                </a:solidFill>
              </a:rPr>
              <a:t>Susan Ault</a:t>
            </a:r>
          </a:p>
          <a:p>
            <a:pPr algn="r"/>
            <a:r>
              <a:rPr lang="en-US" sz="2000" dirty="0" smtClean="0">
                <a:solidFill>
                  <a:schemeClr val="tx1"/>
                </a:solidFill>
              </a:rPr>
              <a:t>Senior Director</a:t>
            </a:r>
          </a:p>
          <a:p>
            <a:pPr algn="r"/>
            <a:r>
              <a:rPr lang="en-US" sz="2000" dirty="0" smtClean="0">
                <a:solidFill>
                  <a:schemeClr val="tx1"/>
                </a:solidFill>
              </a:rPr>
              <a:t>Strategic Consulting</a:t>
            </a:r>
            <a:endParaRPr lang="en-US" sz="2000" dirty="0">
              <a:solidFill>
                <a:schemeClr val="tx1"/>
              </a:solidFill>
            </a:endParaRPr>
          </a:p>
        </p:txBody>
      </p:sp>
    </p:spTree>
    <p:extLst>
      <p:ext uri="{BB962C8B-B14F-4D97-AF65-F5344CB8AC3E}">
        <p14:creationId xmlns:p14="http://schemas.microsoft.com/office/powerpoint/2010/main" val="251653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766"/>
          </a:xfrm>
        </p:spPr>
        <p:txBody>
          <a:bodyPr>
            <a:normAutofit fontScale="90000"/>
          </a:bodyPr>
          <a:lstStyle/>
          <a:p>
            <a:pPr lvl="1" algn="r" rtl="0">
              <a:spcBef>
                <a:spcPct val="0"/>
              </a:spcBef>
            </a:pPr>
            <a:r>
              <a:rPr lang="en-US" sz="2700" b="1" dirty="0">
                <a:solidFill>
                  <a:schemeClr val="bg1"/>
                </a:solidFill>
              </a:rPr>
              <a:t>University of </a:t>
            </a:r>
            <a:r>
              <a:rPr lang="en-US" sz="2700" b="1" dirty="0" smtClean="0">
                <a:solidFill>
                  <a:schemeClr val="bg1"/>
                </a:solidFill>
              </a:rPr>
              <a:t>Minnesota Duluth</a:t>
            </a:r>
            <a:br>
              <a:rPr lang="en-US" sz="2700" b="1" dirty="0" smtClean="0">
                <a:solidFill>
                  <a:schemeClr val="bg1"/>
                </a:solidFill>
              </a:rPr>
            </a:br>
            <a:r>
              <a:rPr lang="en-US" sz="2700" b="1" dirty="0" smtClean="0">
                <a:solidFill>
                  <a:schemeClr val="bg1"/>
                </a:solidFill>
              </a:rPr>
              <a:t>Saint </a:t>
            </a:r>
            <a:r>
              <a:rPr lang="en-US" sz="2700" b="1" dirty="0">
                <a:solidFill>
                  <a:schemeClr val="bg1"/>
                </a:solidFill>
              </a:rPr>
              <a:t>Louis </a:t>
            </a:r>
            <a:r>
              <a:rPr lang="en-US" sz="2700" b="1" dirty="0" smtClean="0">
                <a:solidFill>
                  <a:schemeClr val="bg1"/>
                </a:solidFill>
              </a:rPr>
              <a:t>County Health and Human Services</a:t>
            </a:r>
            <a:br>
              <a:rPr lang="en-US" sz="2700" b="1" dirty="0" smtClean="0">
                <a:solidFill>
                  <a:schemeClr val="bg1"/>
                </a:solidFill>
              </a:rPr>
            </a:br>
            <a:r>
              <a:rPr lang="en-US" sz="2700" b="1" dirty="0" smtClean="0">
                <a:solidFill>
                  <a:schemeClr val="bg1"/>
                </a:solidFill>
              </a:rPr>
              <a:t>White Earth, Leech Lake, Fond du lac, Bois Fort Tribes</a:t>
            </a:r>
            <a:br>
              <a:rPr lang="en-US" sz="2700" b="1" dirty="0" smtClean="0">
                <a:solidFill>
                  <a:schemeClr val="bg1"/>
                </a:solidFill>
              </a:rPr>
            </a:br>
            <a:r>
              <a:rPr lang="en-US" sz="2700" b="1" dirty="0" smtClean="0">
                <a:solidFill>
                  <a:schemeClr val="bg1"/>
                </a:solidFill>
              </a:rPr>
              <a:t>Minnesota </a:t>
            </a:r>
            <a:r>
              <a:rPr lang="en-US" sz="2700" b="1" dirty="0">
                <a:solidFill>
                  <a:schemeClr val="bg1"/>
                </a:solidFill>
              </a:rPr>
              <a:t>Communities Caring for </a:t>
            </a:r>
            <a:r>
              <a:rPr lang="en-US" sz="2700" b="1" dirty="0" smtClean="0">
                <a:solidFill>
                  <a:schemeClr val="bg1"/>
                </a:solidFill>
              </a:rPr>
              <a:t>Children</a:t>
            </a:r>
            <a:r>
              <a:rPr lang="en-US" sz="2700" b="1" dirty="0">
                <a:solidFill>
                  <a:schemeClr val="bg1"/>
                </a:solidFill>
              </a:rPr>
              <a:t/>
            </a:r>
            <a:br>
              <a:rPr lang="en-US" sz="2700" b="1" dirty="0">
                <a:solidFill>
                  <a:schemeClr val="bg1"/>
                </a:solidFill>
              </a:rPr>
            </a:br>
            <a:r>
              <a:rPr lang="en-US" sz="2700" b="1" dirty="0" smtClean="0">
                <a:solidFill>
                  <a:schemeClr val="bg1"/>
                </a:solidFill>
              </a:rPr>
              <a:t>Casey </a:t>
            </a:r>
            <a:r>
              <a:rPr lang="en-US" sz="2700" b="1" dirty="0">
                <a:solidFill>
                  <a:schemeClr val="bg1"/>
                </a:solidFill>
              </a:rPr>
              <a:t>Family Programs</a:t>
            </a:r>
            <a:r>
              <a:rPr lang="en-US" sz="1600" dirty="0">
                <a:solidFill>
                  <a:schemeClr val="bg1"/>
                </a:solidFill>
              </a:rPr>
              <a:t/>
            </a:r>
            <a:br>
              <a:rPr lang="en-US" sz="1600"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2218098"/>
            <a:ext cx="8229600" cy="3539905"/>
          </a:xfrm>
        </p:spPr>
        <p:txBody>
          <a:bodyPr>
            <a:normAutofit fontScale="70000" lnSpcReduction="20000"/>
          </a:bodyPr>
          <a:lstStyle/>
          <a:p>
            <a:r>
              <a:rPr lang="en-US" sz="3600" dirty="0">
                <a:solidFill>
                  <a:schemeClr val="bg1"/>
                </a:solidFill>
              </a:rPr>
              <a:t>Safely reduce number of American Indian children in foster care</a:t>
            </a:r>
          </a:p>
          <a:p>
            <a:pPr lvl="1">
              <a:buFont typeface="Courier New" panose="02070309020205020404" pitchFamily="49" charset="0"/>
              <a:buChar char="o"/>
            </a:pPr>
            <a:r>
              <a:rPr lang="en-US" sz="3600" dirty="0">
                <a:solidFill>
                  <a:schemeClr val="bg1"/>
                </a:solidFill>
              </a:rPr>
              <a:t>Improve ICW Unit workforce culture</a:t>
            </a:r>
          </a:p>
          <a:p>
            <a:pPr lvl="1">
              <a:buFont typeface="Courier New" panose="02070309020205020404" pitchFamily="49" charset="0"/>
              <a:buChar char="o"/>
            </a:pPr>
            <a:r>
              <a:rPr lang="en-US" sz="3600" dirty="0" smtClean="0">
                <a:solidFill>
                  <a:schemeClr val="bg1"/>
                </a:solidFill>
              </a:rPr>
              <a:t>Improve </a:t>
            </a:r>
            <a:r>
              <a:rPr lang="en-US" sz="3600" dirty="0">
                <a:solidFill>
                  <a:schemeClr val="bg1"/>
                </a:solidFill>
              </a:rPr>
              <a:t>relationships with Tribes and </a:t>
            </a:r>
            <a:r>
              <a:rPr lang="en-US" sz="3600" dirty="0" smtClean="0">
                <a:solidFill>
                  <a:schemeClr val="bg1"/>
                </a:solidFill>
              </a:rPr>
              <a:t>County</a:t>
            </a:r>
          </a:p>
          <a:p>
            <a:pPr lvl="1">
              <a:buFont typeface="Courier New" panose="02070309020205020404" pitchFamily="49" charset="0"/>
              <a:buChar char="o"/>
            </a:pPr>
            <a:r>
              <a:rPr lang="en-US" sz="3600" dirty="0">
                <a:solidFill>
                  <a:schemeClr val="bg1"/>
                </a:solidFill>
              </a:rPr>
              <a:t>Provide cross-system </a:t>
            </a:r>
            <a:r>
              <a:rPr lang="en-US" sz="3600" dirty="0" smtClean="0">
                <a:solidFill>
                  <a:schemeClr val="bg1"/>
                </a:solidFill>
              </a:rPr>
              <a:t>training</a:t>
            </a:r>
            <a:endParaRPr lang="en-US" sz="3600" dirty="0">
              <a:solidFill>
                <a:schemeClr val="bg1"/>
              </a:solidFill>
            </a:endParaRPr>
          </a:p>
          <a:p>
            <a:pPr lvl="1">
              <a:buFont typeface="Courier New" panose="02070309020205020404" pitchFamily="49" charset="0"/>
              <a:buChar char="o"/>
            </a:pPr>
            <a:r>
              <a:rPr lang="en-US" sz="3600" dirty="0">
                <a:solidFill>
                  <a:schemeClr val="bg1"/>
                </a:solidFill>
              </a:rPr>
              <a:t>Create ICW Court</a:t>
            </a:r>
          </a:p>
          <a:p>
            <a:pPr lvl="1">
              <a:buFont typeface="Courier New" panose="02070309020205020404" pitchFamily="49" charset="0"/>
              <a:buChar char="o"/>
            </a:pPr>
            <a:r>
              <a:rPr lang="en-US" sz="3600" dirty="0" smtClean="0">
                <a:solidFill>
                  <a:schemeClr val="bg1"/>
                </a:solidFill>
              </a:rPr>
              <a:t>Improve </a:t>
            </a:r>
            <a:r>
              <a:rPr lang="en-US" sz="3600" dirty="0">
                <a:solidFill>
                  <a:schemeClr val="bg1"/>
                </a:solidFill>
              </a:rPr>
              <a:t>services to American Indian families</a:t>
            </a:r>
          </a:p>
          <a:p>
            <a:pPr lvl="1">
              <a:buFont typeface="Courier New" panose="02070309020205020404" pitchFamily="49" charset="0"/>
              <a:buChar char="o"/>
            </a:pPr>
            <a:r>
              <a:rPr lang="en-US" sz="3600" dirty="0">
                <a:solidFill>
                  <a:schemeClr val="bg1"/>
                </a:solidFill>
              </a:rPr>
              <a:t>Pilot Parent Mentor Program</a:t>
            </a:r>
          </a:p>
          <a:p>
            <a:pPr lvl="1">
              <a:buFont typeface="Courier New" panose="02070309020205020404" pitchFamily="49" charset="0"/>
              <a:buChar char="o"/>
            </a:pPr>
            <a:r>
              <a:rPr lang="en-US" sz="3600" dirty="0" smtClean="0">
                <a:solidFill>
                  <a:schemeClr val="bg1"/>
                </a:solidFill>
              </a:rPr>
              <a:t>Engage </a:t>
            </a:r>
            <a:r>
              <a:rPr lang="en-US" sz="3600" dirty="0">
                <a:solidFill>
                  <a:schemeClr val="bg1"/>
                </a:solidFill>
              </a:rPr>
              <a:t>the community through Cafes</a:t>
            </a:r>
          </a:p>
          <a:p>
            <a:endParaRPr lang="en-US" dirty="0"/>
          </a:p>
        </p:txBody>
      </p:sp>
      <p:pic>
        <p:nvPicPr>
          <p:cNvPr id="10242" name="Picture 2" descr="C:\Users\Susan Ault\AppData\Local\Microsoft\Windows\Temporary Internet Files\Content.IE5\GGDCGGJ3\partner9-copy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134" y="4761186"/>
            <a:ext cx="1913575" cy="132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6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9430"/>
          </a:xfrm>
        </p:spPr>
        <p:txBody>
          <a:bodyPr>
            <a:normAutofit fontScale="90000"/>
          </a:bodyPr>
          <a:lstStyle/>
          <a:p>
            <a:pPr lvl="1" algn="r" rtl="0">
              <a:spcBef>
                <a:spcPct val="0"/>
              </a:spcBef>
            </a:pPr>
            <a:r>
              <a:rPr lang="en-US" sz="3100" b="1" dirty="0">
                <a:solidFill>
                  <a:schemeClr val="bg1"/>
                </a:solidFill>
              </a:rPr>
              <a:t>University of </a:t>
            </a:r>
            <a:r>
              <a:rPr lang="en-US" sz="3100" b="1" dirty="0" smtClean="0">
                <a:solidFill>
                  <a:schemeClr val="bg1"/>
                </a:solidFill>
              </a:rPr>
              <a:t>Iowa</a:t>
            </a:r>
            <a:br>
              <a:rPr lang="en-US" sz="3100" b="1" dirty="0" smtClean="0">
                <a:solidFill>
                  <a:schemeClr val="bg1"/>
                </a:solidFill>
              </a:rPr>
            </a:br>
            <a:r>
              <a:rPr lang="en-US" sz="3100" b="1" dirty="0" smtClean="0">
                <a:solidFill>
                  <a:schemeClr val="bg1"/>
                </a:solidFill>
              </a:rPr>
              <a:t>Four Oaks</a:t>
            </a:r>
            <a:br>
              <a:rPr lang="en-US" sz="3100" b="1" dirty="0" smtClean="0">
                <a:solidFill>
                  <a:schemeClr val="bg1"/>
                </a:solidFill>
              </a:rPr>
            </a:br>
            <a:r>
              <a:rPr lang="en-US" sz="3100" b="1" dirty="0" smtClean="0">
                <a:solidFill>
                  <a:schemeClr val="bg1"/>
                </a:solidFill>
              </a:rPr>
              <a:t>State </a:t>
            </a:r>
            <a:r>
              <a:rPr lang="en-US" sz="3100" b="1" dirty="0">
                <a:solidFill>
                  <a:schemeClr val="bg1"/>
                </a:solidFill>
              </a:rPr>
              <a:t>of </a:t>
            </a:r>
            <a:r>
              <a:rPr lang="en-US" sz="3100" b="1" dirty="0" smtClean="0">
                <a:solidFill>
                  <a:schemeClr val="bg1"/>
                </a:solidFill>
              </a:rPr>
              <a:t>Iowa</a:t>
            </a:r>
            <a:br>
              <a:rPr lang="en-US" sz="3100" b="1" dirty="0" smtClean="0">
                <a:solidFill>
                  <a:schemeClr val="bg1"/>
                </a:solidFill>
              </a:rPr>
            </a:br>
            <a:r>
              <a:rPr lang="en-US" sz="3100" b="1" dirty="0" smtClean="0">
                <a:solidFill>
                  <a:schemeClr val="bg1"/>
                </a:solidFill>
              </a:rPr>
              <a:t>Casey </a:t>
            </a:r>
            <a:r>
              <a:rPr lang="en-US" sz="3100" b="1" dirty="0">
                <a:solidFill>
                  <a:schemeClr val="bg1"/>
                </a:solidFill>
              </a:rPr>
              <a:t>Family Programs</a:t>
            </a:r>
            <a:r>
              <a:rPr lang="en-US" sz="1600" dirty="0">
                <a:solidFill>
                  <a:schemeClr val="bg1"/>
                </a:solidFill>
              </a:rPr>
              <a:t/>
            </a:r>
            <a:br>
              <a:rPr lang="en-US" sz="1600"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955549"/>
            <a:ext cx="8342768" cy="3673958"/>
          </a:xfrm>
        </p:spPr>
        <p:txBody>
          <a:bodyPr>
            <a:normAutofit/>
          </a:bodyPr>
          <a:lstStyle/>
          <a:p>
            <a:endParaRPr lang="en-US" sz="2800" dirty="0" smtClean="0">
              <a:solidFill>
                <a:schemeClr val="bg1"/>
              </a:solidFill>
            </a:endParaRPr>
          </a:p>
          <a:p>
            <a:r>
              <a:rPr lang="en-US" sz="2800" dirty="0" smtClean="0">
                <a:solidFill>
                  <a:schemeClr val="bg1"/>
                </a:solidFill>
              </a:rPr>
              <a:t>Safely </a:t>
            </a:r>
            <a:r>
              <a:rPr lang="en-US" sz="2800" dirty="0">
                <a:solidFill>
                  <a:schemeClr val="bg1"/>
                </a:solidFill>
              </a:rPr>
              <a:t>reduce the number of African American children in foster care through supportive housing</a:t>
            </a:r>
          </a:p>
          <a:p>
            <a:pPr lvl="1">
              <a:buFont typeface="Courier New" panose="02070309020205020404" pitchFamily="49" charset="0"/>
              <a:buChar char="o"/>
            </a:pPr>
            <a:r>
              <a:rPr lang="en-US" dirty="0">
                <a:solidFill>
                  <a:schemeClr val="bg1"/>
                </a:solidFill>
              </a:rPr>
              <a:t>Evaluate implementation and early outcomes</a:t>
            </a:r>
          </a:p>
          <a:p>
            <a:pPr lvl="1">
              <a:buFont typeface="Courier New" panose="02070309020205020404" pitchFamily="49" charset="0"/>
              <a:buChar char="o"/>
            </a:pPr>
            <a:r>
              <a:rPr lang="en-US" dirty="0" smtClean="0">
                <a:solidFill>
                  <a:schemeClr val="bg1"/>
                </a:solidFill>
              </a:rPr>
              <a:t>Develop CQI</a:t>
            </a:r>
          </a:p>
          <a:p>
            <a:pPr lvl="1">
              <a:buFont typeface="Courier New" panose="02070309020205020404" pitchFamily="49" charset="0"/>
              <a:buChar char="o"/>
            </a:pPr>
            <a:r>
              <a:rPr lang="en-US" dirty="0">
                <a:solidFill>
                  <a:schemeClr val="bg1"/>
                </a:solidFill>
              </a:rPr>
              <a:t>Refine practice </a:t>
            </a:r>
            <a:r>
              <a:rPr lang="en-US" dirty="0" smtClean="0">
                <a:solidFill>
                  <a:schemeClr val="bg1"/>
                </a:solidFill>
              </a:rPr>
              <a:t>model</a:t>
            </a:r>
            <a:endParaRPr lang="en-US" dirty="0">
              <a:solidFill>
                <a:schemeClr val="bg1"/>
              </a:solidFill>
            </a:endParaRPr>
          </a:p>
          <a:p>
            <a:pPr lvl="1">
              <a:buFont typeface="Courier New" panose="02070309020205020404" pitchFamily="49" charset="0"/>
              <a:buChar char="o"/>
            </a:pPr>
            <a:r>
              <a:rPr lang="en-US" dirty="0">
                <a:solidFill>
                  <a:schemeClr val="bg1"/>
                </a:solidFill>
              </a:rPr>
              <a:t>Plan for sustainability</a:t>
            </a:r>
          </a:p>
          <a:p>
            <a:endParaRPr lang="en-US" dirty="0"/>
          </a:p>
        </p:txBody>
      </p:sp>
      <p:pic>
        <p:nvPicPr>
          <p:cNvPr id="7170" name="Picture 2" descr="C:\Users\Susan Ault\AppData\Local\Microsoft\Windows\Temporary Internet Files\Content.IE5\GGDCGGJ3\partner9-copy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264" y="274637"/>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6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940"/>
            <a:ext cx="8229600" cy="1539090"/>
          </a:xfrm>
        </p:spPr>
        <p:txBody>
          <a:bodyPr>
            <a:noAutofit/>
          </a:bodyPr>
          <a:lstStyle/>
          <a:p>
            <a:pPr lvl="1" algn="r" rtl="0">
              <a:spcBef>
                <a:spcPct val="0"/>
              </a:spcBef>
            </a:pPr>
            <a:r>
              <a:rPr lang="en-US" sz="2800" b="1" dirty="0">
                <a:solidFill>
                  <a:schemeClr val="bg1"/>
                </a:solidFill>
              </a:rPr>
              <a:t>University of </a:t>
            </a:r>
            <a:r>
              <a:rPr lang="en-US" sz="2800" b="1" dirty="0" smtClean="0">
                <a:solidFill>
                  <a:schemeClr val="bg1"/>
                </a:solidFill>
              </a:rPr>
              <a:t>Iowa</a:t>
            </a:r>
            <a:br>
              <a:rPr lang="en-US" sz="2800" b="1" dirty="0" smtClean="0">
                <a:solidFill>
                  <a:schemeClr val="bg1"/>
                </a:solidFill>
              </a:rPr>
            </a:br>
            <a:r>
              <a:rPr lang="en-US" sz="2800" b="1" dirty="0" smtClean="0">
                <a:solidFill>
                  <a:schemeClr val="bg1"/>
                </a:solidFill>
              </a:rPr>
              <a:t>State </a:t>
            </a:r>
            <a:r>
              <a:rPr lang="en-US" sz="2800" b="1" dirty="0">
                <a:solidFill>
                  <a:schemeClr val="bg1"/>
                </a:solidFill>
              </a:rPr>
              <a:t>of </a:t>
            </a:r>
            <a:r>
              <a:rPr lang="en-US" sz="2800" b="1" dirty="0" smtClean="0">
                <a:solidFill>
                  <a:schemeClr val="bg1"/>
                </a:solidFill>
              </a:rPr>
              <a:t>Iowa</a:t>
            </a:r>
            <a:br>
              <a:rPr lang="en-US" sz="2800" b="1" dirty="0" smtClean="0">
                <a:solidFill>
                  <a:schemeClr val="bg1"/>
                </a:solidFill>
              </a:rPr>
            </a:br>
            <a:r>
              <a:rPr lang="en-US" sz="2800" b="1" dirty="0" smtClean="0">
                <a:solidFill>
                  <a:schemeClr val="bg1"/>
                </a:solidFill>
              </a:rPr>
              <a:t>Casey </a:t>
            </a:r>
            <a:r>
              <a:rPr lang="en-US" sz="2800" b="1" dirty="0">
                <a:solidFill>
                  <a:schemeClr val="bg1"/>
                </a:solidFill>
              </a:rPr>
              <a:t>Family Programs</a:t>
            </a: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3" name="Content Placeholder 2"/>
          <p:cNvSpPr>
            <a:spLocks noGrp="1"/>
          </p:cNvSpPr>
          <p:nvPr>
            <p:ph idx="1"/>
          </p:nvPr>
        </p:nvSpPr>
        <p:spPr>
          <a:xfrm>
            <a:off x="457200" y="2381061"/>
            <a:ext cx="8229600" cy="3248446"/>
          </a:xfrm>
        </p:spPr>
        <p:txBody>
          <a:bodyPr>
            <a:normAutofit fontScale="92500" lnSpcReduction="20000"/>
          </a:bodyPr>
          <a:lstStyle/>
          <a:p>
            <a:r>
              <a:rPr lang="en-US" dirty="0">
                <a:solidFill>
                  <a:schemeClr val="bg1"/>
                </a:solidFill>
              </a:rPr>
              <a:t>Safely reduce disproportionality and disparate outcomes for children of color</a:t>
            </a:r>
          </a:p>
          <a:p>
            <a:pPr lvl="1">
              <a:buFont typeface="Courier New" panose="02070309020205020404" pitchFamily="49" charset="0"/>
              <a:buChar char="o"/>
            </a:pPr>
            <a:r>
              <a:rPr lang="en-US" dirty="0">
                <a:solidFill>
                  <a:schemeClr val="bg1"/>
                </a:solidFill>
              </a:rPr>
              <a:t>Provide support to Breakthrough Series Collaborative, and semi-annual learning sessions that have followed</a:t>
            </a:r>
            <a:endParaRPr lang="en-US" sz="2600" dirty="0">
              <a:solidFill>
                <a:schemeClr val="bg1"/>
              </a:solidFill>
            </a:endParaRPr>
          </a:p>
          <a:p>
            <a:pPr lvl="1">
              <a:buFont typeface="Courier New" panose="02070309020205020404" pitchFamily="49" charset="0"/>
              <a:buChar char="o"/>
            </a:pPr>
            <a:r>
              <a:rPr lang="en-US" dirty="0">
                <a:solidFill>
                  <a:schemeClr val="bg1"/>
                </a:solidFill>
              </a:rPr>
              <a:t>Develop and provide support to team of facilitators for courageous conversations</a:t>
            </a:r>
            <a:endParaRPr lang="en-US" sz="2600" dirty="0">
              <a:solidFill>
                <a:schemeClr val="bg1"/>
              </a:solidFill>
            </a:endParaRPr>
          </a:p>
          <a:p>
            <a:pPr lvl="1">
              <a:buFont typeface="Courier New" panose="02070309020205020404" pitchFamily="49" charset="0"/>
              <a:buChar char="o"/>
            </a:pPr>
            <a:r>
              <a:rPr lang="en-US" dirty="0">
                <a:solidFill>
                  <a:schemeClr val="bg1"/>
                </a:solidFill>
              </a:rPr>
              <a:t>Evaluate impact </a:t>
            </a:r>
            <a:endParaRPr lang="en-US" sz="2600" dirty="0">
              <a:solidFill>
                <a:schemeClr val="bg1"/>
              </a:solidFill>
            </a:endParaRPr>
          </a:p>
          <a:p>
            <a:endParaRPr lang="en-US" dirty="0"/>
          </a:p>
        </p:txBody>
      </p:sp>
      <p:pic>
        <p:nvPicPr>
          <p:cNvPr id="6146" name="Picture 2" descr="C:\Users\Susan Ault\AppData\Local\Microsoft\Windows\Temporary Internet Files\Content.IE5\GGDCGGJ3\partner9-copy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1" y="228411"/>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428230"/>
          </a:xfrm>
        </p:spPr>
        <p:txBody>
          <a:bodyPr>
            <a:noAutofit/>
          </a:bodyPr>
          <a:lstStyle/>
          <a:p>
            <a:pPr algn="ctr"/>
            <a:r>
              <a:rPr lang="en-US" sz="6000" dirty="0" smtClean="0">
                <a:solidFill>
                  <a:schemeClr val="bg1"/>
                </a:solidFill>
                <a:latin typeface="Comic Sans MS" panose="030F0702030302020204" pitchFamily="66" charset="0"/>
              </a:rPr>
              <a:t>Thank you to my many partners for all their creative ideas and hard work!</a:t>
            </a:r>
            <a:endParaRPr lang="en-US" sz="60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57200" y="3920149"/>
            <a:ext cx="8229600" cy="1709357"/>
          </a:xfrm>
        </p:spPr>
        <p:txBody>
          <a:bodyPr>
            <a:normAutofit fontScale="70000" lnSpcReduction="20000"/>
          </a:bodyPr>
          <a:lstStyle/>
          <a:p>
            <a:pPr marL="0" indent="0" algn="r">
              <a:buNone/>
            </a:pPr>
            <a:r>
              <a:rPr lang="en-US" dirty="0" smtClean="0">
                <a:solidFill>
                  <a:schemeClr val="bg1"/>
                </a:solidFill>
              </a:rPr>
              <a:t>Susan Ault</a:t>
            </a:r>
          </a:p>
          <a:p>
            <a:pPr marL="0" indent="0" algn="r">
              <a:buNone/>
            </a:pPr>
            <a:r>
              <a:rPr lang="en-US" dirty="0" smtClean="0">
                <a:solidFill>
                  <a:schemeClr val="bg1"/>
                </a:solidFill>
              </a:rPr>
              <a:t>Senior Director</a:t>
            </a:r>
          </a:p>
          <a:p>
            <a:pPr marL="0" indent="0" algn="r">
              <a:buNone/>
            </a:pPr>
            <a:r>
              <a:rPr lang="en-US" dirty="0" smtClean="0">
                <a:solidFill>
                  <a:schemeClr val="bg1"/>
                </a:solidFill>
              </a:rPr>
              <a:t>Strategic Consulting</a:t>
            </a:r>
          </a:p>
          <a:p>
            <a:pPr marL="0" indent="0" algn="r">
              <a:buNone/>
            </a:pPr>
            <a:r>
              <a:rPr lang="en-US" dirty="0" smtClean="0">
                <a:solidFill>
                  <a:schemeClr val="bg1"/>
                </a:solidFill>
                <a:hlinkClick r:id="rId2"/>
              </a:rPr>
              <a:t>sault@casey.org</a:t>
            </a:r>
            <a:endParaRPr lang="en-US" dirty="0" smtClean="0">
              <a:solidFill>
                <a:schemeClr val="bg1"/>
              </a:solidFill>
            </a:endParaRPr>
          </a:p>
          <a:p>
            <a:pPr marL="0" indent="0" algn="r">
              <a:buNone/>
            </a:pPr>
            <a:r>
              <a:rPr lang="en-US" dirty="0" smtClean="0">
                <a:solidFill>
                  <a:schemeClr val="bg1"/>
                </a:solidFill>
                <a:hlinkClick r:id="rId3"/>
              </a:rPr>
              <a:t>susanault@mac.com</a:t>
            </a:r>
            <a:r>
              <a:rPr lang="en-US" dirty="0" smtClean="0">
                <a:solidFill>
                  <a:schemeClr val="bg1"/>
                </a:solidFill>
              </a:rPr>
              <a:t> </a:t>
            </a:r>
            <a:endParaRPr lang="en-US" dirty="0">
              <a:solidFill>
                <a:schemeClr val="bg1"/>
              </a:solidFill>
            </a:endParaRPr>
          </a:p>
        </p:txBody>
      </p:sp>
      <p:pic>
        <p:nvPicPr>
          <p:cNvPr id="1026" name="Picture 2" descr="C:\Users\Susan Ault\AppData\Local\Microsoft\Windows\Temporary Internet Files\Content.IE5\GGDCGGJ3\ballo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82756"/>
            <a:ext cx="2210270" cy="270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3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Casey Family Programs</a:t>
            </a:r>
            <a:endParaRPr lang="en-US" dirty="0">
              <a:solidFill>
                <a:schemeClr val="bg1"/>
              </a:solidFill>
            </a:endParaRPr>
          </a:p>
        </p:txBody>
      </p:sp>
      <p:sp>
        <p:nvSpPr>
          <p:cNvPr id="3" name="Content Placeholder 2"/>
          <p:cNvSpPr>
            <a:spLocks noGrp="1"/>
          </p:cNvSpPr>
          <p:nvPr>
            <p:ph idx="1"/>
          </p:nvPr>
        </p:nvSpPr>
        <p:spPr>
          <a:xfrm>
            <a:off x="457200" y="1242646"/>
            <a:ext cx="8229600" cy="4572000"/>
          </a:xfrm>
        </p:spPr>
        <p:txBody>
          <a:bodyPr>
            <a:noAutofit/>
          </a:bodyPr>
          <a:lstStyle/>
          <a:p>
            <a:pPr marL="0" indent="0">
              <a:buNone/>
            </a:pPr>
            <a:r>
              <a:rPr lang="en-US" sz="2200" dirty="0" smtClean="0">
                <a:solidFill>
                  <a:schemeClr val="bg1"/>
                </a:solidFill>
              </a:rPr>
              <a:t>Casey Family Programs is a private operating foundation committed to improving the lives of and children and families across the nation.  Founded in 1966, we partner with child welfare systems and communities to keep children safe and promote lifelong connections to stable families.</a:t>
            </a:r>
          </a:p>
          <a:p>
            <a:pPr marL="0" indent="0">
              <a:buNone/>
            </a:pPr>
            <a:endParaRPr lang="en-US" sz="2200" dirty="0">
              <a:solidFill>
                <a:schemeClr val="bg1"/>
              </a:solidFill>
            </a:endParaRPr>
          </a:p>
          <a:p>
            <a:pPr marL="0" indent="0">
              <a:buNone/>
            </a:pPr>
            <a:r>
              <a:rPr lang="en-US" sz="2200" dirty="0" smtClean="0">
                <a:solidFill>
                  <a:schemeClr val="bg1"/>
                </a:solidFill>
              </a:rPr>
              <a:t>We pursue our mission with the understanding that no single organization can create systemic change alone.  Change requires the commitment of entire communities, including all agencies and organizations within those communities that directly impact children and families.  These community collaborations must occur at every level – neighborhood, city, county, state, and national.</a:t>
            </a:r>
            <a:endParaRPr lang="en-US" sz="2200" dirty="0">
              <a:solidFill>
                <a:schemeClr val="bg1"/>
              </a:solidFill>
            </a:endParaRPr>
          </a:p>
        </p:txBody>
      </p:sp>
    </p:spTree>
    <p:extLst>
      <p:ext uri="{BB962C8B-B14F-4D97-AF65-F5344CB8AC3E}">
        <p14:creationId xmlns:p14="http://schemas.microsoft.com/office/powerpoint/2010/main" val="165633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 do</a:t>
            </a:r>
            <a:endParaRPr lang="en-US" dirty="0">
              <a:solidFill>
                <a:schemeClr val="bg1"/>
              </a:solidFill>
            </a:endParaRP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solidFill>
                  <a:schemeClr val="bg1"/>
                </a:solidFill>
              </a:rPr>
              <a:t>Provide consultation and technical assistance to Safely Reduce the Need for Foster </a:t>
            </a:r>
            <a:r>
              <a:rPr lang="en-US" dirty="0" smtClean="0">
                <a:solidFill>
                  <a:schemeClr val="bg1"/>
                </a:solidFill>
              </a:rPr>
              <a:t>Care</a:t>
            </a:r>
          </a:p>
          <a:p>
            <a:pPr marL="457200" lvl="1" indent="0">
              <a:buNone/>
            </a:pPr>
            <a:endParaRPr lang="en-US" sz="2400" dirty="0">
              <a:solidFill>
                <a:schemeClr val="bg1"/>
              </a:solidFill>
            </a:endParaRPr>
          </a:p>
          <a:p>
            <a:pPr lvl="1">
              <a:buFont typeface="Arial" panose="020B0604020202020204" pitchFamily="34" charset="0"/>
              <a:buChar char="•"/>
            </a:pPr>
            <a:r>
              <a:rPr lang="en-US" dirty="0" smtClean="0">
                <a:solidFill>
                  <a:schemeClr val="bg1"/>
                </a:solidFill>
              </a:rPr>
              <a:t>Improve quality of workforce </a:t>
            </a:r>
            <a:r>
              <a:rPr lang="en-US" dirty="0">
                <a:solidFill>
                  <a:schemeClr val="bg1"/>
                </a:solidFill>
              </a:rPr>
              <a:t>and </a:t>
            </a:r>
            <a:r>
              <a:rPr lang="en-US" dirty="0" smtClean="0">
                <a:solidFill>
                  <a:schemeClr val="bg1"/>
                </a:solidFill>
              </a:rPr>
              <a:t>practice</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smtClean="0">
                <a:solidFill>
                  <a:schemeClr val="bg1"/>
                </a:solidFill>
              </a:rPr>
              <a:t>Realign infrastructure/systems</a:t>
            </a:r>
          </a:p>
          <a:p>
            <a:pPr lvl="1">
              <a:buFont typeface="Arial" panose="020B0604020202020204" pitchFamily="34" charset="0"/>
              <a:buChar char="•"/>
            </a:pPr>
            <a:endParaRPr lang="en-US" sz="2400" dirty="0" smtClean="0">
              <a:solidFill>
                <a:schemeClr val="bg1"/>
              </a:solidFill>
            </a:endParaRPr>
          </a:p>
          <a:p>
            <a:pPr lvl="1">
              <a:buFont typeface="Arial" panose="020B0604020202020204" pitchFamily="34" charset="0"/>
              <a:buChar char="•"/>
            </a:pPr>
            <a:r>
              <a:rPr lang="en-US" dirty="0" smtClean="0">
                <a:solidFill>
                  <a:schemeClr val="bg1"/>
                </a:solidFill>
              </a:rPr>
              <a:t>Engage </a:t>
            </a:r>
            <a:r>
              <a:rPr lang="en-US" dirty="0">
                <a:solidFill>
                  <a:schemeClr val="bg1"/>
                </a:solidFill>
              </a:rPr>
              <a:t>consumers and community</a:t>
            </a:r>
            <a:endParaRPr lang="en-US" sz="2400" dirty="0">
              <a:solidFill>
                <a:schemeClr val="bg1"/>
              </a:solidFill>
            </a:endParaRPr>
          </a:p>
          <a:p>
            <a:endParaRPr lang="en-US" dirty="0">
              <a:solidFill>
                <a:schemeClr val="bg1"/>
              </a:solidFill>
            </a:endParaRPr>
          </a:p>
        </p:txBody>
      </p:sp>
      <p:pic>
        <p:nvPicPr>
          <p:cNvPr id="3074" name="Picture 2" descr="C:\Users\Susan Ault\AppData\Local\Microsoft\Windows\Temporary Internet Files\Content.IE5\01IP7VHA\chang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203" y="202324"/>
            <a:ext cx="1660143" cy="139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How I do </a:t>
            </a:r>
            <a:r>
              <a:rPr lang="en-US" dirty="0" smtClean="0">
                <a:solidFill>
                  <a:schemeClr val="bg1"/>
                </a:solidFill>
              </a:rPr>
              <a:t>it</a:t>
            </a:r>
            <a:endParaRPr lang="en-US" dirty="0"/>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dirty="0" smtClean="0">
                <a:solidFill>
                  <a:schemeClr val="bg1"/>
                </a:solidFill>
              </a:rPr>
              <a:t>Driven </a:t>
            </a:r>
            <a:r>
              <a:rPr lang="en-US" dirty="0">
                <a:solidFill>
                  <a:schemeClr val="bg1"/>
                </a:solidFill>
              </a:rPr>
              <a:t>by data and </a:t>
            </a:r>
            <a:r>
              <a:rPr lang="en-US" dirty="0" smtClean="0">
                <a:solidFill>
                  <a:schemeClr val="bg1"/>
                </a:solidFill>
              </a:rPr>
              <a:t>evidence</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Where are the leverage points</a:t>
            </a:r>
            <a:r>
              <a:rPr lang="en-US" dirty="0" smtClean="0">
                <a:solidFill>
                  <a:schemeClr val="bg1"/>
                </a:solidFill>
              </a:rPr>
              <a:t>?</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Develop a work plan/logic </a:t>
            </a:r>
            <a:r>
              <a:rPr lang="en-US" dirty="0" smtClean="0">
                <a:solidFill>
                  <a:schemeClr val="bg1"/>
                </a:solidFill>
              </a:rPr>
              <a:t>model</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Who are the possible partners</a:t>
            </a:r>
            <a:r>
              <a:rPr lang="en-US" dirty="0" smtClean="0">
                <a:solidFill>
                  <a:schemeClr val="bg1"/>
                </a:solidFill>
              </a:rPr>
              <a:t>?</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Bring people together in a structured way</a:t>
            </a:r>
            <a:endParaRPr lang="en-US" sz="2400" dirty="0">
              <a:solidFill>
                <a:schemeClr val="bg1"/>
              </a:solidFill>
            </a:endParaRPr>
          </a:p>
          <a:p>
            <a:endParaRPr lang="en-US" dirty="0"/>
          </a:p>
        </p:txBody>
      </p:sp>
      <p:pic>
        <p:nvPicPr>
          <p:cNvPr id="2050" name="Picture 2" descr="C:\Users\Susan Ault\AppData\Local\Microsoft\Windows\Temporary Internet Files\Content.IE5\L31Q6TE8\icon_43498-300x3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697" y="97878"/>
            <a:ext cx="2311618" cy="24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7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chemeClr val="bg1"/>
                </a:solidFill>
              </a:rPr>
              <a:t>Why partner</a:t>
            </a:r>
            <a:r>
              <a:rPr lang="en-US" dirty="0" smtClean="0">
                <a:solidFill>
                  <a:schemeClr val="bg1"/>
                </a:solidFill>
              </a:rPr>
              <a:t>?</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solidFill>
                  <a:schemeClr val="bg1"/>
                </a:solidFill>
              </a:rPr>
              <a:t>Share </a:t>
            </a:r>
            <a:r>
              <a:rPr lang="en-US" dirty="0">
                <a:solidFill>
                  <a:schemeClr val="bg1"/>
                </a:solidFill>
              </a:rPr>
              <a:t>the </a:t>
            </a:r>
            <a:r>
              <a:rPr lang="en-US" dirty="0" smtClean="0">
                <a:solidFill>
                  <a:schemeClr val="bg1"/>
                </a:solidFill>
              </a:rPr>
              <a:t>work</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Build </a:t>
            </a:r>
            <a:r>
              <a:rPr lang="en-US" dirty="0" smtClean="0">
                <a:solidFill>
                  <a:schemeClr val="bg1"/>
                </a:solidFill>
              </a:rPr>
              <a:t>capacity</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Inform </a:t>
            </a:r>
            <a:r>
              <a:rPr lang="en-US" dirty="0" smtClean="0">
                <a:solidFill>
                  <a:schemeClr val="bg1"/>
                </a:solidFill>
              </a:rPr>
              <a:t>SW curriculum</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Alignment leads to powerful </a:t>
            </a:r>
            <a:r>
              <a:rPr lang="en-US" dirty="0" smtClean="0">
                <a:solidFill>
                  <a:schemeClr val="bg1"/>
                </a:solidFill>
              </a:rPr>
              <a:t>results (collective impact)</a:t>
            </a:r>
            <a:endParaRPr lang="en-US" sz="2400" dirty="0">
              <a:solidFill>
                <a:schemeClr val="bg1"/>
              </a:solidFill>
            </a:endParaRPr>
          </a:p>
        </p:txBody>
      </p:sp>
      <p:pic>
        <p:nvPicPr>
          <p:cNvPr id="4098" name="Picture 2" descr="C:\Users\Susan Ault\AppData\Local\Microsoft\Windows\Temporary Internet Files\Content.IE5\8NLM21OG\partnermarket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06" y="495355"/>
            <a:ext cx="37147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8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chemeClr val="bg1"/>
                </a:solidFill>
              </a:rPr>
              <a:t>What </a:t>
            </a:r>
            <a:r>
              <a:rPr lang="en-US" dirty="0">
                <a:solidFill>
                  <a:schemeClr val="bg1"/>
                </a:solidFill>
              </a:rPr>
              <a:t>is </a:t>
            </a:r>
            <a:r>
              <a:rPr lang="en-US" dirty="0" smtClean="0">
                <a:solidFill>
                  <a:schemeClr val="bg1"/>
                </a:solidFill>
              </a:rPr>
              <a:t>needed</a:t>
            </a:r>
            <a:endParaRPr lang="en-US" dirty="0"/>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dirty="0" smtClean="0">
                <a:solidFill>
                  <a:schemeClr val="bg1"/>
                </a:solidFill>
              </a:rPr>
              <a:t>Shared agenda</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smtClean="0">
                <a:solidFill>
                  <a:schemeClr val="bg1"/>
                </a:solidFill>
              </a:rPr>
              <a:t>Common </a:t>
            </a:r>
            <a:r>
              <a:rPr lang="en-US" dirty="0">
                <a:solidFill>
                  <a:schemeClr val="bg1"/>
                </a:solidFill>
              </a:rPr>
              <a:t>measurement </a:t>
            </a:r>
            <a:r>
              <a:rPr lang="en-US" dirty="0" smtClean="0">
                <a:solidFill>
                  <a:schemeClr val="bg1"/>
                </a:solidFill>
              </a:rPr>
              <a:t>system </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Mutually reinforcing </a:t>
            </a:r>
            <a:r>
              <a:rPr lang="en-US" dirty="0" smtClean="0">
                <a:solidFill>
                  <a:schemeClr val="bg1"/>
                </a:solidFill>
              </a:rPr>
              <a:t>activities</a:t>
            </a: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a:solidFill>
                  <a:schemeClr val="bg1"/>
                </a:solidFill>
              </a:rPr>
              <a:t>Continuous communication </a:t>
            </a:r>
            <a:endParaRPr lang="en-US" dirty="0" smtClean="0">
              <a:solidFill>
                <a:schemeClr val="bg1"/>
              </a:solidFill>
            </a:endParaRPr>
          </a:p>
          <a:p>
            <a:pPr lvl="1">
              <a:buFont typeface="Arial" panose="020B0604020202020204" pitchFamily="34" charset="0"/>
              <a:buChar char="•"/>
            </a:pPr>
            <a:endParaRPr lang="en-US" sz="2400" dirty="0">
              <a:solidFill>
                <a:schemeClr val="bg1"/>
              </a:solidFill>
            </a:endParaRPr>
          </a:p>
          <a:p>
            <a:pPr lvl="1">
              <a:buFont typeface="Arial" panose="020B0604020202020204" pitchFamily="34" charset="0"/>
              <a:buChar char="•"/>
            </a:pPr>
            <a:r>
              <a:rPr lang="en-US" dirty="0" smtClean="0">
                <a:solidFill>
                  <a:schemeClr val="bg1"/>
                </a:solidFill>
              </a:rPr>
              <a:t>Leadership Team</a:t>
            </a:r>
            <a:endParaRPr lang="en-US" sz="2400" dirty="0">
              <a:solidFill>
                <a:schemeClr val="bg1"/>
              </a:solidFill>
            </a:endParaRPr>
          </a:p>
          <a:p>
            <a:endParaRPr lang="en-US" dirty="0">
              <a:solidFill>
                <a:schemeClr val="bg1"/>
              </a:solidFill>
            </a:endParaRPr>
          </a:p>
        </p:txBody>
      </p:sp>
      <p:pic>
        <p:nvPicPr>
          <p:cNvPr id="4" name="Picture 3" descr="C:\Users\Susan Ault\AppData\Local\Microsoft\Windows\Temporary Internet Files\Content.IE5\01IP7VHA\Shared-ide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988" y="241262"/>
            <a:ext cx="2732936" cy="23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5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title"/>
          </p:nvPr>
        </p:nvSpPr>
        <p:spPr>
          <a:xfrm>
            <a:off x="457200" y="252249"/>
            <a:ext cx="8229600" cy="1455902"/>
          </a:xfrm>
        </p:spPr>
        <p:txBody>
          <a:bodyPr>
            <a:normAutofit/>
          </a:bodyPr>
          <a:lstStyle/>
          <a:p>
            <a:pPr algn="ctr"/>
            <a:r>
              <a:rPr lang="en-US" sz="4800" dirty="0" smtClean="0">
                <a:solidFill>
                  <a:schemeClr val="bg1"/>
                </a:solidFill>
              </a:rPr>
              <a:t>EXAMPLES</a:t>
            </a:r>
            <a:endParaRPr lang="en-US" sz="4800" dirty="0">
              <a:solidFill>
                <a:schemeClr val="bg1"/>
              </a:solidFill>
            </a:endParaRPr>
          </a:p>
        </p:txBody>
      </p:sp>
      <p:sp>
        <p:nvSpPr>
          <p:cNvPr id="4" name="Text Placeholder 3"/>
          <p:cNvSpPr>
            <a:spLocks noGrp="1"/>
          </p:cNvSpPr>
          <p:nvPr>
            <p:ph type="body" sz="half" idx="2"/>
          </p:nvPr>
        </p:nvSpPr>
        <p:spPr>
          <a:xfrm>
            <a:off x="457200" y="2186152"/>
            <a:ext cx="8229600" cy="3520965"/>
          </a:xfrm>
        </p:spPr>
        <p:txBody>
          <a:bodyPr/>
          <a:lstStyle/>
          <a:p>
            <a:endParaRPr lang="en-US" dirty="0"/>
          </a:p>
        </p:txBody>
      </p:sp>
      <p:pic>
        <p:nvPicPr>
          <p:cNvPr id="5124" name="Picture 4" descr="C:\Users\Susan Ault\AppData\Local\Microsoft\Windows\Temporary Internet Files\Content.IE5\GGDCGGJ3\leadershi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88" y="2186152"/>
            <a:ext cx="3371192" cy="33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37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r" rtl="0">
              <a:spcBef>
                <a:spcPct val="0"/>
              </a:spcBef>
            </a:pPr>
            <a:r>
              <a:rPr lang="en-US" sz="3100" b="1" dirty="0">
                <a:solidFill>
                  <a:schemeClr val="bg1"/>
                </a:solidFill>
              </a:rPr>
              <a:t>University of MN Twin Cities </a:t>
            </a:r>
            <a:r>
              <a:rPr lang="en-US" sz="3100" b="1" dirty="0" smtClean="0">
                <a:solidFill>
                  <a:schemeClr val="bg1"/>
                </a:solidFill>
              </a:rPr>
              <a:t>- </a:t>
            </a:r>
            <a:r>
              <a:rPr lang="en-US" sz="3100" b="1" dirty="0">
                <a:solidFill>
                  <a:schemeClr val="bg1"/>
                </a:solidFill>
              </a:rPr>
              <a:t>Gamble </a:t>
            </a:r>
            <a:r>
              <a:rPr lang="en-US" sz="3100" b="1" dirty="0" err="1" smtClean="0">
                <a:solidFill>
                  <a:schemeClr val="bg1"/>
                </a:solidFill>
              </a:rPr>
              <a:t>Skogmo</a:t>
            </a:r>
            <a:r>
              <a:rPr lang="en-US" sz="3100" b="1" dirty="0" smtClean="0">
                <a:solidFill>
                  <a:schemeClr val="bg1"/>
                </a:solidFill>
              </a:rPr>
              <a:t/>
            </a:r>
            <a:br>
              <a:rPr lang="en-US" sz="3100" b="1" dirty="0" smtClean="0">
                <a:solidFill>
                  <a:schemeClr val="bg1"/>
                </a:solidFill>
              </a:rPr>
            </a:br>
            <a:r>
              <a:rPr lang="en-US" sz="3100" b="1" dirty="0" smtClean="0">
                <a:solidFill>
                  <a:schemeClr val="bg1"/>
                </a:solidFill>
              </a:rPr>
              <a:t>William </a:t>
            </a:r>
            <a:r>
              <a:rPr lang="en-US" sz="3100" b="1" dirty="0">
                <a:solidFill>
                  <a:schemeClr val="bg1"/>
                </a:solidFill>
              </a:rPr>
              <a:t>Mitchell School of </a:t>
            </a:r>
            <a:r>
              <a:rPr lang="en-US" sz="3100" b="1" dirty="0" smtClean="0">
                <a:solidFill>
                  <a:schemeClr val="bg1"/>
                </a:solidFill>
              </a:rPr>
              <a:t>Law</a:t>
            </a:r>
            <a:br>
              <a:rPr lang="en-US" sz="3100" b="1" dirty="0" smtClean="0">
                <a:solidFill>
                  <a:schemeClr val="bg1"/>
                </a:solidFill>
              </a:rPr>
            </a:br>
            <a:r>
              <a:rPr lang="en-US" sz="3100" b="1" dirty="0" smtClean="0">
                <a:solidFill>
                  <a:schemeClr val="bg1"/>
                </a:solidFill>
              </a:rPr>
              <a:t>Casey </a:t>
            </a:r>
            <a:r>
              <a:rPr lang="en-US" sz="3100" b="1" dirty="0">
                <a:solidFill>
                  <a:schemeClr val="bg1"/>
                </a:solidFill>
              </a:rPr>
              <a:t>Family Programs</a:t>
            </a:r>
            <a:r>
              <a:rPr lang="en-US" sz="1600" dirty="0">
                <a:solidFill>
                  <a:schemeClr val="tx2"/>
                </a:solidFill>
              </a:rPr>
              <a:t/>
            </a:r>
            <a:br>
              <a:rPr lang="en-US" sz="1600" dirty="0">
                <a:solidFill>
                  <a:schemeClr val="tx2"/>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sz="2800" dirty="0">
                <a:solidFill>
                  <a:schemeClr val="bg1"/>
                </a:solidFill>
              </a:rPr>
              <a:t>Mixed method evaluation of Parent Representation Law Clinic and Parent Mentor implementation </a:t>
            </a:r>
            <a:endParaRPr lang="en-US" sz="2800" dirty="0" smtClean="0">
              <a:solidFill>
                <a:schemeClr val="bg1"/>
              </a:solidFill>
            </a:endParaRPr>
          </a:p>
          <a:p>
            <a:pPr marL="0" indent="0">
              <a:buNone/>
            </a:pPr>
            <a:endParaRPr lang="en-US" sz="2800" dirty="0">
              <a:solidFill>
                <a:schemeClr val="bg1"/>
              </a:solidFill>
            </a:endParaRPr>
          </a:p>
          <a:p>
            <a:r>
              <a:rPr lang="en-US" sz="2800" dirty="0">
                <a:solidFill>
                  <a:schemeClr val="bg1"/>
                </a:solidFill>
              </a:rPr>
              <a:t>Develop outcome data </a:t>
            </a:r>
            <a:r>
              <a:rPr lang="en-US" sz="2800" dirty="0" smtClean="0">
                <a:solidFill>
                  <a:schemeClr val="bg1"/>
                </a:solidFill>
              </a:rPr>
              <a:t>tracking</a:t>
            </a:r>
          </a:p>
          <a:p>
            <a:pPr marL="0" indent="0">
              <a:buNone/>
            </a:pPr>
            <a:endParaRPr lang="en-US" sz="2800" dirty="0">
              <a:solidFill>
                <a:schemeClr val="bg1"/>
              </a:solidFill>
            </a:endParaRPr>
          </a:p>
          <a:p>
            <a:r>
              <a:rPr lang="en-US" sz="2800" dirty="0">
                <a:solidFill>
                  <a:schemeClr val="bg1"/>
                </a:solidFill>
              </a:rPr>
              <a:t>Develop satisfaction surveys</a:t>
            </a:r>
          </a:p>
          <a:p>
            <a:endParaRPr lang="en-US" dirty="0"/>
          </a:p>
        </p:txBody>
      </p:sp>
      <p:pic>
        <p:nvPicPr>
          <p:cNvPr id="9220" name="Picture 4" descr="C:\Users\Susan Ault\AppData\Local\Microsoft\Windows\Temporary Internet Files\Content.IE5\GGDCGGJ3\partner9-copy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3476857"/>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1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r"/>
            <a:r>
              <a:rPr lang="en-US" sz="2800" b="1" dirty="0">
                <a:solidFill>
                  <a:schemeClr val="bg1"/>
                </a:solidFill>
              </a:rPr>
              <a:t>University of MN Twin Cities </a:t>
            </a:r>
            <a:r>
              <a:rPr lang="en-US" sz="2800" b="1" dirty="0" smtClean="0">
                <a:solidFill>
                  <a:schemeClr val="bg1"/>
                </a:solidFill>
              </a:rPr>
              <a:t>- </a:t>
            </a:r>
            <a:r>
              <a:rPr lang="en-US" sz="2800" b="1" dirty="0">
                <a:solidFill>
                  <a:schemeClr val="bg1"/>
                </a:solidFill>
              </a:rPr>
              <a:t>Gamble </a:t>
            </a:r>
            <a:r>
              <a:rPr lang="en-US" sz="2800" b="1" dirty="0" err="1" smtClean="0">
                <a:solidFill>
                  <a:schemeClr val="bg1"/>
                </a:solidFill>
              </a:rPr>
              <a:t>Skogmo</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Juvenile </a:t>
            </a:r>
            <a:r>
              <a:rPr lang="en-US" sz="2800" b="1" dirty="0">
                <a:solidFill>
                  <a:schemeClr val="bg1"/>
                </a:solidFill>
              </a:rPr>
              <a:t>Justice </a:t>
            </a:r>
            <a:r>
              <a:rPr lang="en-US" sz="2800" b="1" dirty="0" smtClean="0">
                <a:solidFill>
                  <a:schemeClr val="bg1"/>
                </a:solidFill>
              </a:rPr>
              <a:t>Coalition</a:t>
            </a:r>
            <a:br>
              <a:rPr lang="en-US" sz="2800" b="1" dirty="0" smtClean="0">
                <a:solidFill>
                  <a:schemeClr val="bg1"/>
                </a:solidFill>
              </a:rPr>
            </a:br>
            <a:r>
              <a:rPr lang="en-US" sz="2800" b="1" dirty="0" smtClean="0">
                <a:solidFill>
                  <a:schemeClr val="bg1"/>
                </a:solidFill>
              </a:rPr>
              <a:t>Casey </a:t>
            </a:r>
            <a:r>
              <a:rPr lang="en-US" sz="2800" b="1" dirty="0">
                <a:solidFill>
                  <a:schemeClr val="bg1"/>
                </a:solidFill>
              </a:rPr>
              <a:t>Family Programs</a:t>
            </a:r>
            <a:endParaRPr lang="en-US" sz="2400" b="1" dirty="0">
              <a:solidFill>
                <a:schemeClr val="bg1"/>
              </a:solidFill>
            </a:endParaRPr>
          </a:p>
        </p:txBody>
      </p:sp>
      <p:sp>
        <p:nvSpPr>
          <p:cNvPr id="3" name="Content Placeholder 2"/>
          <p:cNvSpPr>
            <a:spLocks noGrp="1"/>
          </p:cNvSpPr>
          <p:nvPr>
            <p:ph idx="1"/>
          </p:nvPr>
        </p:nvSpPr>
        <p:spPr>
          <a:xfrm>
            <a:off x="457200" y="1755228"/>
            <a:ext cx="8229600" cy="3874279"/>
          </a:xfrm>
        </p:spPr>
        <p:txBody>
          <a:bodyPr>
            <a:normAutofit fontScale="85000" lnSpcReduction="10000"/>
          </a:bodyPr>
          <a:lstStyle/>
          <a:p>
            <a:pPr marL="571500" indent="-457200"/>
            <a:r>
              <a:rPr lang="en-US" dirty="0">
                <a:solidFill>
                  <a:schemeClr val="bg1"/>
                </a:solidFill>
              </a:rPr>
              <a:t>Mixed method evaluation of Cross-over Youth Practice Model implementation </a:t>
            </a:r>
          </a:p>
          <a:p>
            <a:pPr marL="571500" indent="-457200"/>
            <a:endParaRPr lang="en-US" dirty="0" smtClean="0">
              <a:solidFill>
                <a:schemeClr val="bg1"/>
              </a:solidFill>
            </a:endParaRPr>
          </a:p>
          <a:p>
            <a:pPr marL="571500" indent="-457200"/>
            <a:r>
              <a:rPr lang="en-US" dirty="0" smtClean="0">
                <a:solidFill>
                  <a:schemeClr val="bg1"/>
                </a:solidFill>
              </a:rPr>
              <a:t>Develop </a:t>
            </a:r>
            <a:r>
              <a:rPr lang="en-US" dirty="0">
                <a:solidFill>
                  <a:schemeClr val="bg1"/>
                </a:solidFill>
              </a:rPr>
              <a:t>outcome data tracking</a:t>
            </a:r>
          </a:p>
          <a:p>
            <a:pPr marL="114300" indent="0">
              <a:buNone/>
            </a:pPr>
            <a:endParaRPr lang="en-US" dirty="0" smtClean="0">
              <a:solidFill>
                <a:schemeClr val="bg1"/>
              </a:solidFill>
            </a:endParaRPr>
          </a:p>
          <a:p>
            <a:pPr marL="571500" indent="-457200"/>
            <a:r>
              <a:rPr lang="en-US" dirty="0" smtClean="0">
                <a:solidFill>
                  <a:schemeClr val="bg1"/>
                </a:solidFill>
              </a:rPr>
              <a:t>Develop </a:t>
            </a:r>
            <a:r>
              <a:rPr lang="en-US" dirty="0">
                <a:solidFill>
                  <a:schemeClr val="bg1"/>
                </a:solidFill>
              </a:rPr>
              <a:t>satisfaction surveys</a:t>
            </a:r>
          </a:p>
          <a:p>
            <a:pPr marL="571500" indent="-457200"/>
            <a:endParaRPr lang="en-US" dirty="0" smtClean="0">
              <a:solidFill>
                <a:schemeClr val="bg1"/>
              </a:solidFill>
            </a:endParaRPr>
          </a:p>
          <a:p>
            <a:pPr marL="571500" indent="-457200"/>
            <a:r>
              <a:rPr lang="en-US" dirty="0" smtClean="0">
                <a:solidFill>
                  <a:schemeClr val="bg1"/>
                </a:solidFill>
              </a:rPr>
              <a:t>Support </a:t>
            </a:r>
            <a:r>
              <a:rPr lang="en-US" dirty="0">
                <a:solidFill>
                  <a:schemeClr val="bg1"/>
                </a:solidFill>
              </a:rPr>
              <a:t>model implementation and adjustments</a:t>
            </a:r>
          </a:p>
          <a:p>
            <a:endParaRPr lang="en-US" dirty="0"/>
          </a:p>
        </p:txBody>
      </p:sp>
      <p:pic>
        <p:nvPicPr>
          <p:cNvPr id="8194" name="Picture 2" descr="C:\Users\Susan Ault\AppData\Local\Microsoft\Windows\Temporary Internet Files\Content.IE5\GGDCGGJ3\partner9-copy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374" y="2373695"/>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sey Standard">
  <a:themeElements>
    <a:clrScheme name="Casey Colors">
      <a:dk1>
        <a:sysClr val="windowText" lastClr="000000"/>
      </a:dk1>
      <a:lt1>
        <a:srgbClr val="FFFFFF"/>
      </a:lt1>
      <a:dk2>
        <a:srgbClr val="C4262E"/>
      </a:dk2>
      <a:lt2>
        <a:srgbClr val="FFFFFF"/>
      </a:lt2>
      <a:accent1>
        <a:srgbClr val="6A1D44"/>
      </a:accent1>
      <a:accent2>
        <a:srgbClr val="A12830"/>
      </a:accent2>
      <a:accent3>
        <a:srgbClr val="ED8000"/>
      </a:accent3>
      <a:accent4>
        <a:srgbClr val="CDC717"/>
      </a:accent4>
      <a:accent5>
        <a:srgbClr val="A29791"/>
      </a:accent5>
      <a:accent6>
        <a:srgbClr val="11568B"/>
      </a:accent6>
      <a:hlink>
        <a:srgbClr val="11568B"/>
      </a:hlink>
      <a:folHlink>
        <a:srgbClr val="A29791"/>
      </a:folHlink>
    </a:clrScheme>
    <a:fontScheme name="Casey Sh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C5B698564744B9279169D0F716DCA" ma:contentTypeVersion="0" ma:contentTypeDescription="Create a new document." ma:contentTypeScope="" ma:versionID="5f1ae0d1c23da8262df695e0ff17887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423385-0A0C-47C8-AEC8-9EF36CD27E17}">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FA48FFA-46C3-4581-99BA-1927F444ECF8}">
  <ds:schemaRefs>
    <ds:schemaRef ds:uri="http://schemas.microsoft.com/sharepoint/v3/contenttype/forms"/>
  </ds:schemaRefs>
</ds:datastoreItem>
</file>

<file path=customXml/itemProps3.xml><?xml version="1.0" encoding="utf-8"?>
<ds:datastoreItem xmlns:ds="http://schemas.openxmlformats.org/officeDocument/2006/customXml" ds:itemID="{B9740B92-6B35-45BA-959E-AA5745BBF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772</TotalTime>
  <Words>420</Words>
  <Application>Microsoft Office PowerPoint</Application>
  <PresentationFormat>On-screen Show (4:3)</PresentationFormat>
  <Paragraphs>90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Comic Sans MS</vt:lpstr>
      <vt:lpstr>Courier New</vt:lpstr>
      <vt:lpstr>Casey Standard</vt:lpstr>
      <vt:lpstr>PowerPoint Presentation</vt:lpstr>
      <vt:lpstr>Casey Family Programs</vt:lpstr>
      <vt:lpstr>What I do</vt:lpstr>
      <vt:lpstr>How I do it</vt:lpstr>
      <vt:lpstr>Why partner?</vt:lpstr>
      <vt:lpstr>What is needed</vt:lpstr>
      <vt:lpstr>EXAMPLES</vt:lpstr>
      <vt:lpstr>University of MN Twin Cities - Gamble Skogmo William Mitchell School of Law Casey Family Programs </vt:lpstr>
      <vt:lpstr>University of MN Twin Cities - Gamble Skogmo Juvenile Justice Coalition Casey Family Programs</vt:lpstr>
      <vt:lpstr>University of Minnesota Duluth Saint Louis County Health and Human Services White Earth, Leech Lake, Fond du lac, Bois Fort Tribes Minnesota Communities Caring for Children Casey Family Programs </vt:lpstr>
      <vt:lpstr>University of Iowa Four Oaks State of Iowa Casey Family Programs </vt:lpstr>
      <vt:lpstr>University of Iowa State of Iowa Casey Family Programs </vt:lpstr>
      <vt:lpstr>Thank you to my many partners for all their creative ideas and hard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Biesidecki</dc:creator>
  <cp:lastModifiedBy>Traci L LaLiberte PhD</cp:lastModifiedBy>
  <cp:revision>87</cp:revision>
  <dcterms:created xsi:type="dcterms:W3CDTF">2014-01-30T23:09:18Z</dcterms:created>
  <dcterms:modified xsi:type="dcterms:W3CDTF">2015-05-27T21:37:23Z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0x0101006D6C5B698564744B9279169D0F716DCA</vt:lpwstr>
  </property>
</Properties>
</file>