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66" r:id="rId4"/>
    <p:sldId id="267" r:id="rId5"/>
    <p:sldId id="268" r:id="rId6"/>
    <p:sldId id="269" r:id="rId7"/>
    <p:sldId id="270"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613" autoAdjust="0"/>
  </p:normalViewPr>
  <p:slideViewPr>
    <p:cSldViewPr snapToGrid="0" snapToObjects="1">
      <p:cViewPr varScale="1">
        <p:scale>
          <a:sx n="79" d="100"/>
          <a:sy n="79" d="100"/>
        </p:scale>
        <p:origin x="173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BA391-4423-41C0-9D8A-7C02C2EECCF5}" type="datetimeFigureOut">
              <a:rPr lang="en-US" smtClean="0"/>
              <a:t>5/28/2015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8FFCF4-93CA-4A5A-896E-3EE861F7329D}" type="slidenum">
              <a:rPr lang="en-US" smtClean="0"/>
              <a:t>‹#›</a:t>
            </a:fld>
            <a:endParaRPr lang="en-US"/>
          </a:p>
        </p:txBody>
      </p:sp>
    </p:spTree>
    <p:extLst>
      <p:ext uri="{BB962C8B-B14F-4D97-AF65-F5344CB8AC3E}">
        <p14:creationId xmlns:p14="http://schemas.microsoft.com/office/powerpoint/2010/main" val="1781203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pples.umn.edu/prod/groups/cfans/@pub/@cfans/@apples/documents/asset/cfans_asset_373709.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of University</a:t>
            </a:r>
            <a:r>
              <a:rPr lang="en-US" baseline="0" dirty="0" smtClean="0"/>
              <a:t> Ave – the street that connects the University and the Capitol</a:t>
            </a:r>
            <a:endParaRPr lang="en-US" dirty="0"/>
          </a:p>
        </p:txBody>
      </p:sp>
      <p:sp>
        <p:nvSpPr>
          <p:cNvPr id="4" name="Slide Number Placeholder 3"/>
          <p:cNvSpPr>
            <a:spLocks noGrp="1"/>
          </p:cNvSpPr>
          <p:nvPr>
            <p:ph type="sldNum" sz="quarter" idx="10"/>
          </p:nvPr>
        </p:nvSpPr>
        <p:spPr/>
        <p:txBody>
          <a:bodyPr/>
          <a:lstStyle/>
          <a:p>
            <a:fld id="{198FFCF4-93CA-4A5A-896E-3EE861F7329D}" type="slidenum">
              <a:rPr lang="en-US" smtClean="0"/>
              <a:t>2</a:t>
            </a:fld>
            <a:endParaRPr lang="en-US"/>
          </a:p>
        </p:txBody>
      </p:sp>
    </p:spTree>
    <p:extLst>
      <p:ext uri="{BB962C8B-B14F-4D97-AF65-F5344CB8AC3E}">
        <p14:creationId xmlns:p14="http://schemas.microsoft.com/office/powerpoint/2010/main" val="1033387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is the case for many partnerships</a:t>
            </a:r>
            <a:r>
              <a:rPr lang="en-US" sz="1200" kern="1200" baseline="0" dirty="0" smtClean="0">
                <a:solidFill>
                  <a:schemeClr val="tx1"/>
                </a:solidFill>
                <a:effectLst/>
                <a:latin typeface="+mn-lt"/>
                <a:ea typeface="+mn-ea"/>
                <a:cs typeface="+mn-cs"/>
              </a:rPr>
              <a:t> ours has not been a clear line from past to present, but more of a long and winding road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Training system began at the University, regional training model with area trainers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In 2007, the contract was awarding to Century college to expand and develop online offerings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Within 2 years contract was brought in house, to DHS, and a hybrid (online/in class) model for foundation training was developed</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Motivations</a:t>
            </a:r>
            <a:r>
              <a:rPr lang="en-US" sz="1200" kern="1200" baseline="0" dirty="0" smtClean="0">
                <a:solidFill>
                  <a:schemeClr val="tx1"/>
                </a:solidFill>
                <a:effectLst/>
                <a:latin typeface="+mn-lt"/>
                <a:ea typeface="+mn-ea"/>
                <a:cs typeface="+mn-cs"/>
              </a:rPr>
              <a:t> for meaningful partnership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attempt to rebuild bridge between programs begins</a:t>
            </a:r>
          </a:p>
          <a:p>
            <a:endParaRPr lang="en-US" dirty="0"/>
          </a:p>
        </p:txBody>
      </p:sp>
      <p:sp>
        <p:nvSpPr>
          <p:cNvPr id="4" name="Slide Number Placeholder 3"/>
          <p:cNvSpPr>
            <a:spLocks noGrp="1"/>
          </p:cNvSpPr>
          <p:nvPr>
            <p:ph type="sldNum" sz="quarter" idx="10"/>
          </p:nvPr>
        </p:nvSpPr>
        <p:spPr/>
        <p:txBody>
          <a:bodyPr/>
          <a:lstStyle/>
          <a:p>
            <a:fld id="{02E9CEBD-FF06-42BD-8107-4018457FC7DE}" type="slidenum">
              <a:rPr lang="en-US" smtClean="0"/>
              <a:t>3</a:t>
            </a:fld>
            <a:endParaRPr lang="en-US"/>
          </a:p>
        </p:txBody>
      </p:sp>
    </p:spTree>
    <p:extLst>
      <p:ext uri="{BB962C8B-B14F-4D97-AF65-F5344CB8AC3E}">
        <p14:creationId xmlns:p14="http://schemas.microsoft.com/office/powerpoint/2010/main" val="3785450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the education vs. training debate</a:t>
            </a:r>
          </a:p>
          <a:p>
            <a:endParaRPr lang="en-US" dirty="0" smtClean="0"/>
          </a:p>
          <a:p>
            <a:endParaRPr lang="en-US" dirty="0" smtClean="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first major project of the collaboration </a:t>
            </a:r>
            <a:r>
              <a:rPr lang="en-US" sz="1200" kern="1200" dirty="0" smtClean="0">
                <a:solidFill>
                  <a:schemeClr val="tx1"/>
                </a:solidFill>
                <a:effectLst/>
                <a:latin typeface="+mn-lt"/>
                <a:ea typeface="+mn-ea"/>
                <a:cs typeface="+mn-cs"/>
              </a:rPr>
              <a:t>integrating foundation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training into IVE undergrad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Students complete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6 WBTs and Classroom 1 (3 days) during</a:t>
            </a:r>
            <a:r>
              <a:rPr lang="en-US" sz="1200" kern="1200" baseline="0" dirty="0" smtClean="0">
                <a:solidFill>
                  <a:schemeClr val="tx1"/>
                </a:solidFill>
                <a:effectLst/>
                <a:latin typeface="+mn-lt"/>
                <a:ea typeface="+mn-ea"/>
                <a:cs typeface="+mn-cs"/>
              </a:rPr>
              <a:t> field placement</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Starting</a:t>
            </a:r>
            <a:r>
              <a:rPr lang="en-US" sz="1200" kern="1200" baseline="0" dirty="0" smtClean="0">
                <a:solidFill>
                  <a:schemeClr val="tx1"/>
                </a:solidFill>
                <a:effectLst/>
                <a:latin typeface="+mn-lt"/>
                <a:ea typeface="+mn-ea"/>
                <a:cs typeface="+mn-cs"/>
              </a:rPr>
              <a:t> in Fall 2014, IVE </a:t>
            </a:r>
            <a:r>
              <a:rPr lang="en-US" sz="1200" kern="1200" dirty="0" smtClean="0">
                <a:solidFill>
                  <a:schemeClr val="tx1"/>
                </a:solidFill>
                <a:effectLst/>
                <a:latin typeface="+mn-lt"/>
                <a:ea typeface="+mn-ea"/>
                <a:cs typeface="+mn-cs"/>
              </a:rPr>
              <a:t>graduate field incorporated all 13 WBTs and Classroom</a:t>
            </a:r>
            <a:r>
              <a:rPr lang="en-US" sz="1200" kern="1200" baseline="0" dirty="0" smtClean="0">
                <a:solidFill>
                  <a:schemeClr val="tx1"/>
                </a:solidFill>
                <a:effectLst/>
                <a:latin typeface="+mn-lt"/>
                <a:ea typeface="+mn-ea"/>
                <a:cs typeface="+mn-cs"/>
              </a:rPr>
              <a:t> 2 and 3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smtClean="0">
                <a:solidFill>
                  <a:schemeClr val="tx1"/>
                </a:solidFill>
                <a:effectLst/>
                <a:latin typeface="+mn-lt"/>
                <a:ea typeface="+mn-ea"/>
                <a:cs typeface="+mn-cs"/>
              </a:rPr>
              <a:t>Grad students in this program are exempted from Classroom 1 and graduate with a certificate allowing them to start a county/tribal CW position already having completed foundation training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baseline="0" dirty="0" smtClean="0">
                <a:solidFill>
                  <a:schemeClr val="tx1"/>
                </a:solidFill>
                <a:effectLst/>
                <a:latin typeface="+mn-lt"/>
                <a:ea typeface="+mn-ea"/>
                <a:cs typeface="+mn-cs"/>
              </a:rPr>
              <a:t>This was a major accomplishment and is a huge marketing tool for our students seeking employment in counties/tribes</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endParaRPr lang="en-US" dirty="0" smtClean="0"/>
          </a:p>
          <a:p>
            <a:r>
              <a:rPr lang="en-US" dirty="0" smtClean="0"/>
              <a:t>Stone Arch Bridge</a:t>
            </a:r>
            <a:r>
              <a:rPr lang="en-US" baseline="0" dirty="0" smtClean="0"/>
              <a:t>, Minneapolis</a:t>
            </a:r>
          </a:p>
          <a:p>
            <a:endParaRPr lang="en-US" baseline="0" dirty="0" smtClean="0"/>
          </a:p>
          <a:p>
            <a:r>
              <a:rPr lang="en-US" sz="1200" kern="1200" dirty="0" smtClean="0">
                <a:solidFill>
                  <a:schemeClr val="tx1"/>
                </a:solidFill>
                <a:effectLst/>
                <a:latin typeface="+mn-lt"/>
                <a:ea typeface="+mn-ea"/>
                <a:cs typeface="+mn-cs"/>
              </a:rPr>
              <a:t>The Stone Arch Bridge is the only bridge of its kind over the Mississippi River. It is made of native granite and limestone, and measures 2100-feet long by 28-feet wide. The bridge consists of 23 arches, and spans the river below St. Anthony Falls in Minneapolis, MN.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Built by railroad baron James J. Hill in 1883, the bridge allowed for increased movement of people and goods across the river. It served as a working railroad bridge until 1965 but is still seen as a symbol of the railroad age.</a:t>
            </a:r>
            <a:endParaRPr lang="en-US" dirty="0"/>
          </a:p>
        </p:txBody>
      </p:sp>
      <p:sp>
        <p:nvSpPr>
          <p:cNvPr id="4" name="Slide Number Placeholder 3"/>
          <p:cNvSpPr>
            <a:spLocks noGrp="1"/>
          </p:cNvSpPr>
          <p:nvPr>
            <p:ph type="sldNum" sz="quarter" idx="10"/>
          </p:nvPr>
        </p:nvSpPr>
        <p:spPr/>
        <p:txBody>
          <a:bodyPr/>
          <a:lstStyle/>
          <a:p>
            <a:fld id="{02E9CEBD-FF06-42BD-8107-4018457FC7DE}" type="slidenum">
              <a:rPr lang="en-US" smtClean="0"/>
              <a:t>4</a:t>
            </a:fld>
            <a:endParaRPr lang="en-US"/>
          </a:p>
        </p:txBody>
      </p:sp>
    </p:spTree>
    <p:extLst>
      <p:ext uri="{BB962C8B-B14F-4D97-AF65-F5344CB8AC3E}">
        <p14:creationId xmlns:p14="http://schemas.microsoft.com/office/powerpoint/2010/main" val="154893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Development of competencies (grew out of EPAS, focus groups, refinement, review and approval by state, next steps = buy in from counties and development of evaluation measures)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Lake Superior Agates:</a:t>
            </a:r>
            <a:r>
              <a:rPr lang="en-US" sz="1200" kern="1200" baseline="0" dirty="0" smtClean="0">
                <a:solidFill>
                  <a:schemeClr val="tx1"/>
                </a:solidFill>
                <a:effectLst/>
                <a:latin typeface="+mn-lt"/>
                <a:ea typeface="+mn-ea"/>
                <a:cs typeface="+mn-cs"/>
              </a:rPr>
              <a:t> Minnesota’s state gemstone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was formed during lava eruptions that occurred in our state about a billion years ago. The stone's predominant red color comes from iron, the major industrial mineral in our state. Finally, the widely distributed agate reveals the impact of glacial movement across Minnesota a mere 10,000 to 15,000 years ago.</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E9CEBD-FF06-42BD-8107-4018457FC7DE}" type="slidenum">
              <a:rPr lang="en-US" smtClean="0"/>
              <a:t>5</a:t>
            </a:fld>
            <a:endParaRPr lang="en-US"/>
          </a:p>
        </p:txBody>
      </p:sp>
    </p:spTree>
    <p:extLst>
      <p:ext uri="{BB962C8B-B14F-4D97-AF65-F5344CB8AC3E}">
        <p14:creationId xmlns:p14="http://schemas.microsoft.com/office/powerpoint/2010/main" val="46550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Innovation and evidence informed training (</a:t>
            </a:r>
            <a:r>
              <a:rPr lang="en-US" sz="1200" kern="1200" dirty="0" err="1" smtClean="0">
                <a:solidFill>
                  <a:schemeClr val="tx1"/>
                </a:solidFill>
                <a:effectLst/>
                <a:latin typeface="+mn-lt"/>
                <a:ea typeface="+mn-ea"/>
                <a:cs typeface="+mn-cs"/>
              </a:rPr>
              <a:t>ipad</a:t>
            </a:r>
            <a:r>
              <a:rPr lang="en-US" sz="1200" kern="1200" dirty="0" smtClean="0">
                <a:solidFill>
                  <a:schemeClr val="tx1"/>
                </a:solidFill>
                <a:effectLst/>
                <a:latin typeface="+mn-lt"/>
                <a:ea typeface="+mn-ea"/>
                <a:cs typeface="+mn-cs"/>
              </a:rPr>
              <a:t>/library access project, infuse research and learning environment into training development, monthly review of articles/discussion, remote access via </a:t>
            </a:r>
            <a:r>
              <a:rPr lang="en-US" sz="1200" kern="1200" dirty="0" err="1" smtClean="0">
                <a:solidFill>
                  <a:schemeClr val="tx1"/>
                </a:solidFill>
                <a:effectLst/>
                <a:latin typeface="+mn-lt"/>
                <a:ea typeface="+mn-ea"/>
                <a:cs typeface="+mn-cs"/>
              </a:rPr>
              <a:t>ipads</a:t>
            </a:r>
            <a:r>
              <a:rPr lang="en-US" sz="1200" kern="1200" dirty="0" smtClean="0">
                <a:solidFill>
                  <a:schemeClr val="tx1"/>
                </a:solidFill>
                <a:effectLst/>
                <a:latin typeface="+mn-lt"/>
                <a:ea typeface="+mn-ea"/>
                <a:cs typeface="+mn-cs"/>
              </a:rPr>
              <a:t>, literature reviews around CFSR goals)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CASCW and MNCWTS partnership on proposal to NCTSN – Core Concepts for Trauma Informed Child Welfare Practice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Honeycrisp</a:t>
            </a:r>
            <a:r>
              <a:rPr lang="en-US" sz="1200" kern="1200" baseline="0" dirty="0" smtClean="0">
                <a:solidFill>
                  <a:schemeClr val="tx1"/>
                </a:solidFill>
                <a:effectLst/>
                <a:latin typeface="+mn-lt"/>
                <a:ea typeface="+mn-ea"/>
                <a:cs typeface="+mn-cs"/>
              </a:rPr>
              <a:t> apple, Developed at the U of MN agricultural experiment station, Introduced in 1991, named MN state fruit in 2006</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dirty="0" err="1" smtClean="0"/>
              <a:t>Honeycrisp</a:t>
            </a:r>
            <a:r>
              <a:rPr lang="en-US" dirty="0" smtClean="0"/>
              <a:t> Apple was selected as one of the top 25 innovations in over a decade in the 2006 </a:t>
            </a:r>
            <a:r>
              <a:rPr lang="en-US" dirty="0" smtClean="0">
                <a:hlinkClick r:id="rId3"/>
              </a:rPr>
              <a:t>Better World Report</a:t>
            </a:r>
            <a:r>
              <a:rPr lang="en-US" dirty="0" smtClean="0"/>
              <a:t>. This report, by the Association of University Technology Managers, honors significant academic research and technology transfer that has changed our way of life. It honors developments that have made the world a better place.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E9CEBD-FF06-42BD-8107-4018457FC7DE}" type="slidenum">
              <a:rPr lang="en-US" smtClean="0"/>
              <a:t>6</a:t>
            </a:fld>
            <a:endParaRPr lang="en-US"/>
          </a:p>
        </p:txBody>
      </p:sp>
    </p:spTree>
    <p:extLst>
      <p:ext uri="{BB962C8B-B14F-4D97-AF65-F5344CB8AC3E}">
        <p14:creationId xmlns:p14="http://schemas.microsoft.com/office/powerpoint/2010/main" val="366486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Task Force (purpose, review training specific recommendations, vision of expanding/solidifying partnership through the implementation process, key next steps)</a:t>
            </a:r>
          </a:p>
          <a:p>
            <a:endParaRPr lang="en-US" dirty="0"/>
          </a:p>
        </p:txBody>
      </p:sp>
      <p:sp>
        <p:nvSpPr>
          <p:cNvPr id="4" name="Slide Number Placeholder 3"/>
          <p:cNvSpPr>
            <a:spLocks noGrp="1"/>
          </p:cNvSpPr>
          <p:nvPr>
            <p:ph type="sldNum" sz="quarter" idx="10"/>
          </p:nvPr>
        </p:nvSpPr>
        <p:spPr/>
        <p:txBody>
          <a:bodyPr/>
          <a:lstStyle/>
          <a:p>
            <a:fld id="{02E9CEBD-FF06-42BD-8107-4018457FC7DE}" type="slidenum">
              <a:rPr lang="en-US" smtClean="0"/>
              <a:t>7</a:t>
            </a:fld>
            <a:endParaRPr lang="en-US"/>
          </a:p>
        </p:txBody>
      </p:sp>
    </p:spTree>
    <p:extLst>
      <p:ext uri="{BB962C8B-B14F-4D97-AF65-F5344CB8AC3E}">
        <p14:creationId xmlns:p14="http://schemas.microsoft.com/office/powerpoint/2010/main" val="2893571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5/28/2015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5/28/2015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5/28/2015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5/28/2015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5/28/2015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5/28/2015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mailto:Tracy.crudo@state.mn.us"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mailto:snyde276@umn.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p:txBody>
          <a:bodyPr/>
          <a:lstStyle/>
          <a:p>
            <a:r>
              <a:rPr lang="en-US" dirty="0" smtClean="0">
                <a:solidFill>
                  <a:schemeClr val="accent1">
                    <a:lumMod val="75000"/>
                  </a:schemeClr>
                </a:solidFill>
              </a:rPr>
              <a:t>State and University Partnerships:</a:t>
            </a:r>
            <a:endParaRPr lang="en-US" dirty="0">
              <a:solidFill>
                <a:schemeClr val="accent1">
                  <a:lumMod val="75000"/>
                </a:schemeClr>
              </a:solidFill>
            </a:endParaRPr>
          </a:p>
        </p:txBody>
      </p:sp>
      <p:sp>
        <p:nvSpPr>
          <p:cNvPr id="3" name="Subtitle 2"/>
          <p:cNvSpPr>
            <a:spLocks noGrp="1"/>
          </p:cNvSpPr>
          <p:nvPr>
            <p:ph type="subTitle" idx="1"/>
          </p:nvPr>
        </p:nvSpPr>
        <p:spPr/>
        <p:txBody>
          <a:bodyPr>
            <a:normAutofit/>
          </a:bodyPr>
          <a:lstStyle/>
          <a:p>
            <a:r>
              <a:rPr lang="en-US" sz="2400" dirty="0" smtClean="0">
                <a:solidFill>
                  <a:schemeClr val="tx1">
                    <a:lumMod val="75000"/>
                    <a:lumOff val="25000"/>
                  </a:schemeClr>
                </a:solidFill>
              </a:rPr>
              <a:t>Models for Education and Training </a:t>
            </a:r>
            <a:r>
              <a:rPr lang="en-US" sz="2400" dirty="0" err="1" smtClean="0">
                <a:solidFill>
                  <a:schemeClr val="tx1">
                    <a:lumMod val="75000"/>
                    <a:lumOff val="25000"/>
                  </a:schemeClr>
                </a:solidFill>
              </a:rPr>
              <a:t>Collaboratives</a:t>
            </a:r>
            <a:endParaRPr lang="en-US" sz="2400" dirty="0">
              <a:solidFill>
                <a:schemeClr val="tx1">
                  <a:lumMod val="75000"/>
                  <a:lumOff val="25000"/>
                </a:schemeClr>
              </a:solidFill>
            </a:endParaRPr>
          </a:p>
        </p:txBody>
      </p:sp>
    </p:spTree>
    <p:extLst>
      <p:ext uri="{BB962C8B-B14F-4D97-AF65-F5344CB8AC3E}">
        <p14:creationId xmlns:p14="http://schemas.microsoft.com/office/powerpoint/2010/main" val="9828834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6650" y="0"/>
            <a:ext cx="10741689" cy="6676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solidFill>
                  <a:schemeClr val="accent1">
                    <a:lumMod val="75000"/>
                  </a:schemeClr>
                </a:solidFill>
              </a:rPr>
              <a:t>Introductions</a:t>
            </a:r>
            <a:endParaRPr lang="en-US" dirty="0">
              <a:solidFill>
                <a:schemeClr val="accent1">
                  <a:lumMod val="75000"/>
                </a:schemeClr>
              </a:solidFill>
            </a:endParaRPr>
          </a:p>
        </p:txBody>
      </p:sp>
      <p:sp>
        <p:nvSpPr>
          <p:cNvPr id="3" name="Content Placeholder 2"/>
          <p:cNvSpPr>
            <a:spLocks noGrp="1"/>
          </p:cNvSpPr>
          <p:nvPr>
            <p:ph idx="1"/>
          </p:nvPr>
        </p:nvSpPr>
        <p:spPr/>
        <p:txBody>
          <a:bodyPr/>
          <a:lstStyle/>
          <a:p>
            <a:pPr marL="0" indent="0" algn="ctr">
              <a:spcBef>
                <a:spcPts val="0"/>
              </a:spcBef>
              <a:buNone/>
            </a:pPr>
            <a:endParaRPr lang="en-US" b="1" dirty="0" smtClean="0">
              <a:solidFill>
                <a:schemeClr val="tx1">
                  <a:lumMod val="75000"/>
                  <a:lumOff val="25000"/>
                </a:schemeClr>
              </a:solidFill>
            </a:endParaRPr>
          </a:p>
          <a:p>
            <a:pPr marL="0" indent="0" algn="ctr">
              <a:spcBef>
                <a:spcPts val="0"/>
              </a:spcBef>
              <a:buNone/>
            </a:pPr>
            <a:r>
              <a:rPr lang="en-US" b="1" dirty="0" smtClean="0">
                <a:solidFill>
                  <a:schemeClr val="tx1">
                    <a:lumMod val="75000"/>
                    <a:lumOff val="25000"/>
                  </a:schemeClr>
                </a:solidFill>
              </a:rPr>
              <a:t>Tracy </a:t>
            </a:r>
            <a:r>
              <a:rPr lang="en-US" b="1" dirty="0" err="1" smtClean="0">
                <a:solidFill>
                  <a:schemeClr val="tx1">
                    <a:lumMod val="75000"/>
                    <a:lumOff val="25000"/>
                  </a:schemeClr>
                </a:solidFill>
              </a:rPr>
              <a:t>Crudo</a:t>
            </a:r>
            <a:r>
              <a:rPr lang="en-US" b="1" dirty="0" smtClean="0">
                <a:solidFill>
                  <a:schemeClr val="tx1">
                    <a:lumMod val="75000"/>
                    <a:lumOff val="25000"/>
                  </a:schemeClr>
                </a:solidFill>
              </a:rPr>
              <a:t>, </a:t>
            </a:r>
            <a:r>
              <a:rPr lang="en-US" dirty="0" smtClean="0">
                <a:solidFill>
                  <a:schemeClr val="tx1">
                    <a:lumMod val="75000"/>
                    <a:lumOff val="25000"/>
                  </a:schemeClr>
                </a:solidFill>
              </a:rPr>
              <a:t>Supervisor </a:t>
            </a:r>
          </a:p>
          <a:p>
            <a:pPr marL="0" indent="0" algn="ctr">
              <a:spcBef>
                <a:spcPts val="0"/>
              </a:spcBef>
              <a:buNone/>
            </a:pPr>
            <a:r>
              <a:rPr lang="en-US" dirty="0" smtClean="0">
                <a:solidFill>
                  <a:schemeClr val="tx1">
                    <a:lumMod val="75000"/>
                    <a:lumOff val="25000"/>
                  </a:schemeClr>
                </a:solidFill>
              </a:rPr>
              <a:t>Minnesota Department of Human Services </a:t>
            </a:r>
          </a:p>
          <a:p>
            <a:pPr marL="0" indent="0" algn="ctr">
              <a:spcBef>
                <a:spcPts val="0"/>
              </a:spcBef>
              <a:buNone/>
            </a:pPr>
            <a:r>
              <a:rPr lang="en-US" dirty="0" smtClean="0">
                <a:solidFill>
                  <a:schemeClr val="tx1">
                    <a:lumMod val="75000"/>
                    <a:lumOff val="25000"/>
                  </a:schemeClr>
                </a:solidFill>
              </a:rPr>
              <a:t>Child Welfare Training System</a:t>
            </a:r>
          </a:p>
          <a:p>
            <a:pPr marL="0" indent="0" algn="ctr">
              <a:spcBef>
                <a:spcPts val="0"/>
              </a:spcBef>
              <a:buNone/>
            </a:pPr>
            <a:endParaRPr lang="en-US" dirty="0" smtClean="0">
              <a:solidFill>
                <a:schemeClr val="tx1">
                  <a:lumMod val="75000"/>
                  <a:lumOff val="25000"/>
                </a:schemeClr>
              </a:solidFill>
            </a:endParaRPr>
          </a:p>
          <a:p>
            <a:pPr marL="0" indent="0" algn="ctr">
              <a:spcBef>
                <a:spcPts val="0"/>
              </a:spcBef>
              <a:buNone/>
            </a:pPr>
            <a:r>
              <a:rPr lang="en-US" b="1" dirty="0" smtClean="0">
                <a:solidFill>
                  <a:schemeClr val="tx1">
                    <a:lumMod val="75000"/>
                    <a:lumOff val="25000"/>
                  </a:schemeClr>
                </a:solidFill>
              </a:rPr>
              <a:t>Liz Snyder, </a:t>
            </a:r>
            <a:r>
              <a:rPr lang="en-US" dirty="0" smtClean="0">
                <a:solidFill>
                  <a:schemeClr val="tx1">
                    <a:lumMod val="75000"/>
                    <a:lumOff val="25000"/>
                  </a:schemeClr>
                </a:solidFill>
              </a:rPr>
              <a:t>Director of Professional Education</a:t>
            </a:r>
          </a:p>
          <a:p>
            <a:pPr marL="0" indent="0" algn="ctr">
              <a:spcBef>
                <a:spcPts val="0"/>
              </a:spcBef>
              <a:buNone/>
            </a:pPr>
            <a:r>
              <a:rPr lang="en-US" dirty="0" smtClean="0">
                <a:solidFill>
                  <a:schemeClr val="tx1">
                    <a:lumMod val="75000"/>
                    <a:lumOff val="25000"/>
                  </a:schemeClr>
                </a:solidFill>
              </a:rPr>
              <a:t> Center for Advanced Studies in Child Welfare, </a:t>
            </a:r>
          </a:p>
          <a:p>
            <a:pPr marL="0" indent="0" algn="ctr">
              <a:spcBef>
                <a:spcPts val="0"/>
              </a:spcBef>
              <a:buNone/>
            </a:pPr>
            <a:r>
              <a:rPr lang="en-US" dirty="0" smtClean="0">
                <a:solidFill>
                  <a:schemeClr val="tx1">
                    <a:lumMod val="75000"/>
                    <a:lumOff val="25000"/>
                  </a:schemeClr>
                </a:solidFill>
              </a:rPr>
              <a:t>School of Social Work, </a:t>
            </a:r>
          </a:p>
          <a:p>
            <a:pPr marL="0" indent="0" algn="ctr">
              <a:spcBef>
                <a:spcPts val="0"/>
              </a:spcBef>
              <a:buNone/>
            </a:pPr>
            <a:r>
              <a:rPr lang="en-US" dirty="0" smtClean="0">
                <a:solidFill>
                  <a:schemeClr val="tx1">
                    <a:lumMod val="75000"/>
                    <a:lumOff val="25000"/>
                  </a:schemeClr>
                </a:solidFill>
              </a:rPr>
              <a:t>University of Minnesota</a:t>
            </a:r>
            <a:endParaRPr lang="en-US" dirty="0">
              <a:solidFill>
                <a:schemeClr val="tx1">
                  <a:lumMod val="75000"/>
                  <a:lumOff val="25000"/>
                </a:schemeClr>
              </a:solidFill>
            </a:endParaRPr>
          </a:p>
        </p:txBody>
      </p:sp>
    </p:spTree>
    <p:extLst>
      <p:ext uri="{BB962C8B-B14F-4D97-AF65-F5344CB8AC3E}">
        <p14:creationId xmlns:p14="http://schemas.microsoft.com/office/powerpoint/2010/main" val="3801416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Users\pwtac43\AppData\Local\Microsoft\Windows\Temporary Internet Files\Content.IE5\QCZ6ZJH0\blockpag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pwtac43\AppData\Local\Microsoft\Windows\Temporary Internet Files\Content.IE5\9VRI90R3\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pwtac43\AppData\Local\Microsoft\Windows\Temporary Internet Files\Content.IE5\1IZNV91V\blockpage[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C:\Users\pwtac43\AppData\Local\Microsoft\Windows\Temporary Internet Files\Content.IE5\9VRI90R3\blockpage[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1" y="-152400"/>
            <a:ext cx="10510345"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63255" y="682668"/>
            <a:ext cx="6629400" cy="707886"/>
          </a:xfrm>
          <a:prstGeom prst="rect">
            <a:avLst/>
          </a:prstGeom>
          <a:noFill/>
        </p:spPr>
        <p:txBody>
          <a:bodyPr wrap="square" rtlCol="0">
            <a:spAutoFit/>
          </a:bodyPr>
          <a:lstStyle/>
          <a:p>
            <a:r>
              <a:rPr lang="en-US" sz="4000" dirty="0" smtClean="0">
                <a:solidFill>
                  <a:schemeClr val="bg1"/>
                </a:solidFill>
                <a:latin typeface="Calibri" panose="020F0502020204030204" pitchFamily="34" charset="0"/>
              </a:rPr>
              <a:t>The long and winding road . . .</a:t>
            </a:r>
            <a:endParaRPr lang="en-US" sz="4000" dirty="0">
              <a:solidFill>
                <a:schemeClr val="bg1"/>
              </a:solidFill>
              <a:latin typeface="Calibri" panose="020F0502020204030204" pitchFamily="34" charset="0"/>
            </a:endParaRPr>
          </a:p>
        </p:txBody>
      </p:sp>
      <p:sp>
        <p:nvSpPr>
          <p:cNvPr id="2" name="TextBox 1"/>
          <p:cNvSpPr txBox="1"/>
          <p:nvPr/>
        </p:nvSpPr>
        <p:spPr>
          <a:xfrm>
            <a:off x="3434115" y="5649238"/>
            <a:ext cx="5328259" cy="646331"/>
          </a:xfrm>
          <a:prstGeom prst="rect">
            <a:avLst/>
          </a:prstGeom>
          <a:noFill/>
        </p:spPr>
        <p:txBody>
          <a:bodyPr wrap="square" rtlCol="0">
            <a:spAutoFit/>
          </a:bodyPr>
          <a:lstStyle/>
          <a:p>
            <a:pPr algn="r"/>
            <a:r>
              <a:rPr lang="en-US" sz="3600" i="1" dirty="0">
                <a:solidFill>
                  <a:schemeClr val="bg1"/>
                </a:solidFill>
                <a:latin typeface="Calibri" panose="020F0502020204030204" pitchFamily="34" charset="0"/>
              </a:rPr>
              <a:t>a</a:t>
            </a:r>
            <a:r>
              <a:rPr lang="en-US" sz="3600" i="1" dirty="0" smtClean="0">
                <a:solidFill>
                  <a:schemeClr val="bg1"/>
                </a:solidFill>
                <a:latin typeface="Calibri" panose="020F0502020204030204" pitchFamily="34" charset="0"/>
              </a:rPr>
              <a:t> history of the partnership</a:t>
            </a:r>
            <a:endParaRPr lang="en-US" sz="3600"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0970383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5280" y="2231886"/>
            <a:ext cx="4572000" cy="707886"/>
          </a:xfrm>
          <a:prstGeom prst="rect">
            <a:avLst/>
          </a:prstGeom>
          <a:noFill/>
        </p:spPr>
        <p:txBody>
          <a:bodyPr wrap="square" rtlCol="0">
            <a:spAutoFit/>
          </a:bodyPr>
          <a:lstStyle/>
          <a:p>
            <a:r>
              <a:rPr lang="en-US" sz="4000" dirty="0" smtClean="0">
                <a:solidFill>
                  <a:schemeClr val="bg1"/>
                </a:solidFill>
                <a:latin typeface="Calibri" panose="020F0502020204030204" pitchFamily="34" charset="0"/>
              </a:rPr>
              <a:t>Building bridges . . .</a:t>
            </a:r>
            <a:endParaRPr lang="en-US" sz="4000" dirty="0">
              <a:solidFill>
                <a:schemeClr val="bg1"/>
              </a:solidFill>
              <a:latin typeface="Calibri" panose="020F0502020204030204" pitchFamily="34" charset="0"/>
            </a:endParaRPr>
          </a:p>
        </p:txBody>
      </p:sp>
      <p:sp>
        <p:nvSpPr>
          <p:cNvPr id="3" name="TextBox 2"/>
          <p:cNvSpPr txBox="1"/>
          <p:nvPr/>
        </p:nvSpPr>
        <p:spPr>
          <a:xfrm>
            <a:off x="792480" y="5836920"/>
            <a:ext cx="7543800" cy="646331"/>
          </a:xfrm>
          <a:prstGeom prst="rect">
            <a:avLst/>
          </a:prstGeom>
          <a:noFill/>
        </p:spPr>
        <p:txBody>
          <a:bodyPr wrap="square" rtlCol="0">
            <a:spAutoFit/>
          </a:bodyPr>
          <a:lstStyle/>
          <a:p>
            <a:pPr algn="r"/>
            <a:r>
              <a:rPr lang="en-US" sz="3600" i="1" dirty="0">
                <a:solidFill>
                  <a:schemeClr val="bg1"/>
                </a:solidFill>
                <a:latin typeface="Calibri" panose="020F0502020204030204" pitchFamily="34" charset="0"/>
              </a:rPr>
              <a:t>i</a:t>
            </a:r>
            <a:r>
              <a:rPr lang="en-US" sz="3600" i="1" dirty="0" smtClean="0">
                <a:solidFill>
                  <a:schemeClr val="bg1"/>
                </a:solidFill>
                <a:latin typeface="Calibri" panose="020F0502020204030204" pitchFamily="34" charset="0"/>
              </a:rPr>
              <a:t>ntegrating education and training</a:t>
            </a:r>
            <a:endParaRPr lang="en-US" sz="3600"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64158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1" y="-18588"/>
            <a:ext cx="10286999" cy="6861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8160" y="1386840"/>
            <a:ext cx="6629400" cy="707886"/>
          </a:xfrm>
          <a:prstGeom prst="rect">
            <a:avLst/>
          </a:prstGeom>
          <a:noFill/>
        </p:spPr>
        <p:txBody>
          <a:bodyPr wrap="square" rtlCol="0">
            <a:spAutoFit/>
          </a:bodyPr>
          <a:lstStyle/>
          <a:p>
            <a:r>
              <a:rPr lang="en-US" sz="4000" dirty="0" smtClean="0">
                <a:solidFill>
                  <a:schemeClr val="bg1"/>
                </a:solidFill>
                <a:latin typeface="Calibri" panose="020F0502020204030204" pitchFamily="34" charset="0"/>
              </a:rPr>
              <a:t>Hunting for the best . . </a:t>
            </a:r>
            <a:r>
              <a:rPr lang="en-US" sz="4000" dirty="0" smtClean="0">
                <a:solidFill>
                  <a:schemeClr val="bg1"/>
                </a:solidFill>
              </a:rPr>
              <a:t>.</a:t>
            </a:r>
            <a:endParaRPr lang="en-US" sz="4000" dirty="0">
              <a:solidFill>
                <a:schemeClr val="bg1"/>
              </a:solidFill>
            </a:endParaRPr>
          </a:p>
        </p:txBody>
      </p:sp>
      <p:sp>
        <p:nvSpPr>
          <p:cNvPr id="3" name="TextBox 2"/>
          <p:cNvSpPr txBox="1"/>
          <p:nvPr/>
        </p:nvSpPr>
        <p:spPr>
          <a:xfrm>
            <a:off x="3208020" y="5593079"/>
            <a:ext cx="5189220" cy="646331"/>
          </a:xfrm>
          <a:prstGeom prst="rect">
            <a:avLst/>
          </a:prstGeom>
          <a:noFill/>
        </p:spPr>
        <p:txBody>
          <a:bodyPr wrap="square" rtlCol="0">
            <a:spAutoFit/>
          </a:bodyPr>
          <a:lstStyle/>
          <a:p>
            <a:pPr algn="r"/>
            <a:r>
              <a:rPr lang="en-US" sz="3600" i="1" dirty="0">
                <a:solidFill>
                  <a:schemeClr val="bg1"/>
                </a:solidFill>
                <a:latin typeface="Calibri" panose="020F0502020204030204" pitchFamily="34" charset="0"/>
              </a:rPr>
              <a:t>d</a:t>
            </a:r>
            <a:r>
              <a:rPr lang="en-US" sz="3600" i="1" dirty="0" smtClean="0">
                <a:solidFill>
                  <a:schemeClr val="bg1"/>
                </a:solidFill>
                <a:latin typeface="Calibri" panose="020F0502020204030204" pitchFamily="34" charset="0"/>
              </a:rPr>
              <a:t>eveloping competencies</a:t>
            </a:r>
            <a:endParaRPr lang="en-US" sz="3600"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72226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0"/>
            <a:ext cx="10287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1960" y="1100703"/>
            <a:ext cx="3505200" cy="707886"/>
          </a:xfrm>
          <a:prstGeom prst="rect">
            <a:avLst/>
          </a:prstGeom>
          <a:noFill/>
        </p:spPr>
        <p:txBody>
          <a:bodyPr wrap="square" rtlCol="0">
            <a:spAutoFit/>
          </a:bodyPr>
          <a:lstStyle/>
          <a:p>
            <a:r>
              <a:rPr lang="en-US" sz="4000" dirty="0" smtClean="0">
                <a:solidFill>
                  <a:schemeClr val="bg1"/>
                </a:solidFill>
                <a:latin typeface="Calibri" panose="020F0502020204030204" pitchFamily="34" charset="0"/>
              </a:rPr>
              <a:t>Innovations . . .</a:t>
            </a:r>
            <a:endParaRPr lang="en-US" sz="4000" dirty="0">
              <a:solidFill>
                <a:schemeClr val="bg1"/>
              </a:solidFill>
              <a:latin typeface="Calibri" panose="020F0502020204030204" pitchFamily="34" charset="0"/>
            </a:endParaRPr>
          </a:p>
        </p:txBody>
      </p:sp>
      <p:sp>
        <p:nvSpPr>
          <p:cNvPr id="3" name="TextBox 2"/>
          <p:cNvSpPr txBox="1"/>
          <p:nvPr/>
        </p:nvSpPr>
        <p:spPr>
          <a:xfrm>
            <a:off x="2346960" y="5504764"/>
            <a:ext cx="5928360" cy="646331"/>
          </a:xfrm>
          <a:prstGeom prst="rect">
            <a:avLst/>
          </a:prstGeom>
          <a:noFill/>
        </p:spPr>
        <p:txBody>
          <a:bodyPr wrap="square" rtlCol="0">
            <a:spAutoFit/>
          </a:bodyPr>
          <a:lstStyle/>
          <a:p>
            <a:pPr algn="r"/>
            <a:r>
              <a:rPr lang="en-US" sz="3600" i="1" dirty="0">
                <a:solidFill>
                  <a:schemeClr val="bg1"/>
                </a:solidFill>
                <a:latin typeface="Calibri" panose="020F0502020204030204" pitchFamily="34" charset="0"/>
              </a:rPr>
              <a:t>t</a:t>
            </a:r>
            <a:r>
              <a:rPr lang="en-US" sz="3600" i="1" dirty="0" smtClean="0">
                <a:solidFill>
                  <a:schemeClr val="bg1"/>
                </a:solidFill>
                <a:latin typeface="Calibri" panose="020F0502020204030204" pitchFamily="34" charset="0"/>
              </a:rPr>
              <a:t>echnology, trauma, etc.</a:t>
            </a:r>
            <a:endParaRPr lang="en-US" sz="3600"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253953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38" y="0"/>
            <a:ext cx="1030171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200400" y="457198"/>
            <a:ext cx="5410200" cy="984885"/>
          </a:xfrm>
          <a:prstGeom prst="rect">
            <a:avLst/>
          </a:prstGeom>
          <a:noFill/>
        </p:spPr>
        <p:txBody>
          <a:bodyPr wrap="square" rtlCol="0">
            <a:spAutoFit/>
          </a:bodyPr>
          <a:lstStyle/>
          <a:p>
            <a:r>
              <a:rPr lang="en-US" sz="4000" dirty="0" smtClean="0">
                <a:solidFill>
                  <a:schemeClr val="bg1"/>
                </a:solidFill>
                <a:latin typeface="Calibri" panose="020F0502020204030204" pitchFamily="34" charset="0"/>
              </a:rPr>
              <a:t>Public Accountability . . .</a:t>
            </a:r>
          </a:p>
          <a:p>
            <a:endParaRPr lang="en-US" dirty="0">
              <a:solidFill>
                <a:schemeClr val="bg1"/>
              </a:solidFill>
            </a:endParaRPr>
          </a:p>
        </p:txBody>
      </p:sp>
    </p:spTree>
    <p:extLst>
      <p:ext uri="{BB962C8B-B14F-4D97-AF65-F5344CB8AC3E}">
        <p14:creationId xmlns:p14="http://schemas.microsoft.com/office/powerpoint/2010/main" val="16981583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04162" y="1"/>
            <a:ext cx="12243659"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Contact us</a:t>
            </a:r>
            <a:endParaRPr lang="en-US" dirty="0"/>
          </a:p>
        </p:txBody>
      </p:sp>
      <p:sp>
        <p:nvSpPr>
          <p:cNvPr id="3" name="Content Placeholder 2"/>
          <p:cNvSpPr>
            <a:spLocks noGrp="1"/>
          </p:cNvSpPr>
          <p:nvPr>
            <p:ph idx="1"/>
          </p:nvPr>
        </p:nvSpPr>
        <p:spPr/>
        <p:txBody>
          <a:bodyPr/>
          <a:lstStyle/>
          <a:p>
            <a:pPr marL="0" indent="0" algn="ctr">
              <a:spcBef>
                <a:spcPts val="0"/>
              </a:spcBef>
              <a:buNone/>
            </a:pPr>
            <a:r>
              <a:rPr lang="en-US" dirty="0" smtClean="0"/>
              <a:t>Tracy </a:t>
            </a:r>
            <a:r>
              <a:rPr lang="en-US" dirty="0" err="1" smtClean="0"/>
              <a:t>Crudo</a:t>
            </a:r>
            <a:r>
              <a:rPr lang="en-US" dirty="0" smtClean="0"/>
              <a:t> </a:t>
            </a:r>
          </a:p>
          <a:p>
            <a:pPr marL="0" indent="0" algn="ctr">
              <a:spcBef>
                <a:spcPts val="0"/>
              </a:spcBef>
              <a:buNone/>
            </a:pPr>
            <a:r>
              <a:rPr lang="en-US" dirty="0" smtClean="0">
                <a:hlinkClick r:id="rId3"/>
              </a:rPr>
              <a:t>tracy.crudo@state.mn.us</a:t>
            </a:r>
            <a:endParaRPr lang="en-US" dirty="0" smtClean="0"/>
          </a:p>
          <a:p>
            <a:pPr marL="0" indent="0" algn="ctr">
              <a:spcBef>
                <a:spcPts val="0"/>
              </a:spcBef>
              <a:buNone/>
            </a:pPr>
            <a:r>
              <a:rPr lang="en-US" dirty="0" smtClean="0"/>
              <a:t>651-431-4669</a:t>
            </a:r>
          </a:p>
          <a:p>
            <a:pPr marL="0" indent="0" algn="ctr">
              <a:spcBef>
                <a:spcPts val="0"/>
              </a:spcBef>
              <a:buNone/>
            </a:pPr>
            <a:endParaRPr lang="en-US" dirty="0"/>
          </a:p>
          <a:p>
            <a:pPr marL="0" indent="0" algn="ctr">
              <a:spcBef>
                <a:spcPts val="0"/>
              </a:spcBef>
              <a:buNone/>
            </a:pPr>
            <a:r>
              <a:rPr lang="en-US" dirty="0" smtClean="0"/>
              <a:t>Liz Snyder</a:t>
            </a:r>
          </a:p>
          <a:p>
            <a:pPr marL="0" indent="0" algn="ctr">
              <a:spcBef>
                <a:spcPts val="0"/>
              </a:spcBef>
              <a:buNone/>
            </a:pPr>
            <a:r>
              <a:rPr lang="en-US" dirty="0" smtClean="0">
                <a:hlinkClick r:id="rId4"/>
              </a:rPr>
              <a:t>snyde276@umn.edu</a:t>
            </a:r>
            <a:endParaRPr lang="en-US" dirty="0" smtClean="0"/>
          </a:p>
          <a:p>
            <a:pPr marL="0" indent="0" algn="ctr">
              <a:spcBef>
                <a:spcPts val="0"/>
              </a:spcBef>
              <a:buNone/>
            </a:pPr>
            <a:r>
              <a:rPr lang="en-US" dirty="0" smtClean="0"/>
              <a:t>612-624-3779</a:t>
            </a:r>
            <a:endParaRPr lang="en-US" dirty="0"/>
          </a:p>
        </p:txBody>
      </p:sp>
    </p:spTree>
    <p:extLst>
      <p:ext uri="{BB962C8B-B14F-4D97-AF65-F5344CB8AC3E}">
        <p14:creationId xmlns:p14="http://schemas.microsoft.com/office/powerpoint/2010/main" val="375643829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206</TotalTime>
  <Words>655</Words>
  <Application>Microsoft Office PowerPoint</Application>
  <PresentationFormat>On-screen Show (4:3)</PresentationFormat>
  <Paragraphs>81</Paragraphs>
  <Slides>8</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News Gothic MT</vt:lpstr>
      <vt:lpstr>Wingdings 2</vt:lpstr>
      <vt:lpstr>Breeze</vt:lpstr>
      <vt:lpstr>State and University Partnerships:</vt:lpstr>
      <vt:lpstr>Introductions</vt:lpstr>
      <vt:lpstr>PowerPoint Presentation</vt:lpstr>
      <vt:lpstr>PowerPoint Presentation</vt:lpstr>
      <vt:lpstr>PowerPoint Presentation</vt:lpstr>
      <vt:lpstr>PowerPoint Presentation</vt:lpstr>
      <vt:lpstr>PowerPoint Presentation</vt:lpstr>
      <vt:lpstr>Contact us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and University Partnerships:</dc:title>
  <dc:creator>Elizabeth M Snyder</dc:creator>
  <cp:lastModifiedBy>Traci L LaLiberte PhD</cp:lastModifiedBy>
  <cp:revision>9</cp:revision>
  <dcterms:created xsi:type="dcterms:W3CDTF">2015-05-27T16:17:36Z</dcterms:created>
  <dcterms:modified xsi:type="dcterms:W3CDTF">2015-05-28T16:46:10Z</dcterms:modified>
</cp:coreProperties>
</file>