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256" r:id="rId2"/>
    <p:sldId id="278" r:id="rId3"/>
    <p:sldId id="260" r:id="rId4"/>
    <p:sldId id="262" r:id="rId5"/>
    <p:sldId id="270" r:id="rId6"/>
    <p:sldId id="269" r:id="rId7"/>
    <p:sldId id="273" r:id="rId8"/>
    <p:sldId id="274" r:id="rId9"/>
    <p:sldId id="272" r:id="rId10"/>
    <p:sldId id="266" r:id="rId11"/>
    <p:sldId id="267" r:id="rId12"/>
    <p:sldId id="268" r:id="rId13"/>
    <p:sldId id="259" r:id="rId14"/>
  </p:sldIdLst>
  <p:sldSz cx="9144000" cy="5143500" type="screen16x9"/>
  <p:notesSz cx="6858000" cy="9144000"/>
  <p:defaultTextStyle>
    <a:defPPr>
      <a:defRPr lang="en-US"/>
    </a:defPPr>
    <a:lvl1pPr marL="0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4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25"/>
    <p:restoredTop sz="50000" autoAdjust="0"/>
  </p:normalViewPr>
  <p:slideViewPr>
    <p:cSldViewPr snapToGrid="0" snapToObjects="1">
      <p:cViewPr>
        <p:scale>
          <a:sx n="66" d="100"/>
          <a:sy n="66" d="100"/>
        </p:scale>
        <p:origin x="-2880" y="-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896F0-418D-410E-BB93-C40370151156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BFFAF-4230-4CF0-9746-567801B4E8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859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en-US" sz="1200" dirty="0" smtClean="0">
              <a:ea typeface="MS PGothic" charset="-128"/>
            </a:endParaRP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BFFAF-4230-4CF0-9746-567801B4E83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09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BFFAF-4230-4CF0-9746-567801B4E8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28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BFFAF-4230-4CF0-9746-567801B4E83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919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BFFAF-4230-4CF0-9746-567801B4E83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57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0" dirty="0" smtClean="0"/>
              <a:t> year old, who we had an open INV on</a:t>
            </a:r>
          </a:p>
          <a:p>
            <a:r>
              <a:rPr lang="en-US" baseline="0" dirty="0" smtClean="0"/>
              <a:t>Mom 20 yo, </a:t>
            </a:r>
          </a:p>
          <a:p>
            <a:r>
              <a:rPr lang="en-US" baseline="0" dirty="0" smtClean="0"/>
              <a:t>20 YO BF, unrelated caretaker in the home and left with child caring duties</a:t>
            </a:r>
          </a:p>
          <a:p>
            <a:r>
              <a:rPr lang="en-US" baseline="0" dirty="0" smtClean="0"/>
              <a:t>We had closed our INV, literally three days prior and got a call the child had blunt force trauma and would likely not live</a:t>
            </a:r>
          </a:p>
          <a:p>
            <a:r>
              <a:rPr lang="en-US" baseline="0" dirty="0" smtClean="0"/>
              <a:t>Mom brought him to the ER</a:t>
            </a:r>
          </a:p>
          <a:p>
            <a:r>
              <a:rPr lang="en-US" baseline="0" dirty="0" smtClean="0"/>
              <a:t>SWS and I there when Mom decided to take off life support</a:t>
            </a:r>
          </a:p>
          <a:p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I knew the public wanted to hold someone accountable and wanted to make certain there was a message in our organization that we do not fail children! When in fact, that was exactly the wrong message to send - Mom’s BF had killed the child and the system of safety and community failed the child.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Then I began a course of action that continues to resonate in our organization today.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BFFAF-4230-4CF0-9746-567801B4E83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68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BFFAF-4230-4CF0-9746-567801B4E8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372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BFFAF-4230-4CF0-9746-567801B4E8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90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E4A83-FA11-4F18-9A95-4DE499A5C84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525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BFFAF-4230-4CF0-9746-567801B4E8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88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BFFAF-4230-4CF0-9746-567801B4E8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47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BFFAF-4230-4CF0-9746-567801B4E8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3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BFFAF-4230-4CF0-9746-567801B4E83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94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2127-3E06-8144-BD5A-3F3A9DCB51EF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6FA2-DE54-514A-9DDC-E85EE2380B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25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2127-3E06-8144-BD5A-3F3A9DCB51EF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6FA2-DE54-514A-9DDC-E85EE2380B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2127-3E06-8144-BD5A-3F3A9DCB51EF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6FA2-DE54-514A-9DDC-E85EE2380B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6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2127-3E06-8144-BD5A-3F3A9DCB51EF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6FA2-DE54-514A-9DDC-E85EE2380B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8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2127-3E06-8144-BD5A-3F3A9DCB51EF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6FA2-DE54-514A-9DDC-E85EE2380B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2127-3E06-8144-BD5A-3F3A9DCB51EF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6FA2-DE54-514A-9DDC-E85EE2380B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6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2127-3E06-8144-BD5A-3F3A9DCB51EF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6FA2-DE54-514A-9DDC-E85EE2380B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6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2127-3E06-8144-BD5A-3F3A9DCB51EF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6FA2-DE54-514A-9DDC-E85EE2380B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1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2127-3E06-8144-BD5A-3F3A9DCB51EF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6FA2-DE54-514A-9DDC-E85EE2380B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2127-3E06-8144-BD5A-3F3A9DCB51EF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6FA2-DE54-514A-9DDC-E85EE2380B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4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2127-3E06-8144-BD5A-3F3A9DCB51EF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6FA2-DE54-514A-9DDC-E85EE2380B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7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12127-3E06-8144-BD5A-3F3A9DCB51EF}" type="datetimeFigureOut">
              <a:rPr lang="en-US" smtClean="0"/>
              <a:pPr/>
              <a:t>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16FA2-DE54-514A-9DDC-E85EE2380B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4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5" Type="http://schemas.openxmlformats.org/officeDocument/2006/relationships/hyperlink" Target="https://www.google.com/url?sa=i&amp;rct=j&amp;q=&amp;esrc=s&amp;frm=1&amp;source=images&amp;cd=&amp;cad=rja&amp;uact=8&amp;ved=0CAcQjRw&amp;url=https://www.ted.com/topics/leadership&amp;ei=Dd5tVcngHrGOsQTn5YCoCg&amp;psig=AFQjCNGLXCOvzsjlGEQq7M2mHj6lOfJ9jw&amp;ust=1433349983599723" TargetMode="External"/><Relationship Id="rId6" Type="http://schemas.openxmlformats.org/officeDocument/2006/relationships/image" Target="../media/image3.jpeg"/><Relationship Id="rId7" Type="http://schemas.openxmlformats.org/officeDocument/2006/relationships/image" Target="../media/image4.png"/><Relationship Id="rId8" Type="http://schemas.microsoft.com/office/2007/relationships/hdphoto" Target="../media/hdphoto2.wdp"/><Relationship Id="rId9" Type="http://schemas.openxmlformats.org/officeDocument/2006/relationships/image" Target="../media/image5.png"/><Relationship Id="rId10" Type="http://schemas.microsoft.com/office/2007/relationships/hdphoto" Target="../media/hdphoto3.wdp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xqFQoTCMCwmqnRrsgCFRDugAodN-cK4g&amp;url=http://www.peacefulmind.com/divination.htm&amp;bvm=bv.104317490,d.eXY&amp;psig=AFQjCNEODVb_67H5d5wnHyubpEQcU-xXIA&amp;ust=1444247900269079" TargetMode="External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85211"/>
            <a:ext cx="9144000" cy="1554659"/>
          </a:xfrm>
          <a:solidFill>
            <a:srgbClr val="DA34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Flipping the Script on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Leadership</a:t>
            </a:r>
            <a:br>
              <a:rPr lang="en-US" dirty="0" smtClean="0">
                <a:solidFill>
                  <a:schemeClr val="bg1"/>
                </a:solidFill>
                <a:latin typeface="+mj-lt"/>
              </a:rPr>
            </a:b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in Child Welfare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0250" y="3025626"/>
            <a:ext cx="5143500" cy="93136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prstClr val="black"/>
                </a:solidFill>
                <a:latin typeface="Helvetica" charset="0"/>
              </a:rPr>
              <a:t> </a:t>
            </a:r>
          </a:p>
          <a:p>
            <a:r>
              <a:rPr lang="en-US" sz="2100" b="1" dirty="0">
                <a:solidFill>
                  <a:prstClr val="black"/>
                </a:solidFill>
                <a:latin typeface="Helvetica" charset="0"/>
              </a:rPr>
              <a:t>Mick McGuire</a:t>
            </a:r>
          </a:p>
          <a:p>
            <a:r>
              <a:rPr lang="en-US" sz="2100" b="1" dirty="0">
                <a:solidFill>
                  <a:prstClr val="black"/>
                </a:solidFill>
                <a:latin typeface="Helvetica" charset="0"/>
              </a:rPr>
              <a:t>Angela Pittman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665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4812" y="364789"/>
            <a:ext cx="9144000" cy="1054064"/>
          </a:xfrm>
          <a:solidFill>
            <a:srgbClr val="DA34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What’s Different Now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357316" y="1775060"/>
            <a:ext cx="3105583" cy="24476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Communication:</a:t>
            </a:r>
          </a:p>
          <a:p>
            <a:pPr lvl="1"/>
            <a:r>
              <a:rPr lang="en-US" dirty="0">
                <a:latin typeface="+mj-lt"/>
              </a:rPr>
              <a:t>Staff with direct family/child involvement</a:t>
            </a:r>
          </a:p>
          <a:p>
            <a:pPr lvl="1"/>
            <a:r>
              <a:rPr lang="en-US" dirty="0">
                <a:latin typeface="+mj-lt"/>
              </a:rPr>
              <a:t>All Social Work staff</a:t>
            </a:r>
          </a:p>
          <a:p>
            <a:pPr lvl="1"/>
            <a:r>
              <a:rPr lang="en-US" dirty="0">
                <a:latin typeface="+mj-lt"/>
              </a:rPr>
              <a:t>Commissioners and HHS Board</a:t>
            </a:r>
          </a:p>
          <a:p>
            <a:pPr lvl="1"/>
            <a:r>
              <a:rPr lang="en-US" dirty="0">
                <a:latin typeface="+mj-lt"/>
              </a:rPr>
              <a:t>Partners involved with the family/child</a:t>
            </a:r>
          </a:p>
          <a:p>
            <a:pPr lvl="1"/>
            <a:r>
              <a:rPr lang="en-US" dirty="0">
                <a:latin typeface="+mj-lt"/>
              </a:rPr>
              <a:t>Public – media</a:t>
            </a:r>
          </a:p>
          <a:p>
            <a:pPr marL="257168" lvl="1" indent="0">
              <a:buNone/>
            </a:pP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527188" y="1760206"/>
            <a:ext cx="3343275" cy="24476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Addressing Secondary Trauma:</a:t>
            </a:r>
          </a:p>
          <a:p>
            <a:pPr lvl="1"/>
            <a:r>
              <a:rPr lang="en-US" dirty="0">
                <a:latin typeface="+mj-lt"/>
              </a:rPr>
              <a:t>Critical Incident Stress Management</a:t>
            </a:r>
          </a:p>
          <a:p>
            <a:pPr lvl="1"/>
            <a:r>
              <a:rPr lang="en-US" dirty="0">
                <a:latin typeface="+mj-lt"/>
              </a:rPr>
              <a:t>Threat Assessment Teams</a:t>
            </a:r>
          </a:p>
          <a:p>
            <a:pPr lvl="1"/>
            <a:r>
              <a:rPr lang="en-US" dirty="0">
                <a:latin typeface="+mj-lt"/>
              </a:rPr>
              <a:t>Individual Sessions</a:t>
            </a:r>
          </a:p>
          <a:p>
            <a:pPr lvl="1"/>
            <a:r>
              <a:rPr lang="en-US" dirty="0">
                <a:latin typeface="+mj-lt"/>
              </a:rPr>
              <a:t>EAN or own therapist</a:t>
            </a:r>
          </a:p>
          <a:p>
            <a:pPr lvl="1"/>
            <a:r>
              <a:rPr lang="en-US" dirty="0">
                <a:latin typeface="+mj-lt"/>
              </a:rPr>
              <a:t>Organizationally</a:t>
            </a:r>
          </a:p>
          <a:p>
            <a:pPr lvl="1"/>
            <a:r>
              <a:rPr lang="en-US" dirty="0">
                <a:latin typeface="+mj-lt"/>
              </a:rPr>
              <a:t>Being proactive</a:t>
            </a:r>
          </a:p>
        </p:txBody>
      </p:sp>
    </p:spTree>
    <p:extLst>
      <p:ext uri="{BB962C8B-B14F-4D97-AF65-F5344CB8AC3E}">
        <p14:creationId xmlns:p14="http://schemas.microsoft.com/office/powerpoint/2010/main" val="147723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2380" y="1874424"/>
            <a:ext cx="2914650" cy="24476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/>
              <a:t>“Autopsy without blame”</a:t>
            </a:r>
          </a:p>
          <a:p>
            <a:r>
              <a:rPr lang="en-US" sz="1800" dirty="0">
                <a:latin typeface="+mj-lt"/>
              </a:rPr>
              <a:t>Review of the “system” issues v. blaming the Social Worker</a:t>
            </a:r>
          </a:p>
          <a:p>
            <a:r>
              <a:rPr lang="en-US" sz="1800" dirty="0">
                <a:latin typeface="+mj-lt"/>
              </a:rPr>
              <a:t>Use of mapping throughout this process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0072" y="1875905"/>
            <a:ext cx="2914650" cy="24476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b="1" u="sng" dirty="0">
                <a:latin typeface="+mj-lt"/>
              </a:rPr>
              <a:t>Other Outcomes:</a:t>
            </a:r>
          </a:p>
          <a:p>
            <a:r>
              <a:rPr lang="en-US" sz="1800" dirty="0">
                <a:latin typeface="+mj-lt"/>
              </a:rPr>
              <a:t>Community Engagement (CCPT)</a:t>
            </a:r>
          </a:p>
          <a:p>
            <a:pPr marL="128585" lvl="1">
              <a:spcBef>
                <a:spcPts val="563"/>
              </a:spcBef>
            </a:pPr>
            <a:r>
              <a:rPr lang="en-US" dirty="0"/>
              <a:t>Community Service Navigators</a:t>
            </a:r>
            <a:endParaRPr lang="en-US" dirty="0">
              <a:latin typeface="+mj-lt"/>
            </a:endParaRPr>
          </a:p>
          <a:p>
            <a:r>
              <a:rPr lang="en-US" sz="1800" dirty="0">
                <a:latin typeface="+mj-lt"/>
              </a:rPr>
              <a:t>Managed Care Organization</a:t>
            </a:r>
          </a:p>
          <a:p>
            <a:r>
              <a:rPr lang="en-US" sz="1800" dirty="0">
                <a:latin typeface="+mj-lt"/>
              </a:rPr>
              <a:t>Medical Community</a:t>
            </a:r>
          </a:p>
          <a:p>
            <a:r>
              <a:rPr lang="en-US" sz="1800" dirty="0">
                <a:latin typeface="+mj-lt"/>
              </a:rPr>
              <a:t>Mental Health and Substance Abuse Community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52963"/>
            <a:ext cx="9144000" cy="1217516"/>
          </a:xfrm>
          <a:prstGeom prst="rect">
            <a:avLst/>
          </a:prstGeom>
          <a:solidFill>
            <a:srgbClr val="DA34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51434" tIns="25718" rIns="51434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What’s Different Now?</a:t>
            </a:r>
          </a:p>
        </p:txBody>
      </p:sp>
    </p:spTree>
    <p:extLst>
      <p:ext uri="{BB962C8B-B14F-4D97-AF65-F5344CB8AC3E}">
        <p14:creationId xmlns:p14="http://schemas.microsoft.com/office/powerpoint/2010/main" val="160462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5605"/>
            <a:ext cx="9144000" cy="1068656"/>
          </a:xfrm>
          <a:solidFill>
            <a:srgbClr val="DA3400"/>
          </a:solidFill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smtClean="0"/>
              <a:t>Leadership Lessons Learned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644" y="1780905"/>
            <a:ext cx="5915025" cy="2447628"/>
          </a:xfrm>
        </p:spPr>
        <p:txBody>
          <a:bodyPr/>
          <a:lstStyle/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YOU do not have all the answers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When you fail, apologize 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Supervisors are key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Lead through questioning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When you don’t understand, DIG</a:t>
            </a:r>
          </a:p>
          <a:p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Be Fearless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2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2844" y="525294"/>
            <a:ext cx="7821038" cy="4012660"/>
          </a:xfrm>
          <a:prstGeom prst="rect">
            <a:avLst/>
          </a:prstGeom>
          <a:solidFill>
            <a:srgbClr val="DA3400"/>
          </a:solidFill>
          <a:ln>
            <a:solidFill>
              <a:srgbClr val="DA34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299" y="1256654"/>
            <a:ext cx="5996854" cy="2589772"/>
          </a:xfr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28585" indent="-128585"/>
            <a:r>
              <a:rPr lang="en-US" sz="2300" dirty="0">
                <a:solidFill>
                  <a:schemeClr val="tx1"/>
                </a:solidFill>
              </a:rPr>
              <a:t>"Press on: Nothing in the world can take the place of perseverance. Talent will not; nothing is more common than unsuccessful men with talent. Genius will not; unrewarded genius is almost a proverb. Education will not; the world is full of educated derelicts. Persistence and determination alone are omnipotent."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fi-FI" sz="1800" dirty="0">
                <a:solidFill>
                  <a:schemeClr val="tx1"/>
                </a:solidFill>
              </a:rPr>
              <a:t>                                                                   </a:t>
            </a:r>
            <a:r>
              <a:rPr lang="fi-FI" sz="1800" i="1" dirty="0">
                <a:solidFill>
                  <a:schemeClr val="tx1"/>
                </a:solidFill>
              </a:rPr>
              <a:t>-- Calvin Coolidge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56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928" y="2025847"/>
            <a:ext cx="6564174" cy="58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46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3981"/>
            <a:ext cx="9144000" cy="1084004"/>
          </a:xfrm>
          <a:solidFill>
            <a:srgbClr val="DA34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Leadership </a:t>
            </a: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992" y="1999826"/>
            <a:ext cx="2390559" cy="1882407"/>
          </a:xfrm>
        </p:spPr>
      </p:pic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5034700" y="1691733"/>
            <a:ext cx="2424458" cy="2722432"/>
            <a:chOff x="0" y="685800"/>
            <a:chExt cx="6248400" cy="6248400"/>
          </a:xfrm>
        </p:grpSpPr>
        <p:pic>
          <p:nvPicPr>
            <p:cNvPr id="8" name="Picture 6" descr="https://tedcdnpi-a.akamaihd.net/r/assets.tedcdn.com/images/playlists/leaders_inspire.jpg?ll=1&amp;quality=89&amp;w=500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6248400" cy="624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6" descr="https://tedcdnpi-a.akamaihd.net/r/assets.tedcdn.com/images/playlists/leaders_inspire.jpg?ll=1&amp;quality=89&amp;w=500">
              <a:hlinkClick r:id="rId5"/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875" t="41250" r="3050" b="46500"/>
            <a:stretch/>
          </p:blipFill>
          <p:spPr bwMode="auto">
            <a:xfrm>
              <a:off x="971550" y="2971800"/>
              <a:ext cx="1390650" cy="914400"/>
            </a:xfrm>
            <a:prstGeom prst="ellipse">
              <a:avLst/>
            </a:prstGeom>
            <a:noFill/>
            <a:extLst/>
          </p:spPr>
        </p:pic>
        <p:pic>
          <p:nvPicPr>
            <p:cNvPr id="10" name="Picture 9" descr="https://tedcdnpi-a.akamaihd.net/r/assets.tedcdn.com/images/playlists/leaders_inspire.jpg?ll=1&amp;quality=89&amp;w=500">
              <a:hlinkClick r:id="rId5"/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39979" b="48145" l="17876" r="3420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834" t="38958" r="63750" b="50834"/>
            <a:stretch/>
          </p:blipFill>
          <p:spPr bwMode="auto">
            <a:xfrm>
              <a:off x="4740858" y="3294746"/>
              <a:ext cx="1283834" cy="729768"/>
            </a:xfrm>
            <a:prstGeom prst="ellipse">
              <a:avLst/>
            </a:prstGeom>
            <a:noFill/>
            <a:extLst/>
          </p:spPr>
        </p:pic>
      </p:grpSp>
    </p:spTree>
    <p:extLst>
      <p:ext uri="{BB962C8B-B14F-4D97-AF65-F5344CB8AC3E}">
        <p14:creationId xmlns:p14="http://schemas.microsoft.com/office/powerpoint/2010/main" val="429439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451" y="1723072"/>
            <a:ext cx="6615113" cy="2620328"/>
          </a:xfrm>
        </p:spPr>
        <p:txBody>
          <a:bodyPr anchor="t">
            <a:normAutofit/>
          </a:bodyPr>
          <a:lstStyle/>
          <a:p>
            <a:r>
              <a:rPr lang="en-US" sz="2300" dirty="0"/>
              <a:t>2010 – Began learning about the model and providing some training and allowing it to grow organically</a:t>
            </a:r>
            <a:br>
              <a:rPr lang="en-US" sz="2300" dirty="0"/>
            </a:br>
            <a:r>
              <a:rPr lang="en-US" sz="2300" dirty="0"/>
              <a:t>2012 – Resilient Workforce</a:t>
            </a:r>
            <a:br>
              <a:rPr lang="en-US" sz="2300" dirty="0"/>
            </a:br>
            <a:r>
              <a:rPr lang="en-US" sz="2300" dirty="0"/>
              <a:t>2012 – Realization that practice Model aligns with leadership mindset shift - CPS wide Implementation begins</a:t>
            </a:r>
            <a:br>
              <a:rPr lang="en-US" sz="2300" dirty="0"/>
            </a:br>
            <a:r>
              <a:rPr lang="en-US" sz="2300" dirty="0"/>
              <a:t>2015 – Utilized Article “Soft is Hardest” as guide through highly publicized fatality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233465"/>
            <a:ext cx="9144000" cy="887041"/>
          </a:xfrm>
          <a:prstGeom prst="rect">
            <a:avLst/>
          </a:prstGeom>
          <a:solidFill>
            <a:srgbClr val="DA34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dirty="0"/>
              <a:t>Signs of Safety </a:t>
            </a:r>
            <a:r>
              <a:rPr lang="en-US" sz="3000" dirty="0" smtClean="0"/>
              <a:t>Introduction </a:t>
            </a:r>
            <a:r>
              <a:rPr lang="en-US" sz="3000" dirty="0"/>
              <a:t>to Buncombe County</a:t>
            </a:r>
          </a:p>
        </p:txBody>
      </p:sp>
    </p:spTree>
    <p:extLst>
      <p:ext uri="{BB962C8B-B14F-4D97-AF65-F5344CB8AC3E}">
        <p14:creationId xmlns:p14="http://schemas.microsoft.com/office/powerpoint/2010/main" val="410088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51681"/>
            <a:ext cx="9144000" cy="950190"/>
          </a:xfrm>
          <a:solidFill>
            <a:srgbClr val="DA34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Key Leadership Practice Principles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289122" y="1320946"/>
            <a:ext cx="6711878" cy="3008168"/>
          </a:xfrm>
        </p:spPr>
        <p:txBody>
          <a:bodyPr>
            <a:normAutofit fontScale="55000" lnSpcReduction="20000"/>
          </a:bodyPr>
          <a:lstStyle/>
          <a:p>
            <a:pPr marL="309888" indent="-289315">
              <a:buFont typeface="+mj-lt"/>
              <a:buAutoNum type="arabicPeriod"/>
            </a:pPr>
            <a:r>
              <a:rPr lang="en-US" sz="2000" dirty="0"/>
              <a:t>Respect all “social workers/workers” as people worth “mentoring and coaching”.</a:t>
            </a:r>
          </a:p>
          <a:p>
            <a:pPr marL="309888" indent="-289315">
              <a:buFont typeface="+mj-lt"/>
              <a:buAutoNum type="arabicPeriod"/>
            </a:pPr>
            <a:r>
              <a:rPr lang="en-US" sz="2000" dirty="0"/>
              <a:t>Cooperate with the “social worker/workers”, not their crisis.</a:t>
            </a:r>
          </a:p>
          <a:p>
            <a:pPr marL="309888" indent="-289315">
              <a:buFont typeface="+mj-lt"/>
              <a:buAutoNum type="arabicPeriod"/>
            </a:pPr>
            <a:r>
              <a:rPr lang="en-US" sz="2000" dirty="0"/>
              <a:t>Recognize that cooperation is possible “even though you are their supervisor”.</a:t>
            </a:r>
          </a:p>
          <a:p>
            <a:pPr marL="309888" indent="-289315">
              <a:buFont typeface="+mj-lt"/>
              <a:buAutoNum type="arabicPeriod"/>
            </a:pPr>
            <a:r>
              <a:rPr lang="en-US" sz="2000" dirty="0"/>
              <a:t>Recognize that all “social workers/workers” have “strengths”.</a:t>
            </a:r>
          </a:p>
          <a:p>
            <a:pPr marL="309888" indent="-289315">
              <a:buFont typeface="+mj-lt"/>
              <a:buAutoNum type="arabicPeriod"/>
            </a:pPr>
            <a:r>
              <a:rPr lang="en-US" sz="2000" dirty="0"/>
              <a:t>Maintain a focus on “practice depth”.</a:t>
            </a:r>
          </a:p>
          <a:p>
            <a:pPr marL="309888" indent="-289315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</a:rPr>
              <a:t>Learn what the “social worker/workers” wants.</a:t>
            </a:r>
          </a:p>
          <a:p>
            <a:pPr marL="309888" indent="-289315">
              <a:buFont typeface="+mj-lt"/>
              <a:buAutoNum type="arabicPeriod"/>
            </a:pPr>
            <a:r>
              <a:rPr lang="en-US" sz="2000" dirty="0"/>
              <a:t>Always search for details.</a:t>
            </a:r>
          </a:p>
          <a:p>
            <a:pPr marL="309888" indent="-289315">
              <a:buFont typeface="+mj-lt"/>
              <a:buAutoNum type="arabicPeriod"/>
            </a:pPr>
            <a:r>
              <a:rPr lang="en-US" sz="2000" dirty="0"/>
              <a:t>Focus on creating small change.</a:t>
            </a:r>
          </a:p>
          <a:p>
            <a:pPr marL="309888" indent="-289315">
              <a:buFont typeface="+mj-lt"/>
              <a:buAutoNum type="arabicPeriod"/>
            </a:pPr>
            <a:r>
              <a:rPr lang="en-US" sz="2000" dirty="0"/>
              <a:t>Don’t confuse “details” with judgments.</a:t>
            </a:r>
          </a:p>
          <a:p>
            <a:pPr marL="309888" indent="-289315">
              <a:buFont typeface="+mj-lt"/>
              <a:buAutoNum type="arabicPeriod"/>
            </a:pPr>
            <a:r>
              <a:rPr lang="en-US" sz="2000" dirty="0"/>
              <a:t>Offer choices.</a:t>
            </a:r>
          </a:p>
          <a:p>
            <a:pPr marL="309888" indent="-289315">
              <a:buFont typeface="+mj-lt"/>
              <a:buAutoNum type="arabicPeriod"/>
            </a:pPr>
            <a:r>
              <a:rPr lang="en-US" sz="2000" dirty="0"/>
              <a:t>Treat “supervision and team meetings” as a forum for change.  </a:t>
            </a:r>
          </a:p>
          <a:p>
            <a:pPr marL="309888" indent="-289315">
              <a:buFont typeface="+mj-lt"/>
              <a:buAutoNum type="arabicPeriod"/>
            </a:pPr>
            <a:r>
              <a:rPr lang="en-US" sz="2000" dirty="0"/>
              <a:t>Treat the “leadership” principles as aspirations, not assumptions. </a:t>
            </a:r>
          </a:p>
          <a:p>
            <a:pPr marL="20573" indent="0">
              <a:buNone/>
            </a:pPr>
            <a:endParaRPr lang="en-US" sz="1000" dirty="0">
              <a:solidFill>
                <a:prstClr val="black"/>
              </a:solidFill>
            </a:endParaRPr>
          </a:p>
          <a:p>
            <a:pPr marL="20573" indent="0">
              <a:buNone/>
            </a:pPr>
            <a:r>
              <a:rPr lang="en-US" sz="1000" dirty="0">
                <a:solidFill>
                  <a:prstClr val="black"/>
                </a:solidFill>
              </a:rPr>
              <a:t>Adapted from Turnell, A &amp; Edwards, S (1999). </a:t>
            </a:r>
            <a:r>
              <a:rPr lang="en-US" sz="1000" i="1" dirty="0">
                <a:solidFill>
                  <a:prstClr val="black"/>
                </a:solidFill>
              </a:rPr>
              <a:t>Signs of Safety: A Solution and Safety Oriented Approach to Child Protection Casework</a:t>
            </a:r>
            <a:r>
              <a:rPr lang="en-US" sz="1000" dirty="0">
                <a:solidFill>
                  <a:prstClr val="black"/>
                </a:solidFill>
              </a:rPr>
              <a:t>. New York, NY: W.W. Norton &amp; Company</a:t>
            </a:r>
            <a:r>
              <a:rPr lang="en-US" sz="1000" dirty="0"/>
              <a:t>                             </a:t>
            </a:r>
          </a:p>
          <a:p>
            <a:pPr marL="20573" indent="0">
              <a:buNone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©2010-2014 Connected Families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D22F-8214-4613-828E-59B68D1154C9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5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5343525" y="1558654"/>
            <a:ext cx="1543050" cy="2570036"/>
          </a:xfrm>
          <a:prstGeom prst="rect">
            <a:avLst/>
          </a:prstGeom>
        </p:spPr>
        <p:txBody>
          <a:bodyPr vert="horz" lIns="68579" tIns="34289" rIns="68579" bIns="34289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0731" indent="-160731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sz="1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3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795" y="360645"/>
            <a:ext cx="9144000" cy="1054418"/>
          </a:xfrm>
          <a:solidFill>
            <a:srgbClr val="DA34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Immeasurable Impact of One Question!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2877973" y="2063159"/>
            <a:ext cx="3362467" cy="2080431"/>
          </a:xfrm>
          <a:prstGeom prst="cloudCallout">
            <a:avLst>
              <a:gd name="adj1" fmla="val -74029"/>
              <a:gd name="adj2" fmla="val 5069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8579" tIns="34289" rIns="68579" bIns="34289" rtlCol="0" anchor="ctr"/>
          <a:lstStyle/>
          <a:p>
            <a:pPr algn="ctr"/>
            <a:r>
              <a:rPr lang="en-US" sz="2700" dirty="0"/>
              <a:t>What is working well?</a:t>
            </a:r>
          </a:p>
        </p:txBody>
      </p:sp>
    </p:spTree>
    <p:extLst>
      <p:ext uri="{BB962C8B-B14F-4D97-AF65-F5344CB8AC3E}">
        <p14:creationId xmlns:p14="http://schemas.microsoft.com/office/powerpoint/2010/main" val="195693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140" y="3525278"/>
            <a:ext cx="5915025" cy="745629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There is no Crystal Ball!</a:t>
            </a:r>
          </a:p>
        </p:txBody>
      </p:sp>
      <p:pic>
        <p:nvPicPr>
          <p:cNvPr id="1028" name="Picture 4" descr="http://www.peacefulmind.com/images/astrology/crystalball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804" y="958766"/>
            <a:ext cx="2238580" cy="268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27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44388"/>
            <a:ext cx="9144000" cy="1577353"/>
          </a:xfrm>
          <a:prstGeom prst="rect">
            <a:avLst/>
          </a:prstGeom>
          <a:solidFill>
            <a:srgbClr val="DA34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68579" tIns="34289" rIns="68579" bIns="34289" rtlCol="0">
            <a:spAutoFit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</a:rPr>
              <a:t>2015 Child Death vs. 2012 Child Death as experienced by Supervisor</a:t>
            </a:r>
          </a:p>
          <a:p>
            <a:pPr algn="ctr"/>
            <a:endParaRPr lang="en-US" sz="11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                             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Child Death vs. Child Fatality</a:t>
            </a:r>
          </a:p>
          <a:p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4921">
            <a:off x="5813161" y="1731897"/>
            <a:ext cx="1936964" cy="240498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t="1805" r="2092"/>
          <a:stretch/>
        </p:blipFill>
        <p:spPr bwMode="auto">
          <a:xfrm rot="370179">
            <a:off x="4857573" y="1946891"/>
            <a:ext cx="2082982" cy="266572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298" y="1824615"/>
            <a:ext cx="2501732" cy="266193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72249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5028" y="2529541"/>
            <a:ext cx="6727464" cy="1208021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/>
            <a:endParaRPr lang="en-US" sz="600" dirty="0"/>
          </a:p>
          <a:p>
            <a:pPr marL="99118" indent="-93760">
              <a:buFont typeface="Arial" panose="020B0604020202020204" pitchFamily="34" charset="0"/>
              <a:buChar char="•"/>
            </a:pPr>
            <a:r>
              <a:rPr lang="en-US" sz="2000" dirty="0"/>
              <a:t>Why do we do things the way we do…. </a:t>
            </a:r>
            <a:br>
              <a:rPr lang="en-US" sz="2000" dirty="0"/>
            </a:br>
            <a:r>
              <a:rPr lang="en-US" sz="2000" dirty="0"/>
              <a:t>and does it make sense?</a:t>
            </a:r>
          </a:p>
          <a:p>
            <a:pPr marL="5358"/>
            <a:endParaRPr lang="en-US" sz="800" dirty="0"/>
          </a:p>
          <a:p>
            <a:pPr marL="99118" indent="-93760">
              <a:buFont typeface="Arial" panose="020B0604020202020204" pitchFamily="34" charset="0"/>
              <a:buChar char="•"/>
            </a:pPr>
            <a:r>
              <a:rPr lang="en-US" sz="2000" dirty="0"/>
              <a:t>Leadership that is open to Listening paves the way. 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350198"/>
            <a:ext cx="9144000" cy="1596857"/>
          </a:xfrm>
          <a:prstGeom prst="rect">
            <a:avLst/>
          </a:prstGeom>
          <a:solidFill>
            <a:srgbClr val="DA34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Signs of Safety as a questioning approach </a:t>
            </a:r>
          </a:p>
          <a:p>
            <a:pPr algn="ctr"/>
            <a:r>
              <a:rPr lang="en-US" dirty="0"/>
              <a:t>makes it okay to ask questions.  </a:t>
            </a:r>
          </a:p>
        </p:txBody>
      </p:sp>
    </p:spTree>
    <p:extLst>
      <p:ext uri="{BB962C8B-B14F-4D97-AF65-F5344CB8AC3E}">
        <p14:creationId xmlns:p14="http://schemas.microsoft.com/office/powerpoint/2010/main" val="425537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929</TotalTime>
  <Words>565</Words>
  <Application>Microsoft Macintosh PowerPoint</Application>
  <PresentationFormat>On-screen Show (16:9)</PresentationFormat>
  <Paragraphs>93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Flipping the Script on Leadership  in Child Welfare</vt:lpstr>
      <vt:lpstr>PowerPoint Presentation</vt:lpstr>
      <vt:lpstr>Leadership </vt:lpstr>
      <vt:lpstr>2010 – Began learning about the model and providing some training and allowing it to grow organically 2012 – Resilient Workforce 2012 – Realization that practice Model aligns with leadership mindset shift - CPS wide Implementation begins 2015 – Utilized Article “Soft is Hardest” as guide through highly publicized fatality</vt:lpstr>
      <vt:lpstr>Key Leadership Practice Principles</vt:lpstr>
      <vt:lpstr>Immeasurable Impact of One Question!</vt:lpstr>
      <vt:lpstr>There is no Crystal Ball!</vt:lpstr>
      <vt:lpstr>PowerPoint Presentation</vt:lpstr>
      <vt:lpstr>PowerPoint Presentation</vt:lpstr>
      <vt:lpstr>What’s Different Now</vt:lpstr>
      <vt:lpstr>PowerPoint Presentation</vt:lpstr>
      <vt:lpstr>Leadership Lessons Learned</vt:lpstr>
      <vt:lpstr>"Press on: Nothing in the world can take the place of perseverance. Talent will not; nothing is more common than unsuccessful men with talent. Genius will not; unrewarded genius is almost a proverb. Education will not; the world is full of educated derelicts. Persistence and determination alone are omnipotent."                                                                    -- Calvin Coolidge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Through Failure:  How Resilient Leadership Transforms an Organization</dc:title>
  <dc:creator>angela pittman</dc:creator>
  <cp:lastModifiedBy>Nora M Lee</cp:lastModifiedBy>
  <cp:revision>75</cp:revision>
  <cp:lastPrinted>2015-10-20T10:49:11Z</cp:lastPrinted>
  <dcterms:created xsi:type="dcterms:W3CDTF">2015-09-24T13:25:49Z</dcterms:created>
  <dcterms:modified xsi:type="dcterms:W3CDTF">2016-04-05T18:12:59Z</dcterms:modified>
</cp:coreProperties>
</file>