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57" r:id="rId3"/>
    <p:sldId id="258" r:id="rId4"/>
    <p:sldId id="259" r:id="rId5"/>
    <p:sldId id="261" r:id="rId6"/>
    <p:sldId id="262" r:id="rId7"/>
    <p:sldId id="273" r:id="rId8"/>
    <p:sldId id="260" r:id="rId9"/>
    <p:sldId id="263" r:id="rId10"/>
    <p:sldId id="264" r:id="rId11"/>
    <p:sldId id="265" r:id="rId12"/>
    <p:sldId id="266" r:id="rId13"/>
    <p:sldId id="274" r:id="rId14"/>
    <p:sldId id="267" r:id="rId15"/>
    <p:sldId id="268" r:id="rId16"/>
    <p:sldId id="269" r:id="rId17"/>
    <p:sldId id="270" r:id="rId18"/>
    <p:sldId id="272" r:id="rId19"/>
    <p:sldId id="275" r:id="rId20"/>
    <p:sldId id="276" r:id="rId21"/>
    <p:sldId id="277" r:id="rId22"/>
    <p:sldId id="279" r:id="rId23"/>
    <p:sldId id="280" r:id="rId24"/>
    <p:sldId id="278"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0" autoAdjust="0"/>
    <p:restoredTop sz="94660"/>
  </p:normalViewPr>
  <p:slideViewPr>
    <p:cSldViewPr snapToGrid="0" snapToObjects="1">
      <p:cViewPr varScale="1">
        <p:scale>
          <a:sx n="144" d="100"/>
          <a:sy n="144" d="100"/>
        </p:scale>
        <p:origin x="-132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E0B3A-5370-0B49-8761-10D6BF63BD20}" type="datetimeFigureOut">
              <a:rPr lang="en-US" smtClean="0"/>
              <a:t>4/4/16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948344-0730-BD46-B1DE-6422F58B6922}" type="slidenum">
              <a:rPr lang="en-US" smtClean="0"/>
              <a:t>‹#›</a:t>
            </a:fld>
            <a:endParaRPr lang="en-US"/>
          </a:p>
        </p:txBody>
      </p:sp>
    </p:spTree>
    <p:extLst>
      <p:ext uri="{BB962C8B-B14F-4D97-AF65-F5344CB8AC3E}">
        <p14:creationId xmlns:p14="http://schemas.microsoft.com/office/powerpoint/2010/main" val="33366275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Coming from the land of the Kentucky Derby, I</a:t>
            </a:r>
            <a:r>
              <a:rPr lang="en-US" baseline="0" dirty="0" smtClean="0"/>
              <a:t> offer a depiction of a horse race,</a:t>
            </a:r>
            <a:endParaRPr lang="en-US" dirty="0" smtClean="0"/>
          </a:p>
          <a:p>
            <a:endParaRPr lang="en-US" dirty="0" smtClean="0"/>
          </a:p>
          <a:p>
            <a:r>
              <a:rPr lang="en-US" dirty="0" smtClean="0"/>
              <a:t>Image regarding</a:t>
            </a:r>
            <a:r>
              <a:rPr lang="en-US" baseline="0" dirty="0" smtClean="0"/>
              <a:t> the “Reform Act of 1867 in England designed to double the number of “respectable working men” who were allowed to vote in that country—the debate over which was complicated by the results of our Civil War which promoted the expansion of democracy—a very scary concept to the British Gentry at the time.</a:t>
            </a:r>
          </a:p>
          <a:p>
            <a:endParaRPr lang="en-US" baseline="0" dirty="0" smtClean="0"/>
          </a:p>
          <a:p>
            <a:r>
              <a:rPr lang="en-US" baseline="0" dirty="0" smtClean="0"/>
              <a:t>When you hear the term “reform”—what types of reform are we most often hearing about in the U.S.</a:t>
            </a:r>
          </a:p>
          <a:p>
            <a:endParaRPr lang="en-US" baseline="0" dirty="0" smtClean="0"/>
          </a:p>
          <a:p>
            <a:r>
              <a:rPr lang="en-US" baseline="0" dirty="0" smtClean="0"/>
              <a:t>Images found on the internet bring to mind major systems, problems, entities we think need reform—tax reform, immigration reform, Campaign finance reform, health care reform</a:t>
            </a:r>
          </a:p>
        </p:txBody>
      </p:sp>
      <p:sp>
        <p:nvSpPr>
          <p:cNvPr id="4" name="Slide Number Placeholder 3"/>
          <p:cNvSpPr>
            <a:spLocks noGrp="1"/>
          </p:cNvSpPr>
          <p:nvPr>
            <p:ph type="sldNum" sz="quarter" idx="10"/>
          </p:nvPr>
        </p:nvSpPr>
        <p:spPr/>
        <p:txBody>
          <a:bodyPr/>
          <a:lstStyle/>
          <a:p>
            <a:fld id="{16948344-0730-BD46-B1DE-6422F58B6922}" type="slidenum">
              <a:rPr lang="en-US" smtClean="0"/>
              <a:t>2</a:t>
            </a:fld>
            <a:endParaRPr lang="en-US" dirty="0"/>
          </a:p>
        </p:txBody>
      </p:sp>
    </p:spTree>
    <p:extLst>
      <p:ext uri="{BB962C8B-B14F-4D97-AF65-F5344CB8AC3E}">
        <p14:creationId xmlns:p14="http://schemas.microsoft.com/office/powerpoint/2010/main" val="386175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smtClean="0"/>
              <a:t>We are often handed a mandate with a short timeframe for implementation</a:t>
            </a:r>
          </a:p>
          <a:p>
            <a:pPr marL="628650" lvl="1" indent="-171450">
              <a:buFont typeface="Arial"/>
              <a:buChar char="•"/>
            </a:pPr>
            <a:r>
              <a:rPr lang="en-US" dirty="0" smtClean="0"/>
              <a:t>When</a:t>
            </a:r>
            <a:r>
              <a:rPr lang="en-US" baseline="0" dirty="0" smtClean="0"/>
              <a:t> I was the director of the QIC PCW and we had spent a few years studying PBC in child welfare states would call me and say the governor has mandated we institute PBC—or privatize our foster care system—what should we do? We have 90 days.</a:t>
            </a:r>
          </a:p>
          <a:p>
            <a:pPr marL="171450" lvl="0" indent="-171450">
              <a:buFont typeface="Arial"/>
              <a:buChar char="•"/>
            </a:pPr>
            <a:r>
              <a:rPr lang="en-US" baseline="0" dirty="0" smtClean="0"/>
              <a:t>We often misunderstand what is actually contributing to the problem and therefore build misplaced initiatives. EXAMPLE--DARE</a:t>
            </a:r>
          </a:p>
          <a:p>
            <a:pPr marL="628650" lvl="1"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16948344-0730-BD46-B1DE-6422F58B6922}" type="slidenum">
              <a:rPr lang="en-US" smtClean="0"/>
              <a:t>14</a:t>
            </a:fld>
            <a:endParaRPr lang="en-US"/>
          </a:p>
        </p:txBody>
      </p:sp>
    </p:spTree>
    <p:extLst>
      <p:ext uri="{BB962C8B-B14F-4D97-AF65-F5344CB8AC3E}">
        <p14:creationId xmlns:p14="http://schemas.microsoft.com/office/powerpoint/2010/main" val="219804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we don’t do a thorough</a:t>
            </a:r>
            <a:r>
              <a:rPr lang="en-US" baseline="0" dirty="0" smtClean="0"/>
              <a:t> problem analysis we make assumptions about what is causing the problem and often end up headed in the wrong direction. KY DCBS used to employ a child welfare researcher who provided an excellent example of this. Our state was (actually we are again) experiencing a growing increase in the number of children in out-of-home care.   The agency’s first response was to look at why we were removing so many more kids.  What could we do to slow the flow of kids coming into care?  Was it because workers were concerned about liability so erring on the side of safety? Did we need to contract for more family preservation services? </a:t>
            </a:r>
          </a:p>
          <a:p>
            <a:r>
              <a:rPr lang="en-US" baseline="0" dirty="0" smtClean="0"/>
              <a:t>Data analysis revealed the rate of removal was unchanged.  Any idea what was happening?  We were not getting kids to permanency.  Once they came in, they weren’t leaving care—this required a totally different solution obviously.</a:t>
            </a:r>
          </a:p>
          <a:p>
            <a:r>
              <a:rPr lang="en-US" baseline="0" dirty="0" smtClean="0"/>
              <a:t>Clarity in desired outcomes is also important.  In the state of IL they put PBC in place for private foster care agencies and incentivized permanency achievement.  Sounds like the right idea, right? Well, they found that it was easier and quicker for private agencies to move kids to some types of permanency than others so more kids were moving toward adoption than should have. They had to right the ship by changing the performance indicators to to incentivize the right permanency decisions for individual kids.</a:t>
            </a:r>
            <a:endParaRPr lang="en-US" dirty="0"/>
          </a:p>
        </p:txBody>
      </p:sp>
      <p:sp>
        <p:nvSpPr>
          <p:cNvPr id="4" name="Slide Number Placeholder 3"/>
          <p:cNvSpPr>
            <a:spLocks noGrp="1"/>
          </p:cNvSpPr>
          <p:nvPr>
            <p:ph type="sldNum" sz="quarter" idx="10"/>
          </p:nvPr>
        </p:nvSpPr>
        <p:spPr/>
        <p:txBody>
          <a:bodyPr/>
          <a:lstStyle/>
          <a:p>
            <a:fld id="{16948344-0730-BD46-B1DE-6422F58B6922}" type="slidenum">
              <a:rPr lang="en-US" smtClean="0"/>
              <a:t>15</a:t>
            </a:fld>
            <a:endParaRPr lang="en-US"/>
          </a:p>
        </p:txBody>
      </p:sp>
    </p:spTree>
    <p:extLst>
      <p:ext uri="{BB962C8B-B14F-4D97-AF65-F5344CB8AC3E}">
        <p14:creationId xmlns:p14="http://schemas.microsoft.com/office/powerpoint/2010/main" val="1041314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public agency should not be standing alone trying to protect children</a:t>
            </a:r>
            <a:r>
              <a:rPr lang="en-US" baseline="0" dirty="0" smtClean="0"/>
              <a:t> and families.  What I learned in  my work with the QIC PCW was that systems that built on the strengths of both the public and the private sectors through collaboration were the strongest.</a:t>
            </a:r>
            <a:endParaRPr lang="en-US" dirty="0"/>
          </a:p>
        </p:txBody>
      </p:sp>
      <p:sp>
        <p:nvSpPr>
          <p:cNvPr id="4" name="Slide Number Placeholder 3"/>
          <p:cNvSpPr>
            <a:spLocks noGrp="1"/>
          </p:cNvSpPr>
          <p:nvPr>
            <p:ph type="sldNum" sz="quarter" idx="10"/>
          </p:nvPr>
        </p:nvSpPr>
        <p:spPr/>
        <p:txBody>
          <a:bodyPr/>
          <a:lstStyle/>
          <a:p>
            <a:fld id="{16948344-0730-BD46-B1DE-6422F58B6922}" type="slidenum">
              <a:rPr lang="en-US" smtClean="0"/>
              <a:t>16</a:t>
            </a:fld>
            <a:endParaRPr lang="en-US"/>
          </a:p>
        </p:txBody>
      </p:sp>
    </p:spTree>
    <p:extLst>
      <p:ext uri="{BB962C8B-B14F-4D97-AF65-F5344CB8AC3E}">
        <p14:creationId xmlns:p14="http://schemas.microsoft.com/office/powerpoint/2010/main" val="1290265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a:t>
            </a:r>
            <a:r>
              <a:rPr lang="en-US" baseline="0" dirty="0" smtClean="0"/>
              <a:t> image almost says it all.</a:t>
            </a:r>
          </a:p>
          <a:p>
            <a:r>
              <a:rPr lang="en-US" baseline="0" dirty="0" smtClean="0"/>
              <a:t>The best ideas, and sometimes the simplest tasks fail because we don’t pay attention to drivers of successful implementation. We train new practices with a spray and pray approach. We write policy and expect staff to fall in line. We need to pay attention to coaching and supervision, decision-support data systems, the support of external partners and organizational culture</a:t>
            </a:r>
            <a:endParaRPr lang="en-US" dirty="0"/>
          </a:p>
        </p:txBody>
      </p:sp>
      <p:sp>
        <p:nvSpPr>
          <p:cNvPr id="4" name="Slide Number Placeholder 3"/>
          <p:cNvSpPr>
            <a:spLocks noGrp="1"/>
          </p:cNvSpPr>
          <p:nvPr>
            <p:ph type="sldNum" sz="quarter" idx="10"/>
          </p:nvPr>
        </p:nvSpPr>
        <p:spPr/>
        <p:txBody>
          <a:bodyPr/>
          <a:lstStyle/>
          <a:p>
            <a:fld id="{16948344-0730-BD46-B1DE-6422F58B6922}" type="slidenum">
              <a:rPr lang="en-US" smtClean="0"/>
              <a:t>17</a:t>
            </a:fld>
            <a:endParaRPr lang="en-US"/>
          </a:p>
        </p:txBody>
      </p:sp>
    </p:spTree>
    <p:extLst>
      <p:ext uri="{BB962C8B-B14F-4D97-AF65-F5344CB8AC3E}">
        <p14:creationId xmlns:p14="http://schemas.microsoft.com/office/powerpoint/2010/main" val="642460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must move away from a funding strategy that is built</a:t>
            </a:r>
            <a:r>
              <a:rPr lang="en-US" baseline="0" dirty="0" smtClean="0"/>
              <a:t> on AFDC eligibility from the 1970’s </a:t>
            </a:r>
          </a:p>
          <a:p>
            <a:r>
              <a:rPr lang="en-US" baseline="0" dirty="0" smtClean="0"/>
              <a:t>We must build funding strategies that reflect our understanding of the importance of prevention and  front-end services not OOHC</a:t>
            </a:r>
          </a:p>
          <a:p>
            <a:r>
              <a:rPr lang="en-US" baseline="0" dirty="0" smtClean="0"/>
              <a:t>We must think about ways to blend and braid funding in a sustainable way that recognizes a broader responsibility for a system of care for children and families</a:t>
            </a:r>
          </a:p>
          <a:p>
            <a:r>
              <a:rPr lang="en-US" baseline="0" dirty="0" smtClean="0"/>
              <a:t>We must also implement valid and reliable approaches to measuring the real costs of service delivery</a:t>
            </a:r>
            <a:endParaRPr lang="en-US" dirty="0"/>
          </a:p>
        </p:txBody>
      </p:sp>
      <p:sp>
        <p:nvSpPr>
          <p:cNvPr id="4" name="Slide Number Placeholder 3"/>
          <p:cNvSpPr>
            <a:spLocks noGrp="1"/>
          </p:cNvSpPr>
          <p:nvPr>
            <p:ph type="sldNum" sz="quarter" idx="10"/>
          </p:nvPr>
        </p:nvSpPr>
        <p:spPr/>
        <p:txBody>
          <a:bodyPr/>
          <a:lstStyle/>
          <a:p>
            <a:fld id="{16948344-0730-BD46-B1DE-6422F58B6922}" type="slidenum">
              <a:rPr lang="en-US" smtClean="0"/>
              <a:t>19</a:t>
            </a:fld>
            <a:endParaRPr lang="en-US"/>
          </a:p>
        </p:txBody>
      </p:sp>
    </p:spTree>
    <p:extLst>
      <p:ext uri="{BB962C8B-B14F-4D97-AF65-F5344CB8AC3E}">
        <p14:creationId xmlns:p14="http://schemas.microsoft.com/office/powerpoint/2010/main" val="264759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Imbalance of power in contractual relationships can make it difficult to be partners.  </a:t>
            </a:r>
          </a:p>
          <a:p>
            <a:endParaRPr lang="en-US" dirty="0" smtClean="0"/>
          </a:p>
          <a:p>
            <a:r>
              <a:rPr lang="en-US" dirty="0" smtClean="0"/>
              <a:t>Stringent</a:t>
            </a:r>
            <a:r>
              <a:rPr lang="en-US" baseline="0" dirty="0" smtClean="0"/>
              <a:t> procurement policies that may make sense for the transportation department can prevent the collaborative visioning and planning our system needs</a:t>
            </a:r>
            <a:endParaRPr lang="en-US" dirty="0" smtClean="0"/>
          </a:p>
          <a:p>
            <a:endParaRPr lang="en-US" dirty="0" smtClean="0"/>
          </a:p>
          <a:p>
            <a:r>
              <a:rPr lang="en-US" dirty="0" smtClean="0"/>
              <a:t>Co-</a:t>
            </a:r>
            <a:r>
              <a:rPr lang="en-US" dirty="0" err="1" smtClean="0"/>
              <a:t>opetition</a:t>
            </a:r>
            <a:r>
              <a:rPr lang="en-US" dirty="0" smtClean="0"/>
              <a:t> is a very complex dynamic—depending on the size and diversity  of the provider pool and the need for services, private agencies are competing with </a:t>
            </a:r>
            <a:r>
              <a:rPr lang="en-US" dirty="0" err="1" smtClean="0"/>
              <a:t>eachother</a:t>
            </a:r>
            <a:r>
              <a:rPr lang="en-US" dirty="0" smtClean="0"/>
              <a:t> at the same time we are asking them to collaborate. Public agency administrators need to appreciate this complexity</a:t>
            </a:r>
            <a:r>
              <a:rPr lang="en-US" baseline="0" dirty="0" smtClean="0"/>
              <a:t> in their provider network.</a:t>
            </a:r>
            <a:endParaRPr lang="en-US" dirty="0" smtClean="0"/>
          </a:p>
        </p:txBody>
      </p:sp>
      <p:sp>
        <p:nvSpPr>
          <p:cNvPr id="4" name="Slide Number Placeholder 3"/>
          <p:cNvSpPr>
            <a:spLocks noGrp="1"/>
          </p:cNvSpPr>
          <p:nvPr>
            <p:ph type="sldNum" sz="quarter" idx="10"/>
          </p:nvPr>
        </p:nvSpPr>
        <p:spPr/>
        <p:txBody>
          <a:bodyPr/>
          <a:lstStyle/>
          <a:p>
            <a:fld id="{16948344-0730-BD46-B1DE-6422F58B6922}" type="slidenum">
              <a:rPr lang="en-US" smtClean="0"/>
              <a:t>20</a:t>
            </a:fld>
            <a:endParaRPr lang="en-US"/>
          </a:p>
        </p:txBody>
      </p:sp>
    </p:spTree>
    <p:extLst>
      <p:ext uri="{BB962C8B-B14F-4D97-AF65-F5344CB8AC3E}">
        <p14:creationId xmlns:p14="http://schemas.microsoft.com/office/powerpoint/2010/main" val="1014201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don’t know about MN,</a:t>
            </a:r>
            <a:r>
              <a:rPr lang="en-US" baseline="0" dirty="0" smtClean="0"/>
              <a:t> but in KY we have a lot of data regarding our child welfare system and the clients we are serving. I mentioned we used to have a CW researcher—we actually had a team—we don’t anymore.  </a:t>
            </a:r>
          </a:p>
          <a:p>
            <a:r>
              <a:rPr lang="en-US" baseline="0" dirty="0" smtClean="0"/>
              <a:t>We are just now implementing standardized screening for trauma and behavioral health needs and the use of a standardized functional assessment by behavioral health providers to </a:t>
            </a:r>
            <a:r>
              <a:rPr lang="en-US" baseline="0" dirty="0" err="1" smtClean="0"/>
              <a:t>idetnify</a:t>
            </a:r>
            <a:r>
              <a:rPr lang="en-US" baseline="0" dirty="0" smtClean="0"/>
              <a:t> needs, select services, and monitor progress.  I have been fighting for 2 years to get the agencies to embrace an approach that funnels these data into our SACWIS system so we can analyze what works and what we need.</a:t>
            </a:r>
            <a:endParaRPr lang="en-US" dirty="0" smtClean="0"/>
          </a:p>
          <a:p>
            <a:r>
              <a:rPr lang="en-US" dirty="0" smtClean="0"/>
              <a:t>How long have we been talking about having the CW system “talk to” the Court’s data</a:t>
            </a:r>
            <a:r>
              <a:rPr lang="en-US" baseline="0" dirty="0" smtClean="0"/>
              <a:t> system, the </a:t>
            </a:r>
            <a:r>
              <a:rPr lang="en-US" baseline="0" dirty="0" err="1" smtClean="0"/>
              <a:t>Dept</a:t>
            </a:r>
            <a:r>
              <a:rPr lang="en-US" baseline="0" dirty="0" smtClean="0"/>
              <a:t> of Education’s system, the Medicaid database? At least in our state we still operate independent systems that do not meld well together. We do not systematically integrate these data.</a:t>
            </a:r>
            <a:endParaRPr lang="en-US" dirty="0"/>
          </a:p>
        </p:txBody>
      </p:sp>
      <p:sp>
        <p:nvSpPr>
          <p:cNvPr id="4" name="Slide Number Placeholder 3"/>
          <p:cNvSpPr>
            <a:spLocks noGrp="1"/>
          </p:cNvSpPr>
          <p:nvPr>
            <p:ph type="sldNum" sz="quarter" idx="10"/>
          </p:nvPr>
        </p:nvSpPr>
        <p:spPr/>
        <p:txBody>
          <a:bodyPr/>
          <a:lstStyle/>
          <a:p>
            <a:fld id="{16948344-0730-BD46-B1DE-6422F58B6922}" type="slidenum">
              <a:rPr lang="en-US" smtClean="0"/>
              <a:t>21</a:t>
            </a:fld>
            <a:endParaRPr lang="en-US"/>
          </a:p>
        </p:txBody>
      </p:sp>
    </p:spTree>
    <p:extLst>
      <p:ext uri="{BB962C8B-B14F-4D97-AF65-F5344CB8AC3E}">
        <p14:creationId xmlns:p14="http://schemas.microsoft.com/office/powerpoint/2010/main" val="1977727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After writing the overview article for CW360 and beginning to think</a:t>
            </a:r>
            <a:r>
              <a:rPr lang="en-US" baseline="0" dirty="0" smtClean="0"/>
              <a:t> about this presentation, I did what academics typically do when they don’t know where to start—I went to the internet, and found a 2008 commentary in the WSJ entitled “Lessons from 40 Years of Education Reform”.  In it, Gerstner identified 4 things our educational system knew needed to be done but had failed to do to date.  I don’t necessarily agree with what the author was proposing as a strategy to get to this done, but I think the four points have a child-welfare application that fits with what we have been discussing.</a:t>
            </a:r>
          </a:p>
          <a:p>
            <a:endParaRPr lang="en-US" baseline="0" dirty="0" smtClean="0"/>
          </a:p>
          <a:p>
            <a:r>
              <a:rPr lang="en-US" baseline="0" dirty="0" smtClean="0"/>
              <a:t>Read items and the CW translations.</a:t>
            </a:r>
          </a:p>
          <a:p>
            <a:endParaRPr lang="en-US" baseline="0" dirty="0" smtClean="0"/>
          </a:p>
          <a:p>
            <a:r>
              <a:rPr lang="en-US" baseline="0" dirty="0" smtClean="0"/>
              <a:t>I don’t think there is much disagreement in our field about these things that we must do</a:t>
            </a:r>
            <a:endParaRPr lang="en-US" b="0" dirty="0"/>
          </a:p>
        </p:txBody>
      </p:sp>
      <p:sp>
        <p:nvSpPr>
          <p:cNvPr id="4" name="Slide Number Placeholder 3"/>
          <p:cNvSpPr>
            <a:spLocks noGrp="1"/>
          </p:cNvSpPr>
          <p:nvPr>
            <p:ph type="sldNum" sz="quarter" idx="10"/>
          </p:nvPr>
        </p:nvSpPr>
        <p:spPr/>
        <p:txBody>
          <a:bodyPr/>
          <a:lstStyle/>
          <a:p>
            <a:fld id="{16948344-0730-BD46-B1DE-6422F58B6922}" type="slidenum">
              <a:rPr lang="en-US" smtClean="0"/>
              <a:t>22</a:t>
            </a:fld>
            <a:endParaRPr lang="en-US"/>
          </a:p>
        </p:txBody>
      </p:sp>
    </p:spTree>
    <p:extLst>
      <p:ext uri="{BB962C8B-B14F-4D97-AF65-F5344CB8AC3E}">
        <p14:creationId xmlns:p14="http://schemas.microsoft.com/office/powerpoint/2010/main" val="3265546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 It is up to us to figure out how to get there from here. It would be very satisfying to get to the point when we are no longer using the term “reform” when discussing the child welfare system but instead can focus on “enhancement”. </a:t>
            </a:r>
          </a:p>
          <a:p>
            <a:r>
              <a:rPr lang="en-US" baseline="0" dirty="0" smtClean="0"/>
              <a:t>It struck me that it may be somewhat like Maslow’s Hierarchy of Needs. I believe child welfare is beyond </a:t>
            </a:r>
            <a:r>
              <a:rPr lang="en-US" b="1" baseline="0" dirty="0" smtClean="0"/>
              <a:t>the basics—physiological </a:t>
            </a:r>
            <a:r>
              <a:rPr lang="en-US" baseline="0" dirty="0" smtClean="0"/>
              <a:t>needs, and do a pretty good job much of the time on </a:t>
            </a:r>
            <a:r>
              <a:rPr lang="en-US" b="1" baseline="0" dirty="0" smtClean="0"/>
              <a:t>safety. </a:t>
            </a:r>
            <a:r>
              <a:rPr lang="en-US" b="0" baseline="0" dirty="0" smtClean="0"/>
              <a:t>Perhaps we are making progress </a:t>
            </a:r>
            <a:r>
              <a:rPr lang="en-US" b="1" baseline="0" dirty="0" smtClean="0"/>
              <a:t>on belongingness(permanency</a:t>
            </a:r>
            <a:r>
              <a:rPr lang="en-US" b="0" baseline="0" dirty="0" smtClean="0"/>
              <a:t>) and are just beginning to work harder on </a:t>
            </a:r>
            <a:r>
              <a:rPr lang="en-US" b="1" baseline="0" dirty="0" smtClean="0"/>
              <a:t>esteem (wellbeing</a:t>
            </a:r>
            <a:r>
              <a:rPr lang="en-US" b="0" baseline="0" dirty="0" smtClean="0"/>
              <a:t>) and we need our partners for this. We need to get </a:t>
            </a:r>
            <a:r>
              <a:rPr lang="en-US" b="1" baseline="0" dirty="0" smtClean="0"/>
              <a:t>to self—or perhaps system actualization. </a:t>
            </a:r>
            <a:r>
              <a:rPr lang="en-US" b="0" baseline="0" dirty="0" smtClean="0"/>
              <a:t>(creativity, spontaneity, problem solving, lack of bias)</a:t>
            </a:r>
            <a:endParaRPr lang="en-US" b="0" dirty="0"/>
          </a:p>
        </p:txBody>
      </p:sp>
      <p:sp>
        <p:nvSpPr>
          <p:cNvPr id="4" name="Slide Number Placeholder 3"/>
          <p:cNvSpPr>
            <a:spLocks noGrp="1"/>
          </p:cNvSpPr>
          <p:nvPr>
            <p:ph type="sldNum" sz="quarter" idx="10"/>
          </p:nvPr>
        </p:nvSpPr>
        <p:spPr/>
        <p:txBody>
          <a:bodyPr/>
          <a:lstStyle/>
          <a:p>
            <a:fld id="{16948344-0730-BD46-B1DE-6422F58B6922}" type="slidenum">
              <a:rPr lang="en-US" smtClean="0"/>
              <a:t>23</a:t>
            </a:fld>
            <a:endParaRPr lang="en-US"/>
          </a:p>
        </p:txBody>
      </p:sp>
    </p:spTree>
    <p:extLst>
      <p:ext uri="{BB962C8B-B14F-4D97-AF65-F5344CB8AC3E}">
        <p14:creationId xmlns:p14="http://schemas.microsoft.com/office/powerpoint/2010/main" val="330797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private sector was intervening with</a:t>
            </a:r>
            <a:r>
              <a:rPr lang="en-US" baseline="0" dirty="0" smtClean="0"/>
              <a:t> families to address kids’ needs long before public agencies were involved</a:t>
            </a:r>
          </a:p>
          <a:p>
            <a:endParaRPr lang="en-US" dirty="0" smtClean="0"/>
          </a:p>
          <a:p>
            <a:r>
              <a:rPr lang="en-US" dirty="0" smtClean="0"/>
              <a:t>When I refer to “child welfare” I see this as</a:t>
            </a:r>
            <a:r>
              <a:rPr lang="en-US" baseline="0" dirty="0" smtClean="0"/>
              <a:t> not just the public CW agency—but the broader child welfare partnership among the public agencies serving families who have experienced child maltreatment or risk of it—recognizing that this is not an equal partnership and the public agency has the mandate and is seen as bearing the majority of the responsibility</a:t>
            </a:r>
          </a:p>
          <a:p>
            <a:endParaRPr lang="en-US" baseline="0" dirty="0" smtClean="0"/>
          </a:p>
          <a:p>
            <a:r>
              <a:rPr lang="en-US" baseline="0" dirty="0" smtClean="0"/>
              <a:t>We are about 40 years into what we now think of as the CW system.   In the life of a “system”—an institution—we are but teenagers experiencing all of the growing pains, and wonder and angst that goes with that stage of development.</a:t>
            </a:r>
          </a:p>
          <a:p>
            <a:endParaRPr lang="en-US" baseline="0" dirty="0" smtClean="0"/>
          </a:p>
          <a:p>
            <a:r>
              <a:rPr lang="en-US" baseline="0" dirty="0" smtClean="0"/>
              <a:t>After the </a:t>
            </a:r>
            <a:r>
              <a:rPr lang="fr-FR" baseline="0" dirty="0" smtClean="0"/>
              <a:t>’</a:t>
            </a:r>
            <a:r>
              <a:rPr lang="en-US" baseline="0" dirty="0" smtClean="0"/>
              <a:t>60s saw the illumination of the problem of child maltreatment states started responding. With the federal legislation in 1974, standards began to be set </a:t>
            </a:r>
            <a:endParaRPr lang="en-US" dirty="0"/>
          </a:p>
        </p:txBody>
      </p:sp>
      <p:sp>
        <p:nvSpPr>
          <p:cNvPr id="4" name="Slide Number Placeholder 3"/>
          <p:cNvSpPr>
            <a:spLocks noGrp="1"/>
          </p:cNvSpPr>
          <p:nvPr>
            <p:ph type="sldNum" sz="quarter" idx="10"/>
          </p:nvPr>
        </p:nvSpPr>
        <p:spPr/>
        <p:txBody>
          <a:bodyPr/>
          <a:lstStyle/>
          <a:p>
            <a:fld id="{16948344-0730-BD46-B1DE-6422F58B6922}" type="slidenum">
              <a:rPr lang="en-US" smtClean="0"/>
              <a:t>4</a:t>
            </a:fld>
            <a:endParaRPr lang="en-US" dirty="0"/>
          </a:p>
        </p:txBody>
      </p:sp>
    </p:spTree>
    <p:extLst>
      <p:ext uri="{BB962C8B-B14F-4D97-AF65-F5344CB8AC3E}">
        <p14:creationId xmlns:p14="http://schemas.microsoft.com/office/powerpoint/2010/main" val="72139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Anyone who has worked in this system for long feels the pressure</a:t>
            </a:r>
            <a:endParaRPr lang="en-US" dirty="0"/>
          </a:p>
        </p:txBody>
      </p:sp>
      <p:sp>
        <p:nvSpPr>
          <p:cNvPr id="4" name="Slide Number Placeholder 3"/>
          <p:cNvSpPr>
            <a:spLocks noGrp="1"/>
          </p:cNvSpPr>
          <p:nvPr>
            <p:ph type="sldNum" sz="quarter" idx="10"/>
          </p:nvPr>
        </p:nvSpPr>
        <p:spPr/>
        <p:txBody>
          <a:bodyPr/>
          <a:lstStyle/>
          <a:p>
            <a:fld id="{16948344-0730-BD46-B1DE-6422F58B6922}" type="slidenum">
              <a:rPr lang="en-US" smtClean="0"/>
              <a:t>5</a:t>
            </a:fld>
            <a:endParaRPr lang="en-US" dirty="0"/>
          </a:p>
        </p:txBody>
      </p:sp>
    </p:spTree>
    <p:extLst>
      <p:ext uri="{BB962C8B-B14F-4D97-AF65-F5344CB8AC3E}">
        <p14:creationId xmlns:p14="http://schemas.microsoft.com/office/powerpoint/2010/main" val="171545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comes from external</a:t>
            </a:r>
            <a:r>
              <a:rPr lang="en-US" baseline="0" dirty="0" smtClean="0"/>
              <a:t> sources including media attention and rising public concern, budget-driven cuts that jeopardize services, and </a:t>
            </a:r>
            <a:r>
              <a:rPr lang="en-US" baseline="0" dirty="0" err="1" smtClean="0"/>
              <a:t>twhen</a:t>
            </a:r>
            <a:r>
              <a:rPr lang="en-US" baseline="0" dirty="0" smtClean="0"/>
              <a:t> policy-makers insert themselves into the work by mandating change. </a:t>
            </a:r>
          </a:p>
          <a:p>
            <a:r>
              <a:rPr lang="en-US" baseline="0" dirty="0" smtClean="0"/>
              <a:t>This external pressure is often like this.</a:t>
            </a:r>
          </a:p>
          <a:p>
            <a:r>
              <a:rPr lang="en-US" baseline="0" dirty="0" smtClean="0"/>
              <a:t>I like to believe, however, that much of our reform is driven by our own internal desire to do a better job for kids and families.</a:t>
            </a:r>
          </a:p>
          <a:p>
            <a:r>
              <a:rPr lang="en-US" baseline="0" dirty="0" smtClean="0"/>
              <a:t>We see our outcomes and our failures</a:t>
            </a:r>
          </a:p>
          <a:p>
            <a:r>
              <a:rPr lang="en-US" baseline="0" dirty="0" smtClean="0"/>
              <a:t>We look at our own data and examine what it means, we consider what research tells us might be a better way.</a:t>
            </a:r>
          </a:p>
          <a:p>
            <a:r>
              <a:rPr lang="en-US" baseline="0" dirty="0" smtClean="0"/>
              <a:t>This sort of pressure looks more like this.</a:t>
            </a:r>
            <a:endParaRPr lang="en-US" dirty="0"/>
          </a:p>
        </p:txBody>
      </p:sp>
      <p:sp>
        <p:nvSpPr>
          <p:cNvPr id="4" name="Slide Number Placeholder 3"/>
          <p:cNvSpPr>
            <a:spLocks noGrp="1"/>
          </p:cNvSpPr>
          <p:nvPr>
            <p:ph type="sldNum" sz="quarter" idx="10"/>
          </p:nvPr>
        </p:nvSpPr>
        <p:spPr/>
        <p:txBody>
          <a:bodyPr/>
          <a:lstStyle/>
          <a:p>
            <a:fld id="{16948344-0730-BD46-B1DE-6422F58B6922}" type="slidenum">
              <a:rPr lang="en-US" smtClean="0"/>
              <a:t>6</a:t>
            </a:fld>
            <a:endParaRPr lang="en-US"/>
          </a:p>
        </p:txBody>
      </p:sp>
    </p:spTree>
    <p:extLst>
      <p:ext uri="{BB962C8B-B14F-4D97-AF65-F5344CB8AC3E}">
        <p14:creationId xmlns:p14="http://schemas.microsoft.com/office/powerpoint/2010/main" val="193855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There</a:t>
            </a:r>
            <a:r>
              <a:rPr lang="en-US" baseline="0" dirty="0" smtClean="0"/>
              <a:t> are many ways to think about the waves of reform we have experienced—some of us have experienced more waves than others.</a:t>
            </a:r>
            <a:endParaRPr lang="en-US" dirty="0"/>
          </a:p>
        </p:txBody>
      </p:sp>
      <p:sp>
        <p:nvSpPr>
          <p:cNvPr id="4" name="Slide Number Placeholder 3"/>
          <p:cNvSpPr>
            <a:spLocks noGrp="1"/>
          </p:cNvSpPr>
          <p:nvPr>
            <p:ph type="sldNum" sz="quarter" idx="10"/>
          </p:nvPr>
        </p:nvSpPr>
        <p:spPr/>
        <p:txBody>
          <a:bodyPr/>
          <a:lstStyle/>
          <a:p>
            <a:fld id="{16948344-0730-BD46-B1DE-6422F58B6922}" type="slidenum">
              <a:rPr lang="en-US" smtClean="0"/>
              <a:t>8</a:t>
            </a:fld>
            <a:endParaRPr lang="en-US" dirty="0"/>
          </a:p>
        </p:txBody>
      </p:sp>
    </p:spTree>
    <p:extLst>
      <p:ext uri="{BB962C8B-B14F-4D97-AF65-F5344CB8AC3E}">
        <p14:creationId xmlns:p14="http://schemas.microsoft.com/office/powerpoint/2010/main" val="34986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our infancy as a publicly mandated system we fell into</a:t>
            </a:r>
            <a:r>
              <a:rPr lang="en-US" baseline="0" dirty="0" smtClean="0"/>
              <a:t> a quasi-law enforcement approach. Over time we have shifted from a child saving to a family preserving system, as the pendulum swung back and forth.  </a:t>
            </a:r>
          </a:p>
          <a:p>
            <a:r>
              <a:rPr lang="en-US" baseline="0" dirty="0" smtClean="0"/>
              <a:t>We focused on honing our investigative skills, and then we realized that to really help families we needed to emphasize assessment and treatment</a:t>
            </a:r>
          </a:p>
          <a:p>
            <a:r>
              <a:rPr lang="en-US" baseline="0" dirty="0" smtClean="0"/>
              <a:t>Awhile after public agencies were largely bearing the responsibility alone we evolved to thinking about </a:t>
            </a:r>
            <a:r>
              <a:rPr lang="en-US" baseline="0" dirty="0" err="1" smtClean="0"/>
              <a:t>chidl</a:t>
            </a:r>
            <a:r>
              <a:rPr lang="en-US" baseline="0" dirty="0" smtClean="0"/>
              <a:t> welfare as more than child protection—and that it was truly a community responsibility.</a:t>
            </a:r>
          </a:p>
          <a:p>
            <a:r>
              <a:rPr lang="en-US" baseline="0" dirty="0" smtClean="0"/>
              <a:t>Although it was institutionalized in federal legislation—we evolved from a focus on child safety, to permanency, and then well-being.  It isn’t enough to try to keep kids safe.  Today we still struggle with how to integrate these three outcomes, and who is responsible for this incredibly huge job.</a:t>
            </a:r>
          </a:p>
          <a:p>
            <a:r>
              <a:rPr lang="en-US" baseline="0" dirty="0" smtClean="0"/>
              <a:t>The systems of care movement has been a tremendous force for good in child welfare. The built in values of family-driven and youth guided care has pushed us to rethink our approach.</a:t>
            </a:r>
            <a:endParaRPr lang="en-US" dirty="0"/>
          </a:p>
        </p:txBody>
      </p:sp>
      <p:sp>
        <p:nvSpPr>
          <p:cNvPr id="4" name="Slide Number Placeholder 3"/>
          <p:cNvSpPr>
            <a:spLocks noGrp="1"/>
          </p:cNvSpPr>
          <p:nvPr>
            <p:ph type="sldNum" sz="quarter" idx="10"/>
          </p:nvPr>
        </p:nvSpPr>
        <p:spPr/>
        <p:txBody>
          <a:bodyPr/>
          <a:lstStyle/>
          <a:p>
            <a:fld id="{16948344-0730-BD46-B1DE-6422F58B6922}" type="slidenum">
              <a:rPr lang="en-US" smtClean="0"/>
              <a:t>9</a:t>
            </a:fld>
            <a:endParaRPr lang="en-US"/>
          </a:p>
        </p:txBody>
      </p:sp>
    </p:spTree>
    <p:extLst>
      <p:ext uri="{BB962C8B-B14F-4D97-AF65-F5344CB8AC3E}">
        <p14:creationId xmlns:p14="http://schemas.microsoft.com/office/powerpoint/2010/main" val="31103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dirty="0" smtClean="0"/>
              <a:t>1974 Child Abuse Prevention and Treatment Act –Federal</a:t>
            </a:r>
            <a:r>
              <a:rPr lang="en-US" baseline="0" dirty="0" smtClean="0"/>
              <a:t> legislation allocating funds for improvement of state responses to reports of CAN as over the past few years states had been </a:t>
            </a:r>
            <a:r>
              <a:rPr lang="en-US" baseline="0" dirty="0" err="1" smtClean="0"/>
              <a:t>estabilshing</a:t>
            </a:r>
            <a:r>
              <a:rPr lang="en-US" baseline="0" dirty="0" smtClean="0"/>
              <a:t> reporting laws and struggling to develop service delivery systems, setting standards in place—later reauthorization has instituted accountability measures such as the establishment of Citizen Review Panels</a:t>
            </a:r>
            <a:endParaRPr lang="en-US" dirty="0" smtClean="0"/>
          </a:p>
          <a:p>
            <a:pPr lvl="1"/>
            <a:r>
              <a:rPr lang="en-US" dirty="0" smtClean="0"/>
              <a:t>1978 ICWA—response to a history of removing Native American children and placing in</a:t>
            </a:r>
            <a:r>
              <a:rPr lang="en-US" baseline="0" dirty="0" smtClean="0"/>
              <a:t> non-Indian homes and institutes, imposing cultural change</a:t>
            </a:r>
            <a:endParaRPr lang="en-US" dirty="0" smtClean="0"/>
          </a:p>
          <a:p>
            <a:pPr lvl="1"/>
            <a:r>
              <a:rPr lang="en-US" dirty="0" smtClean="0"/>
              <a:t>1980 Adoption Assistance and Child Welfare Act—concern about </a:t>
            </a:r>
            <a:r>
              <a:rPr lang="en-US" dirty="0" err="1" smtClean="0"/>
              <a:t>lanquishing</a:t>
            </a:r>
            <a:r>
              <a:rPr lang="en-US" dirty="0" smtClean="0"/>
              <a:t> in foster care—states</a:t>
            </a:r>
            <a:r>
              <a:rPr lang="en-US" baseline="0" dirty="0" smtClean="0"/>
              <a:t> required to make “reasonable efforts” to prevent placement and reunify families; permanency plans and </a:t>
            </a:r>
            <a:r>
              <a:rPr lang="en-US" dirty="0" smtClean="0"/>
              <a:t>judicial review, time</a:t>
            </a:r>
            <a:r>
              <a:rPr lang="en-US" baseline="0" dirty="0" smtClean="0"/>
              <a:t> frames for decision-making regarding the move to adoption</a:t>
            </a:r>
            <a:endParaRPr lang="en-US" dirty="0" smtClean="0"/>
          </a:p>
          <a:p>
            <a:pPr lvl="1"/>
            <a:r>
              <a:rPr lang="en-US" dirty="0" smtClean="0"/>
              <a:t>1994 Multiethnic Placement Act—designed to lower barriers to adoption</a:t>
            </a:r>
            <a:r>
              <a:rPr lang="en-US" baseline="0" dirty="0" smtClean="0"/>
              <a:t> for children of color—later amended to narrow the circumstances in which race could be considered</a:t>
            </a:r>
            <a:endParaRPr lang="en-US" dirty="0" smtClean="0"/>
          </a:p>
          <a:p>
            <a:pPr lvl="1"/>
            <a:r>
              <a:rPr lang="en-US" dirty="0" smtClean="0"/>
              <a:t>1997 Adoption and Safe Families Act—correcting the course that may have overemphasized family preservation—set</a:t>
            </a:r>
            <a:r>
              <a:rPr lang="en-US" baseline="0" dirty="0" smtClean="0"/>
              <a:t> child safety as the priority, imposed stricter timelines for permanency—Safety, </a:t>
            </a:r>
            <a:r>
              <a:rPr lang="en-US" baseline="0" dirty="0" err="1" smtClean="0"/>
              <a:t>permenency</a:t>
            </a:r>
            <a:r>
              <a:rPr lang="en-US" baseline="0" dirty="0" smtClean="0"/>
              <a:t> AND well-being</a:t>
            </a:r>
            <a:endParaRPr lang="en-US" dirty="0" smtClean="0"/>
          </a:p>
          <a:p>
            <a:pPr lvl="1"/>
            <a:r>
              <a:rPr lang="en-US" dirty="0" smtClean="0"/>
              <a:t>2008 Fostering Connections to Success and Increasing Adoptions Act—shone the light on the need for lifelong connection,</a:t>
            </a:r>
            <a:r>
              <a:rPr lang="en-US" baseline="0" dirty="0" smtClean="0"/>
              <a:t> re-emphasizing relatives, services for transitioning youth, expanding adoption assistance</a:t>
            </a:r>
            <a:endParaRPr lang="en-US" dirty="0" smtClean="0"/>
          </a:p>
          <a:p>
            <a:pPr lvl="1"/>
            <a:r>
              <a:rPr lang="en-US" dirty="0" smtClean="0"/>
              <a:t>2011 Child and Family Services Improvement and Innovation Act – emphasis on attention to social and emotional</a:t>
            </a:r>
            <a:r>
              <a:rPr lang="en-US" baseline="0" dirty="0" smtClean="0"/>
              <a:t> </a:t>
            </a:r>
            <a:r>
              <a:rPr lang="en-US" baseline="0" dirty="0" err="1" smtClean="0"/>
              <a:t>wel</a:t>
            </a:r>
            <a:r>
              <a:rPr lang="en-US" baseline="0" dirty="0" smtClean="0"/>
              <a:t>-being and relationship to behavioral health. </a:t>
            </a:r>
            <a:r>
              <a:rPr lang="en-US" dirty="0" smtClean="0"/>
              <a:t>Title IV-B plans must include monitoring</a:t>
            </a:r>
            <a:r>
              <a:rPr lang="en-US" baseline="0" dirty="0" smtClean="0"/>
              <a:t> and </a:t>
            </a:r>
            <a:r>
              <a:rPr lang="en-US" baseline="0" dirty="0" err="1" smtClean="0"/>
              <a:t>tx</a:t>
            </a:r>
            <a:r>
              <a:rPr lang="en-US" baseline="0" dirty="0" smtClean="0"/>
              <a:t> for emotional trauma, use of psychotropic meds; standards for monthly case worker visit</a:t>
            </a:r>
            <a:endParaRPr lang="en-US" dirty="0" smtClean="0"/>
          </a:p>
          <a:p>
            <a:pPr lvl="1"/>
            <a:endParaRPr lang="en-US" dirty="0" smtClean="0"/>
          </a:p>
          <a:p>
            <a:pPr lvl="1"/>
            <a:r>
              <a:rPr lang="en-US" dirty="0" smtClean="0"/>
              <a:t>The</a:t>
            </a:r>
            <a:r>
              <a:rPr lang="en-US" baseline="0" dirty="0" smtClean="0"/>
              <a:t> horizon— human/child trafficking; possibility of Title IV-E Reform and </a:t>
            </a:r>
            <a:r>
              <a:rPr lang="en-US" baseline="0" dirty="0" err="1" smtClean="0"/>
              <a:t>shifing</a:t>
            </a:r>
            <a:r>
              <a:rPr lang="en-US" baseline="0" dirty="0" smtClean="0"/>
              <a:t> the way we think about residential treatment</a:t>
            </a:r>
            <a:endParaRPr lang="en-US" dirty="0" smtClean="0"/>
          </a:p>
          <a:p>
            <a:endParaRPr lang="en-US" dirty="0"/>
          </a:p>
        </p:txBody>
      </p:sp>
      <p:sp>
        <p:nvSpPr>
          <p:cNvPr id="4" name="Slide Number Placeholder 3"/>
          <p:cNvSpPr>
            <a:spLocks noGrp="1"/>
          </p:cNvSpPr>
          <p:nvPr>
            <p:ph type="sldNum" sz="quarter" idx="10"/>
          </p:nvPr>
        </p:nvSpPr>
        <p:spPr/>
        <p:txBody>
          <a:bodyPr/>
          <a:lstStyle/>
          <a:p>
            <a:fld id="{16948344-0730-BD46-B1DE-6422F58B6922}" type="slidenum">
              <a:rPr lang="en-US" smtClean="0"/>
              <a:t>10</a:t>
            </a:fld>
            <a:endParaRPr lang="en-US"/>
          </a:p>
        </p:txBody>
      </p:sp>
    </p:spTree>
    <p:extLst>
      <p:ext uri="{BB962C8B-B14F-4D97-AF65-F5344CB8AC3E}">
        <p14:creationId xmlns:p14="http://schemas.microsoft.com/office/powerpoint/2010/main" val="267446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48344-0730-BD46-B1DE-6422F58B6922}" type="slidenum">
              <a:rPr lang="en-US" smtClean="0"/>
              <a:t>11</a:t>
            </a:fld>
            <a:endParaRPr lang="en-US"/>
          </a:p>
        </p:txBody>
      </p:sp>
    </p:spTree>
    <p:extLst>
      <p:ext uri="{BB962C8B-B14F-4D97-AF65-F5344CB8AC3E}">
        <p14:creationId xmlns:p14="http://schemas.microsoft.com/office/powerpoint/2010/main" val="182365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Evolving</a:t>
            </a:r>
            <a:r>
              <a:rPr lang="en-US" baseline="0" dirty="0" smtClean="0"/>
              <a:t> practices—remember we are teenagers –but we are also trying to build planes while we are flying them.  I was tempted to include family engagement on the list of examples of techniques but I find this as a “new” concept insulting as an old child welfare worker. Perhaps we have renewed emphasis.</a:t>
            </a:r>
            <a:endParaRPr lang="en-US" dirty="0" smtClean="0"/>
          </a:p>
          <a:p>
            <a:endParaRPr lang="en-US" dirty="0" smtClean="0"/>
          </a:p>
          <a:p>
            <a:r>
              <a:rPr lang="en-US" dirty="0" smtClean="0"/>
              <a:t>2008 Rick Barth wrote</a:t>
            </a:r>
            <a:r>
              <a:rPr lang="en-US" baseline="0" dirty="0" smtClean="0"/>
              <a:t> “As CW researchers, managers, and advocates the EPB movement cannot be ignored.  The logic behind the saying “you can </a:t>
            </a:r>
            <a:r>
              <a:rPr lang="en-US" baseline="0" dirty="0" err="1" smtClean="0"/>
              <a:t>ignor</a:t>
            </a:r>
            <a:r>
              <a:rPr lang="en-US" baseline="0" dirty="0" smtClean="0"/>
              <a:t> politics but it won’t ignore you ‘ could also be applied to EBP.”—basically he advocated that we can either step up and </a:t>
            </a:r>
            <a:r>
              <a:rPr lang="en-US" baseline="0" dirty="0" err="1" smtClean="0"/>
              <a:t>deveop</a:t>
            </a:r>
            <a:r>
              <a:rPr lang="en-US" baseline="0" dirty="0" smtClean="0"/>
              <a:t> evidence to support our work and drive the discussion of what is worthy of attention—or it can be done to us.  </a:t>
            </a:r>
          </a:p>
          <a:p>
            <a:endParaRPr lang="en-US" dirty="0" smtClean="0"/>
          </a:p>
          <a:p>
            <a:r>
              <a:rPr lang="en-US" dirty="0" smtClean="0"/>
              <a:t>Today the California Evidence-based  Clearinghouse for Child Welfare now has 338 EB Programs who</a:t>
            </a:r>
            <a:r>
              <a:rPr lang="en-US" baseline="0" dirty="0" smtClean="0"/>
              <a:t> have met their criteria across 42 topic areas—admittedly going well beyond traditional CW practice to treatment modalities for adults and children, etc..</a:t>
            </a:r>
          </a:p>
          <a:p>
            <a:endParaRPr lang="en-US" baseline="0" dirty="0" smtClean="0"/>
          </a:p>
          <a:p>
            <a:r>
              <a:rPr lang="en-US" baseline="0" dirty="0" smtClean="0"/>
              <a:t>Our techniques and models are not restricted to frontline practice –organizational strategies have also </a:t>
            </a:r>
            <a:r>
              <a:rPr lang="en-US" baseline="0" dirty="0" err="1" smtClean="0"/>
              <a:t>evovlved</a:t>
            </a:r>
            <a:r>
              <a:rPr lang="en-US" baseline="0" dirty="0" smtClean="0"/>
              <a:t> such as continuous quality improvement </a:t>
            </a:r>
            <a:endParaRPr lang="en-US" dirty="0"/>
          </a:p>
        </p:txBody>
      </p:sp>
      <p:sp>
        <p:nvSpPr>
          <p:cNvPr id="4" name="Slide Number Placeholder 3"/>
          <p:cNvSpPr>
            <a:spLocks noGrp="1"/>
          </p:cNvSpPr>
          <p:nvPr>
            <p:ph type="sldNum" sz="quarter" idx="10"/>
          </p:nvPr>
        </p:nvSpPr>
        <p:spPr/>
        <p:txBody>
          <a:bodyPr/>
          <a:lstStyle/>
          <a:p>
            <a:fld id="{16948344-0730-BD46-B1DE-6422F58B6922}" type="slidenum">
              <a:rPr lang="en-US" smtClean="0"/>
              <a:t>12</a:t>
            </a:fld>
            <a:endParaRPr lang="en-US"/>
          </a:p>
        </p:txBody>
      </p:sp>
    </p:spTree>
    <p:extLst>
      <p:ext uri="{BB962C8B-B14F-4D97-AF65-F5344CB8AC3E}">
        <p14:creationId xmlns:p14="http://schemas.microsoft.com/office/powerpoint/2010/main" val="1530683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400300"/>
            <a:ext cx="7543800" cy="1143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3543300"/>
            <a:ext cx="6858000" cy="74295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4279D8-AFFF-7C4B-BFDA-A907CB5035FF}"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5CF3E-E207-2D4A-83F7-185B063D9DB2}" type="slidenum">
              <a:rPr lang="en-US" smtClean="0"/>
              <a:t>‹#›</a:t>
            </a:fld>
            <a:endParaRPr lang="en-US"/>
          </a:p>
        </p:txBody>
      </p:sp>
      <p:sp>
        <p:nvSpPr>
          <p:cNvPr id="7" name="Rectangle 6"/>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279D8-AFFF-7C4B-BFDA-A907CB5035FF}"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5CF3E-E207-2D4A-83F7-185B063D9D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279D8-AFFF-7C4B-BFDA-A907CB5035FF}"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5CF3E-E207-2D4A-83F7-185B063D9D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279D8-AFFF-7C4B-BFDA-A907CB5035FF}"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5CF3E-E207-2D4A-83F7-185B063D9D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457450"/>
            <a:ext cx="7543800" cy="12573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4279D8-AFFF-7C4B-BFDA-A907CB5035FF}"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5CF3E-E207-2D4A-83F7-185B063D9DB2}" type="slidenum">
              <a:rPr lang="en-US" smtClean="0"/>
              <a:t>‹#›</a:t>
            </a:fld>
            <a:endParaRPr lang="en-US"/>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4279D8-AFFF-7C4B-BFDA-A907CB5035FF}" type="datetimeFigureOut">
              <a:rPr lang="en-US" smtClean="0"/>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5CF3E-E207-2D4A-83F7-185B063D9D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4279D8-AFFF-7C4B-BFDA-A907CB5035FF}" type="datetimeFigureOut">
              <a:rPr lang="en-US" smtClean="0"/>
              <a:t>4/4/16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5CF3E-E207-2D4A-83F7-185B063D9DB2}" type="slidenum">
              <a:rPr lang="en-US" smtClean="0"/>
              <a:t>‹#›</a:t>
            </a:fld>
            <a:endParaRPr lang="en-US"/>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4279D8-AFFF-7C4B-BFDA-A907CB5035FF}" type="datetimeFigureOut">
              <a:rPr lang="en-US" smtClean="0"/>
              <a:t>4/4/16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5CF3E-E207-2D4A-83F7-185B063D9D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279D8-AFFF-7C4B-BFDA-A907CB5035FF}" type="datetimeFigureOut">
              <a:rPr lang="en-US" smtClean="0"/>
              <a:t>4/4/16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5CF3E-E207-2D4A-83F7-185B063D9D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279D8-AFFF-7C4B-BFDA-A907CB5035FF}" type="datetimeFigureOut">
              <a:rPr lang="en-US" smtClean="0"/>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5CF3E-E207-2D4A-83F7-185B063D9DB2}" type="slidenum">
              <a:rPr lang="en-US" smtClean="0"/>
              <a:t>‹#›</a:t>
            </a:fld>
            <a:endParaRPr lang="en-US"/>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279D8-AFFF-7C4B-BFDA-A907CB5035FF}" type="datetimeFigureOut">
              <a:rPr lang="en-US" smtClean="0"/>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5CF3E-E207-2D4A-83F7-185B063D9D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429000"/>
            <a:ext cx="6781800" cy="1200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514350"/>
            <a:ext cx="7543800" cy="291465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4656582"/>
            <a:ext cx="2133600" cy="273844"/>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4279D8-AFFF-7C4B-BFDA-A907CB5035FF}" type="datetimeFigureOut">
              <a:rPr lang="en-US" smtClean="0"/>
              <a:t>4/4/16</a:t>
            </a:fld>
            <a:endParaRPr lang="en-US"/>
          </a:p>
        </p:txBody>
      </p:sp>
      <p:sp>
        <p:nvSpPr>
          <p:cNvPr id="5" name="Footer Placeholder 4"/>
          <p:cNvSpPr>
            <a:spLocks noGrp="1"/>
          </p:cNvSpPr>
          <p:nvPr>
            <p:ph type="ftr" sz="quarter" idx="3"/>
          </p:nvPr>
        </p:nvSpPr>
        <p:spPr>
          <a:xfrm>
            <a:off x="762000" y="4656582"/>
            <a:ext cx="4873869" cy="273844"/>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4265676"/>
            <a:ext cx="762000" cy="273844"/>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475CF3E-E207-2D4A-83F7-185B063D9DB2}" type="slidenum">
              <a:rPr lang="en-US" smtClean="0"/>
              <a:t>‹#›</a:t>
            </a:fld>
            <a:endParaRPr lang="en-US"/>
          </a:p>
        </p:txBody>
      </p:sp>
      <p:sp>
        <p:nvSpPr>
          <p:cNvPr id="8" name="Rectangle 7"/>
          <p:cNvSpPr/>
          <p:nvPr/>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jpg"/><Relationship Id="rId7"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wsj.com/articles/SB122809533452168067"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9711" y="1110281"/>
            <a:ext cx="7543800" cy="1143000"/>
          </a:xfrm>
        </p:spPr>
        <p:txBody>
          <a:bodyPr/>
          <a:lstStyle/>
          <a:p>
            <a:r>
              <a:rPr lang="en-US" sz="5400" dirty="0" smtClean="0"/>
              <a:t>Overview of Child Welfare Reform in the U.S</a:t>
            </a:r>
            <a:r>
              <a:rPr lang="en-US" sz="6000" dirty="0" smtClean="0"/>
              <a:t>.</a:t>
            </a:r>
            <a:endParaRPr lang="en-US" sz="6000" dirty="0"/>
          </a:p>
        </p:txBody>
      </p:sp>
      <p:sp>
        <p:nvSpPr>
          <p:cNvPr id="3" name="Subtitle 2"/>
          <p:cNvSpPr>
            <a:spLocks noGrp="1"/>
          </p:cNvSpPr>
          <p:nvPr>
            <p:ph type="subTitle" idx="1"/>
          </p:nvPr>
        </p:nvSpPr>
        <p:spPr>
          <a:xfrm>
            <a:off x="762000" y="2893501"/>
            <a:ext cx="6858000" cy="1627595"/>
          </a:xfrm>
        </p:spPr>
        <p:txBody>
          <a:bodyPr>
            <a:normAutofit fontScale="70000" lnSpcReduction="20000"/>
          </a:bodyPr>
          <a:lstStyle/>
          <a:p>
            <a:r>
              <a:rPr lang="en-US" dirty="0" smtClean="0"/>
              <a:t>Center for Advanced Studies in Child Welfare 2016 Spring Conference</a:t>
            </a:r>
          </a:p>
          <a:p>
            <a:endParaRPr lang="en-US" dirty="0" smtClean="0"/>
          </a:p>
          <a:p>
            <a:r>
              <a:rPr lang="en-US" sz="2200" dirty="0" smtClean="0"/>
              <a:t>Crystal Collins-Camargo, MSW PhD</a:t>
            </a:r>
          </a:p>
          <a:p>
            <a:r>
              <a:rPr lang="en-US" sz="2200" dirty="0" smtClean="0"/>
              <a:t>Kent School of Social Work</a:t>
            </a:r>
          </a:p>
          <a:p>
            <a:r>
              <a:rPr lang="en-US" sz="2200" dirty="0" smtClean="0"/>
              <a:t>University of Louisville</a:t>
            </a:r>
            <a:endParaRPr lang="en-US" sz="2200" dirty="0"/>
          </a:p>
        </p:txBody>
      </p:sp>
    </p:spTree>
    <p:extLst>
      <p:ext uri="{BB962C8B-B14F-4D97-AF65-F5344CB8AC3E}">
        <p14:creationId xmlns:p14="http://schemas.microsoft.com/office/powerpoint/2010/main" val="27271677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Legislative Mandate</a:t>
            </a:r>
            <a:endParaRPr lang="en-US" sz="4800" dirty="0"/>
          </a:p>
        </p:txBody>
      </p:sp>
      <p:sp>
        <p:nvSpPr>
          <p:cNvPr id="3" name="Content Placeholder 2"/>
          <p:cNvSpPr>
            <a:spLocks noGrp="1"/>
          </p:cNvSpPr>
          <p:nvPr>
            <p:ph sz="half" idx="1"/>
          </p:nvPr>
        </p:nvSpPr>
        <p:spPr>
          <a:xfrm>
            <a:off x="466244" y="337575"/>
            <a:ext cx="5823919" cy="3640989"/>
          </a:xfrm>
        </p:spPr>
        <p:txBody>
          <a:bodyPr>
            <a:normAutofit fontScale="85000" lnSpcReduction="20000"/>
          </a:bodyPr>
          <a:lstStyle/>
          <a:p>
            <a:r>
              <a:rPr lang="en-US" i="1" dirty="0" smtClean="0"/>
              <a:t>Shifts in the law is a response</a:t>
            </a:r>
            <a:r>
              <a:rPr lang="en-US" dirty="0" smtClean="0"/>
              <a:t>…to philosophical shifts, scandal, ideas or evidence</a:t>
            </a:r>
          </a:p>
          <a:p>
            <a:pPr lvl="1"/>
            <a:r>
              <a:rPr lang="en-US" dirty="0" smtClean="0"/>
              <a:t>1974 Child Abuse Prevention and Treatment Act</a:t>
            </a:r>
          </a:p>
          <a:p>
            <a:pPr lvl="1"/>
            <a:r>
              <a:rPr lang="en-US" dirty="0" smtClean="0"/>
              <a:t>1978 Indian Child Welfare Act</a:t>
            </a:r>
          </a:p>
          <a:p>
            <a:pPr lvl="1"/>
            <a:r>
              <a:rPr lang="en-US" dirty="0" smtClean="0"/>
              <a:t>1980 Adoption Assistance and Child Welfare Act</a:t>
            </a:r>
          </a:p>
          <a:p>
            <a:pPr lvl="1"/>
            <a:r>
              <a:rPr lang="en-US" dirty="0" smtClean="0"/>
              <a:t>1994 Multiethnic Placement Act</a:t>
            </a:r>
          </a:p>
          <a:p>
            <a:pPr lvl="1"/>
            <a:r>
              <a:rPr lang="en-US" dirty="0" smtClean="0"/>
              <a:t>1997 Adoption and Safe Families Act</a:t>
            </a:r>
          </a:p>
          <a:p>
            <a:pPr lvl="1"/>
            <a:r>
              <a:rPr lang="en-US" dirty="0" smtClean="0"/>
              <a:t>2008 Fostering Connections to Success and Increasing Adoptions Act</a:t>
            </a:r>
          </a:p>
          <a:p>
            <a:pPr lvl="1"/>
            <a:r>
              <a:rPr lang="en-US" dirty="0" smtClean="0"/>
              <a:t>2011 Child and Family Services Improvement and Innovation Act </a:t>
            </a:r>
            <a:endParaRPr lang="en-US" dirty="0"/>
          </a:p>
        </p:txBody>
      </p:sp>
      <p:pic>
        <p:nvPicPr>
          <p:cNvPr id="5" name="Content Placeholder 4" descr="bill_vertical.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6637" r="-6637" b="4928"/>
          <a:stretch/>
        </p:blipFill>
        <p:spPr>
          <a:xfrm>
            <a:off x="6290162" y="891226"/>
            <a:ext cx="2514036" cy="1941995"/>
          </a:xfrm>
          <a:ln>
            <a:solidFill>
              <a:srgbClr val="000000"/>
            </a:solidFill>
          </a:ln>
        </p:spPr>
      </p:pic>
    </p:spTree>
    <p:extLst>
      <p:ext uri="{BB962C8B-B14F-4D97-AF65-F5344CB8AC3E}">
        <p14:creationId xmlns:p14="http://schemas.microsoft.com/office/powerpoint/2010/main" val="3870842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78564"/>
            <a:ext cx="8225246" cy="650586"/>
          </a:xfrm>
        </p:spPr>
        <p:txBody>
          <a:bodyPr>
            <a:normAutofit fontScale="90000"/>
          </a:bodyPr>
          <a:lstStyle/>
          <a:p>
            <a:r>
              <a:rPr lang="en-US" sz="4800" dirty="0" smtClean="0"/>
              <a:t>Responsibility for Child Welfare</a:t>
            </a:r>
            <a:endParaRPr lang="en-US" sz="4800" dirty="0"/>
          </a:p>
        </p:txBody>
      </p:sp>
      <p:sp>
        <p:nvSpPr>
          <p:cNvPr id="3" name="Content Placeholder 2"/>
          <p:cNvSpPr>
            <a:spLocks noGrp="1"/>
          </p:cNvSpPr>
          <p:nvPr>
            <p:ph sz="half" idx="1"/>
          </p:nvPr>
        </p:nvSpPr>
        <p:spPr>
          <a:xfrm>
            <a:off x="762000" y="457200"/>
            <a:ext cx="3657600" cy="3400801"/>
          </a:xfrm>
        </p:spPr>
        <p:txBody>
          <a:bodyPr>
            <a:normAutofit fontScale="85000" lnSpcReduction="20000"/>
          </a:bodyPr>
          <a:lstStyle/>
          <a:p>
            <a:r>
              <a:rPr lang="en-US" dirty="0" smtClean="0"/>
              <a:t>Privatization or public/private partnership</a:t>
            </a:r>
          </a:p>
          <a:p>
            <a:pPr lvl="1"/>
            <a:r>
              <a:rPr lang="en-US" dirty="0" smtClean="0"/>
              <a:t>Performance-based contracting</a:t>
            </a:r>
          </a:p>
          <a:p>
            <a:pPr lvl="1"/>
            <a:r>
              <a:rPr lang="en-US" dirty="0" smtClean="0"/>
              <a:t>Co-</a:t>
            </a:r>
            <a:r>
              <a:rPr lang="en-US" dirty="0" err="1" smtClean="0"/>
              <a:t>opetition</a:t>
            </a:r>
            <a:endParaRPr lang="en-US" dirty="0" smtClean="0"/>
          </a:p>
          <a:p>
            <a:r>
              <a:rPr lang="en-US" dirty="0" smtClean="0"/>
              <a:t>Role of the community</a:t>
            </a:r>
          </a:p>
          <a:p>
            <a:pPr lvl="1"/>
            <a:r>
              <a:rPr lang="en-US" dirty="0" smtClean="0"/>
              <a:t>Neighborhood centers informal supports</a:t>
            </a:r>
          </a:p>
          <a:p>
            <a:pPr lvl="1"/>
            <a:r>
              <a:rPr lang="en-US" dirty="0" smtClean="0"/>
              <a:t>Differential response systems</a:t>
            </a:r>
          </a:p>
          <a:p>
            <a:pPr lvl="1"/>
            <a:r>
              <a:rPr lang="en-US" dirty="0" smtClean="0"/>
              <a:t>Collective impact</a:t>
            </a:r>
            <a:endParaRPr lang="en-US" dirty="0"/>
          </a:p>
        </p:txBody>
      </p:sp>
      <p:pic>
        <p:nvPicPr>
          <p:cNvPr id="5" name="Content Placeholder 4" descr="110407_corporate_social_responsibility.jpg"/>
          <p:cNvPicPr>
            <a:picLocks noGrp="1" noChangeAspect="1"/>
          </p:cNvPicPr>
          <p:nvPr>
            <p:ph sz="half" idx="2"/>
          </p:nvPr>
        </p:nvPicPr>
        <p:blipFill>
          <a:blip r:embed="rId3">
            <a:extLst>
              <a:ext uri="{28A0092B-C50C-407E-A947-70E740481C1C}">
                <a14:useLocalDpi xmlns:a14="http://schemas.microsoft.com/office/drawing/2010/main" val="0"/>
              </a:ext>
            </a:extLst>
          </a:blip>
          <a:srcRect l="33016" r="33016"/>
          <a:stretch>
            <a:fillRect/>
          </a:stretch>
        </p:blipFill>
        <p:spPr>
          <a:xfrm>
            <a:off x="6507675" y="2202151"/>
            <a:ext cx="2298700" cy="1776413"/>
          </a:xfrm>
        </p:spPr>
      </p:pic>
      <p:pic>
        <p:nvPicPr>
          <p:cNvPr id="6" name="Picture 5" descr="images-3-2ysap88yn5jjwl0ho93js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131" y="531693"/>
            <a:ext cx="3999244" cy="1742095"/>
          </a:xfrm>
          <a:prstGeom prst="rect">
            <a:avLst/>
          </a:prstGeom>
        </p:spPr>
      </p:pic>
    </p:spTree>
    <p:extLst>
      <p:ext uri="{BB962C8B-B14F-4D97-AF65-F5344CB8AC3E}">
        <p14:creationId xmlns:p14="http://schemas.microsoft.com/office/powerpoint/2010/main" val="2537231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outVertical)">
                                      <p:cBhvr>
                                        <p:cTn id="10" dur="500"/>
                                        <p:tgtEl>
                                          <p:spTgt spid="3">
                                            <p:txEl>
                                              <p:pRg st="1" end="1"/>
                                            </p:txEl>
                                          </p:spTgt>
                                        </p:tgtEl>
                                      </p:cBhvr>
                                    </p:animEffect>
                                  </p:childTnLst>
                                </p:cTn>
                              </p:par>
                              <p:par>
                                <p:cTn id="11" presetID="16" presetClass="entr" presetSubtype="37"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out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outVertical)">
                                      <p:cBhvr>
                                        <p:cTn id="18" dur="500"/>
                                        <p:tgtEl>
                                          <p:spTgt spid="3">
                                            <p:txEl>
                                              <p:pRg st="3" end="3"/>
                                            </p:txEl>
                                          </p:spTgt>
                                        </p:tgtEl>
                                      </p:cBhvr>
                                    </p:animEffect>
                                  </p:childTnLst>
                                </p:cTn>
                              </p:par>
                              <p:par>
                                <p:cTn id="19" presetID="16" presetClass="entr" presetSubtype="37"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outVertical)">
                                      <p:cBhvr>
                                        <p:cTn id="21" dur="500"/>
                                        <p:tgtEl>
                                          <p:spTgt spid="3">
                                            <p:txEl>
                                              <p:pRg st="4" end="4"/>
                                            </p:txEl>
                                          </p:spTgt>
                                        </p:tgtEl>
                                      </p:cBhvr>
                                    </p:animEffect>
                                  </p:childTnLst>
                                </p:cTn>
                              </p:par>
                              <p:par>
                                <p:cTn id="22" presetID="16" presetClass="entr" presetSubtype="37"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outVertical)">
                                      <p:cBhvr>
                                        <p:cTn id="24" dur="500"/>
                                        <p:tgtEl>
                                          <p:spTgt spid="3">
                                            <p:txEl>
                                              <p:pRg st="5" end="5"/>
                                            </p:txEl>
                                          </p:spTgt>
                                        </p:tgtEl>
                                      </p:cBhvr>
                                    </p:animEffect>
                                  </p:childTnLst>
                                </p:cTn>
                              </p:par>
                              <p:par>
                                <p:cTn id="25" presetID="16" presetClass="entr" presetSubtype="37"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out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7543800" cy="1200150"/>
          </a:xfrm>
        </p:spPr>
        <p:txBody>
          <a:bodyPr>
            <a:normAutofit/>
          </a:bodyPr>
          <a:lstStyle/>
          <a:p>
            <a:r>
              <a:rPr lang="en-US" sz="4400" dirty="0" smtClean="0"/>
              <a:t>Practice </a:t>
            </a:r>
            <a:r>
              <a:rPr lang="en-US" sz="4000" dirty="0" smtClean="0"/>
              <a:t>Techniques</a:t>
            </a:r>
            <a:r>
              <a:rPr lang="en-US" sz="4400" dirty="0" smtClean="0"/>
              <a:t> and Models</a:t>
            </a:r>
            <a:endParaRPr lang="en-US" sz="4400" dirty="0"/>
          </a:p>
        </p:txBody>
      </p:sp>
      <p:sp>
        <p:nvSpPr>
          <p:cNvPr id="3" name="Content Placeholder 2"/>
          <p:cNvSpPr>
            <a:spLocks noGrp="1"/>
          </p:cNvSpPr>
          <p:nvPr>
            <p:ph sz="half" idx="1"/>
          </p:nvPr>
        </p:nvSpPr>
        <p:spPr>
          <a:xfrm>
            <a:off x="762000" y="347493"/>
            <a:ext cx="4366679" cy="3751633"/>
          </a:xfrm>
        </p:spPr>
        <p:txBody>
          <a:bodyPr>
            <a:normAutofit fontScale="85000" lnSpcReduction="10000"/>
          </a:bodyPr>
          <a:lstStyle/>
          <a:p>
            <a:r>
              <a:rPr lang="en-US" dirty="0" smtClean="0"/>
              <a:t>Flavor of the month or promising practices?</a:t>
            </a:r>
          </a:p>
          <a:p>
            <a:pPr lvl="1"/>
            <a:r>
              <a:rPr lang="en-US" dirty="0" smtClean="0"/>
              <a:t>Forensic interviewing</a:t>
            </a:r>
          </a:p>
          <a:p>
            <a:pPr lvl="1"/>
            <a:r>
              <a:rPr lang="en-US" dirty="0" smtClean="0"/>
              <a:t>Risk and safety assessment tools</a:t>
            </a:r>
          </a:p>
          <a:p>
            <a:pPr lvl="1"/>
            <a:r>
              <a:rPr lang="en-US" dirty="0" smtClean="0"/>
              <a:t>Practice models</a:t>
            </a:r>
          </a:p>
          <a:p>
            <a:pPr lvl="1"/>
            <a:r>
              <a:rPr lang="en-US" dirty="0" smtClean="0"/>
              <a:t>Trauma-informed care</a:t>
            </a:r>
          </a:p>
          <a:p>
            <a:r>
              <a:rPr lang="en-US" dirty="0" smtClean="0"/>
              <a:t>The evolution of evidence-based and –informed practices</a:t>
            </a:r>
          </a:p>
          <a:p>
            <a:r>
              <a:rPr lang="en-US" dirty="0" smtClean="0"/>
              <a:t>CQI and data-informed decision-making</a:t>
            </a:r>
            <a:endParaRPr lang="en-US" dirty="0"/>
          </a:p>
        </p:txBody>
      </p:sp>
      <p:pic>
        <p:nvPicPr>
          <p:cNvPr id="5" name="Content Placeholder 4" descr="Ideas-on-sticky-notes-1545x1030.jpg"/>
          <p:cNvPicPr>
            <a:picLocks noGrp="1" noChangeAspect="1"/>
          </p:cNvPicPr>
          <p:nvPr>
            <p:ph sz="half" idx="2"/>
          </p:nvPr>
        </p:nvPicPr>
        <p:blipFill>
          <a:blip r:embed="rId3">
            <a:extLst>
              <a:ext uri="{28A0092B-C50C-407E-A947-70E740481C1C}">
                <a14:useLocalDpi xmlns:a14="http://schemas.microsoft.com/office/drawing/2010/main" val="0"/>
              </a:ext>
            </a:extLst>
          </a:blip>
          <a:srcRect l="17636" r="17636"/>
          <a:stretch>
            <a:fillRect/>
          </a:stretch>
        </p:blipFill>
        <p:spPr>
          <a:xfrm>
            <a:off x="5128679" y="843000"/>
            <a:ext cx="3347742" cy="2586000"/>
          </a:xfrm>
        </p:spPr>
      </p:pic>
    </p:spTree>
    <p:extLst>
      <p:ext uri="{BB962C8B-B14F-4D97-AF65-F5344CB8AC3E}">
        <p14:creationId xmlns:p14="http://schemas.microsoft.com/office/powerpoint/2010/main" val="1929329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37188"/>
            <a:ext cx="7543800" cy="1257300"/>
          </a:xfrm>
        </p:spPr>
        <p:txBody>
          <a:bodyPr>
            <a:normAutofit fontScale="90000"/>
          </a:bodyPr>
          <a:lstStyle/>
          <a:p>
            <a:r>
              <a:rPr lang="en-US" dirty="0"/>
              <a:t>After 40 years, what have we learned about reform?</a:t>
            </a:r>
          </a:p>
        </p:txBody>
      </p:sp>
    </p:spTree>
    <p:extLst>
      <p:ext uri="{BB962C8B-B14F-4D97-AF65-F5344CB8AC3E}">
        <p14:creationId xmlns:p14="http://schemas.microsoft.com/office/powerpoint/2010/main" val="25552769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1. Lessons Learned</a:t>
            </a:r>
            <a:endParaRPr lang="en-US" dirty="0"/>
          </a:p>
        </p:txBody>
      </p:sp>
      <p:sp>
        <p:nvSpPr>
          <p:cNvPr id="6" name="Content Placeholder 5"/>
          <p:cNvSpPr>
            <a:spLocks noGrp="1"/>
          </p:cNvSpPr>
          <p:nvPr>
            <p:ph sz="half" idx="1"/>
          </p:nvPr>
        </p:nvSpPr>
        <p:spPr/>
        <p:txBody>
          <a:bodyPr>
            <a:normAutofit/>
          </a:bodyPr>
          <a:lstStyle/>
          <a:p>
            <a:pPr marL="0" indent="0" algn="ctr">
              <a:buNone/>
            </a:pPr>
            <a:r>
              <a:rPr lang="en-US" dirty="0" smtClean="0"/>
              <a:t>Reform driven by scandal and abrupt policy dictates is rarely successful</a:t>
            </a:r>
          </a:p>
        </p:txBody>
      </p:sp>
      <p:pic>
        <p:nvPicPr>
          <p:cNvPr id="8" name="Picture 2" descr="Picture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47731" r="-47731"/>
          <a:stretch>
            <a:fillRect/>
          </a:stretch>
        </p:blipFill>
        <p:spPr bwMode="auto">
          <a:xfrm>
            <a:off x="4246818" y="457201"/>
            <a:ext cx="4058982" cy="313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935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Lessons Learned</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dirty="0"/>
              <a:t>Data informed analysis of the actual problem, potential solutions and outcomes to be achieved is </a:t>
            </a:r>
            <a:r>
              <a:rPr lang="en-US" dirty="0" smtClean="0"/>
              <a:t>critical</a:t>
            </a:r>
            <a:endParaRPr lang="en-US" dirty="0"/>
          </a:p>
        </p:txBody>
      </p:sp>
      <p:pic>
        <p:nvPicPr>
          <p:cNvPr id="10" name="Picture 3" descr="Image2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8796" r="-28796"/>
          <a:stretch>
            <a:fillRect/>
          </a:stretch>
        </p:blipFill>
        <p:spPr bwMode="auto">
          <a:xfrm>
            <a:off x="4648200" y="603504"/>
            <a:ext cx="3657600" cy="282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543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Lessons Learned</a:t>
            </a:r>
            <a:endParaRPr lang="en-US" dirty="0"/>
          </a:p>
        </p:txBody>
      </p:sp>
      <p:sp>
        <p:nvSpPr>
          <p:cNvPr id="3" name="Content Placeholder 2"/>
          <p:cNvSpPr>
            <a:spLocks noGrp="1"/>
          </p:cNvSpPr>
          <p:nvPr>
            <p:ph sz="half" idx="1"/>
          </p:nvPr>
        </p:nvSpPr>
        <p:spPr/>
        <p:txBody>
          <a:bodyPr/>
          <a:lstStyle/>
          <a:p>
            <a:pPr marL="0" indent="0" algn="ctr">
              <a:buNone/>
            </a:pPr>
            <a:r>
              <a:rPr lang="en-US" dirty="0"/>
              <a:t>We are strongest when we work with our partners</a:t>
            </a:r>
          </a:p>
          <a:p>
            <a:endParaRPr lang="en-US" dirty="0"/>
          </a:p>
        </p:txBody>
      </p:sp>
      <p:pic>
        <p:nvPicPr>
          <p:cNvPr id="7" name="Content Placeholder 6" descr="collaborative_leadership.jpg"/>
          <p:cNvPicPr>
            <a:picLocks noGrp="1" noChangeAspect="1"/>
          </p:cNvPicPr>
          <p:nvPr>
            <p:ph sz="half" idx="2"/>
          </p:nvPr>
        </p:nvPicPr>
        <p:blipFill>
          <a:blip r:embed="rId3">
            <a:extLst>
              <a:ext uri="{28A0092B-C50C-407E-A947-70E740481C1C}">
                <a14:useLocalDpi xmlns:a14="http://schemas.microsoft.com/office/drawing/2010/main" val="0"/>
              </a:ext>
            </a:extLst>
          </a:blip>
          <a:srcRect t="-1500" b="-1500"/>
          <a:stretch>
            <a:fillRect/>
          </a:stretch>
        </p:blipFill>
        <p:spPr>
          <a:ln>
            <a:solidFill>
              <a:srgbClr val="000000"/>
            </a:solidFill>
          </a:ln>
        </p:spPr>
      </p:pic>
    </p:spTree>
    <p:extLst>
      <p:ext uri="{BB962C8B-B14F-4D97-AF65-F5344CB8AC3E}">
        <p14:creationId xmlns:p14="http://schemas.microsoft.com/office/powerpoint/2010/main" val="10944284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Lessons Learned</a:t>
            </a:r>
            <a:endParaRPr lang="en-US" dirty="0"/>
          </a:p>
        </p:txBody>
      </p:sp>
      <p:sp>
        <p:nvSpPr>
          <p:cNvPr id="3" name="Content Placeholder 2"/>
          <p:cNvSpPr>
            <a:spLocks noGrp="1"/>
          </p:cNvSpPr>
          <p:nvPr>
            <p:ph sz="half" idx="1"/>
          </p:nvPr>
        </p:nvSpPr>
        <p:spPr/>
        <p:txBody>
          <a:bodyPr/>
          <a:lstStyle/>
          <a:p>
            <a:r>
              <a:rPr lang="en-US" dirty="0"/>
              <a:t>Implementation </a:t>
            </a:r>
            <a:r>
              <a:rPr lang="en-US" dirty="0" smtClean="0"/>
              <a:t>matters</a:t>
            </a:r>
            <a:endParaRPr lang="en-US" dirty="0"/>
          </a:p>
        </p:txBody>
      </p:sp>
      <p:pic>
        <p:nvPicPr>
          <p:cNvPr id="6" name="Picture 8" descr="Image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500" b="-1500"/>
          <a:stretch>
            <a:fillRect/>
          </a:stretch>
        </p:blipFill>
        <p:spPr bwMode="auto">
          <a:xfrm>
            <a:off x="4648200" y="603504"/>
            <a:ext cx="3657600" cy="282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171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8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00803"/>
            <a:ext cx="7543800" cy="1257300"/>
          </a:xfrm>
        </p:spPr>
        <p:txBody>
          <a:bodyPr>
            <a:noAutofit/>
          </a:bodyPr>
          <a:lstStyle/>
          <a:p>
            <a:r>
              <a:rPr lang="en-US" dirty="0" smtClean="0"/>
              <a:t>What Remains to be done?</a:t>
            </a:r>
            <a:endParaRPr lang="en-US" dirty="0"/>
          </a:p>
        </p:txBody>
      </p:sp>
    </p:spTree>
    <p:extLst>
      <p:ext uri="{BB962C8B-B14F-4D97-AF65-F5344CB8AC3E}">
        <p14:creationId xmlns:p14="http://schemas.microsoft.com/office/powerpoint/2010/main" val="16216277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800" dirty="0" smtClean="0"/>
              <a:t>Child Welfare Finance Reform</a:t>
            </a:r>
            <a:endParaRPr lang="en-US" sz="4800" dirty="0"/>
          </a:p>
        </p:txBody>
      </p:sp>
      <p:sp>
        <p:nvSpPr>
          <p:cNvPr id="5" name="Content Placeholder 4"/>
          <p:cNvSpPr>
            <a:spLocks noGrp="1"/>
          </p:cNvSpPr>
          <p:nvPr>
            <p:ph sz="half" idx="1"/>
          </p:nvPr>
        </p:nvSpPr>
        <p:spPr/>
        <p:txBody>
          <a:bodyPr/>
          <a:lstStyle/>
          <a:p>
            <a:pPr marL="0" indent="0" algn="ctr">
              <a:buNone/>
            </a:pPr>
            <a:r>
              <a:rPr lang="en-US" dirty="0" smtClean="0"/>
              <a:t>We will continue to develop better, more responsive and more effective practices but how do we pay for it?</a:t>
            </a:r>
            <a:endParaRPr lang="en-US" dirty="0"/>
          </a:p>
        </p:txBody>
      </p:sp>
      <p:pic>
        <p:nvPicPr>
          <p:cNvPr id="7" name="Picture 2" descr="gas pric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33603" r="-33603"/>
          <a:stretch>
            <a:fillRect/>
          </a:stretch>
        </p:blipFill>
        <p:spPr bwMode="auto">
          <a:xfrm>
            <a:off x="4756023" y="373323"/>
            <a:ext cx="3657600" cy="282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6290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Concept of Re</a:t>
            </a:r>
            <a:r>
              <a:rPr lang="en-US" dirty="0" smtClean="0">
                <a:solidFill>
                  <a:srgbClr val="FF0000"/>
                </a:solidFill>
              </a:rPr>
              <a:t>form</a:t>
            </a:r>
            <a:endParaRPr lang="en-US" dirty="0">
              <a:solidFill>
                <a:srgbClr val="FF0000"/>
              </a:solidFill>
            </a:endParaRPr>
          </a:p>
        </p:txBody>
      </p:sp>
      <p:pic>
        <p:nvPicPr>
          <p:cNvPr id="7" name="Content Placeholder 6" descr="PunchDizzyReformBill.png"/>
          <p:cNvPicPr>
            <a:picLocks noGrp="1" noChangeAspect="1"/>
          </p:cNvPicPr>
          <p:nvPr>
            <p:ph sz="half" idx="2"/>
          </p:nvPr>
        </p:nvPicPr>
        <p:blipFill>
          <a:blip r:embed="rId3">
            <a:extLst>
              <a:ext uri="{28A0092B-C50C-407E-A947-70E740481C1C}">
                <a14:useLocalDpi xmlns:a14="http://schemas.microsoft.com/office/drawing/2010/main" val="0"/>
              </a:ext>
            </a:extLst>
          </a:blip>
          <a:srcRect l="-10212" r="-10212"/>
          <a:stretch>
            <a:fillRect/>
          </a:stretch>
        </p:blipFill>
        <p:spPr>
          <a:xfrm>
            <a:off x="4648200" y="457200"/>
            <a:ext cx="4363664" cy="3545477"/>
          </a:xfrm>
        </p:spPr>
      </p:pic>
      <p:pic>
        <p:nvPicPr>
          <p:cNvPr id="8" name="Picture 7" descr="tax-refor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56051">
            <a:off x="756222" y="573487"/>
            <a:ext cx="4191000" cy="2009775"/>
          </a:xfrm>
          <a:prstGeom prst="rect">
            <a:avLst/>
          </a:prstGeom>
        </p:spPr>
      </p:pic>
      <p:pic>
        <p:nvPicPr>
          <p:cNvPr id="11" name="Picture 10" descr="firm-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266" y="2643483"/>
            <a:ext cx="4494935" cy="1257572"/>
          </a:xfrm>
          <a:prstGeom prst="rect">
            <a:avLst/>
          </a:prstGeom>
          <a:solidFill>
            <a:schemeClr val="bg1"/>
          </a:solidFill>
        </p:spPr>
      </p:pic>
      <p:pic>
        <p:nvPicPr>
          <p:cNvPr id="10" name="Picture 9" descr="HealthCareReformGraphic.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06456">
            <a:off x="4174463" y="1238027"/>
            <a:ext cx="4572000" cy="2571750"/>
          </a:xfrm>
          <a:prstGeom prst="rect">
            <a:avLst/>
          </a:prstGeom>
        </p:spPr>
      </p:pic>
      <p:pic>
        <p:nvPicPr>
          <p:cNvPr id="12" name="Picture 11" descr="Come-Clean-Florida-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9944" y="797934"/>
            <a:ext cx="4338544" cy="2789064"/>
          </a:xfrm>
          <a:prstGeom prst="rect">
            <a:avLst/>
          </a:prstGeom>
        </p:spPr>
      </p:pic>
    </p:spTree>
    <p:extLst>
      <p:ext uri="{BB962C8B-B14F-4D97-AF65-F5344CB8AC3E}">
        <p14:creationId xmlns:p14="http://schemas.microsoft.com/office/powerpoint/2010/main" val="76490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800"/>
                                        <p:tgtEl>
                                          <p:spTgt spid="11"/>
                                        </p:tgtEl>
                                      </p:cBhvr>
                                    </p:animEffect>
                                  </p:childTnLst>
                                </p:cTn>
                              </p:par>
                            </p:childTnLst>
                          </p:cTn>
                        </p:par>
                        <p:par>
                          <p:cTn id="12" fill="hold">
                            <p:stCondLst>
                              <p:cond delay="13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800"/>
                                        <p:tgtEl>
                                          <p:spTgt spid="10"/>
                                        </p:tgtEl>
                                      </p:cBhvr>
                                    </p:animEffect>
                                  </p:childTnLst>
                                </p:cTn>
                              </p:par>
                            </p:childTnLst>
                          </p:cTn>
                        </p:par>
                        <p:par>
                          <p:cTn id="16" fill="hold">
                            <p:stCondLst>
                              <p:cond delay="2100"/>
                            </p:stCondLst>
                            <p:childTnLst>
                              <p:par>
                                <p:cTn id="17" presetID="9"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9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Genuine Public/Private Partnership</a:t>
            </a:r>
            <a:endParaRPr lang="en-US" dirty="0"/>
          </a:p>
        </p:txBody>
      </p:sp>
      <p:sp>
        <p:nvSpPr>
          <p:cNvPr id="3" name="Content Placeholder 2"/>
          <p:cNvSpPr>
            <a:spLocks noGrp="1"/>
          </p:cNvSpPr>
          <p:nvPr>
            <p:ph sz="half" idx="1"/>
          </p:nvPr>
        </p:nvSpPr>
        <p:spPr/>
        <p:txBody>
          <a:bodyPr/>
          <a:lstStyle/>
          <a:p>
            <a:pPr marL="0" indent="0" algn="ctr">
              <a:buNone/>
            </a:pPr>
            <a:r>
              <a:rPr lang="en-US" dirty="0" smtClean="0"/>
              <a:t>How can we engage in authentic partnership when we are involved in a contractual relationship?</a:t>
            </a:r>
            <a:endParaRPr lang="en-US" dirty="0"/>
          </a:p>
        </p:txBody>
      </p:sp>
      <p:pic>
        <p:nvPicPr>
          <p:cNvPr id="6" name="Picture 5" descr="unequal-bargaining_350x2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830399"/>
            <a:ext cx="4174748" cy="2093338"/>
          </a:xfrm>
          <a:prstGeom prst="rect">
            <a:avLst/>
          </a:prstGeom>
        </p:spPr>
      </p:pic>
    </p:spTree>
    <p:extLst>
      <p:ext uri="{BB962C8B-B14F-4D97-AF65-F5344CB8AC3E}">
        <p14:creationId xmlns:p14="http://schemas.microsoft.com/office/powerpoint/2010/main" val="23745903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Integrated, Sophisticated Decision-Support Systems</a:t>
            </a:r>
            <a:endParaRPr lang="en-US" sz="4400" dirty="0"/>
          </a:p>
        </p:txBody>
      </p:sp>
      <p:sp>
        <p:nvSpPr>
          <p:cNvPr id="3" name="Content Placeholder 2"/>
          <p:cNvSpPr>
            <a:spLocks noGrp="1"/>
          </p:cNvSpPr>
          <p:nvPr>
            <p:ph sz="half" idx="1"/>
          </p:nvPr>
        </p:nvSpPr>
        <p:spPr>
          <a:xfrm>
            <a:off x="762000" y="457201"/>
            <a:ext cx="3657600" cy="2496582"/>
          </a:xfrm>
        </p:spPr>
        <p:txBody>
          <a:bodyPr>
            <a:normAutofit fontScale="92500"/>
          </a:bodyPr>
          <a:lstStyle/>
          <a:p>
            <a:pPr marL="0" indent="0" algn="ctr">
              <a:buNone/>
            </a:pPr>
            <a:r>
              <a:rPr lang="en-US" dirty="0" smtClean="0"/>
              <a:t>How can we effectively serve families if we don’t use the data available to us and our partners to understand what works and what we need?</a:t>
            </a:r>
            <a:endParaRPr lang="en-US" dirty="0"/>
          </a:p>
        </p:txBody>
      </p:sp>
      <p:pic>
        <p:nvPicPr>
          <p:cNvPr id="6145" name="Picture 1" descr="bd04972_"/>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095" r="-5095"/>
          <a:stretch>
            <a:fillRect/>
          </a:stretch>
        </p:blipFill>
        <p:spPr bwMode="auto">
          <a:xfrm>
            <a:off x="4648200" y="457200"/>
            <a:ext cx="3657600" cy="2496741"/>
          </a:xfrm>
          <a:prstGeom prst="rect">
            <a:avLst/>
          </a:prstGeom>
          <a:noFill/>
          <a:ln>
            <a:noFill/>
          </a:ln>
          <a:effectLst/>
          <a:extLst>
            <a:ext uri="{909E8E84-426E-40dd-AFC4-6F175D3DCCD1}">
              <a14:hiddenFill xmlns:a14="http://schemas.microsoft.com/office/drawing/2010/main">
                <a:solidFill>
                  <a:srgbClr val="C9DDF1"/>
                </a:solidFill>
              </a14:hiddenFill>
            </a:ext>
            <a:ext uri="{91240B29-F687-4f45-9708-019B960494DF}">
              <a14:hiddenLine xmlns:a14="http://schemas.microsoft.com/office/drawing/2010/main" w="9525">
                <a:solidFill>
                  <a:srgbClr val="5B5249"/>
                </a:solidFill>
                <a:miter lim="800000"/>
                <a:headEnd/>
                <a:tailEnd/>
              </a14:hiddenLine>
            </a:ext>
            <a:ext uri="{AF507438-7753-43e0-B8FC-AC1667EBCBE1}">
              <a14:hiddenEffects xmlns:a14="http://schemas.microsoft.com/office/drawing/2010/main">
                <a:effectLst>
                  <a:outerShdw blurRad="63500" dist="38099" dir="2700000" algn="ctr" rotWithShape="0">
                    <a:srgbClr val="CEC8BA">
                      <a:alpha val="74998"/>
                    </a:srgbClr>
                  </a:outerShdw>
                </a:effectLst>
              </a14:hiddenEffects>
            </a:ext>
          </a:extLst>
        </p:spPr>
      </p:pic>
    </p:spTree>
    <p:extLst>
      <p:ext uri="{BB962C8B-B14F-4D97-AF65-F5344CB8AC3E}">
        <p14:creationId xmlns:p14="http://schemas.microsoft.com/office/powerpoint/2010/main" val="35164941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1143" y="3797898"/>
            <a:ext cx="7817018" cy="831252"/>
          </a:xfrm>
        </p:spPr>
        <p:txBody>
          <a:bodyPr>
            <a:noAutofit/>
          </a:bodyPr>
          <a:lstStyle/>
          <a:p>
            <a:r>
              <a:rPr lang="en-US" sz="3200" dirty="0" smtClean="0"/>
              <a:t>Reality check:  Lessons from 40 Years of Education ‘Reform’</a:t>
            </a:r>
            <a:endParaRPr lang="en-US" sz="3200" dirty="0"/>
          </a:p>
        </p:txBody>
      </p:sp>
      <p:sp>
        <p:nvSpPr>
          <p:cNvPr id="6" name="Content Placeholder 5"/>
          <p:cNvSpPr>
            <a:spLocks noGrp="1"/>
          </p:cNvSpPr>
          <p:nvPr>
            <p:ph idx="1"/>
          </p:nvPr>
        </p:nvSpPr>
        <p:spPr>
          <a:xfrm>
            <a:off x="227628" y="361688"/>
            <a:ext cx="8695310" cy="3315470"/>
          </a:xfrm>
        </p:spPr>
        <p:txBody>
          <a:bodyPr>
            <a:normAutofit fontScale="70000" lnSpcReduction="20000"/>
          </a:bodyPr>
          <a:lstStyle/>
          <a:p>
            <a:pPr marL="457200" indent="-457200">
              <a:buFont typeface="+mj-lt"/>
              <a:buAutoNum type="arabicPeriod"/>
            </a:pPr>
            <a:r>
              <a:rPr lang="en-US" dirty="0" smtClean="0"/>
              <a:t>Set high academic standards for all of our kids, supported by a rigorous curriculum</a:t>
            </a:r>
          </a:p>
          <a:p>
            <a:pPr marL="320040" lvl="1" indent="0">
              <a:buNone/>
            </a:pPr>
            <a:r>
              <a:rPr lang="en-US" dirty="0" smtClean="0">
                <a:solidFill>
                  <a:srgbClr val="FF0000"/>
                </a:solidFill>
              </a:rPr>
              <a:t>Translation:</a:t>
            </a:r>
            <a:r>
              <a:rPr lang="en-US" dirty="0" smtClean="0"/>
              <a:t> Set desired child/family outcomes, supported by practice models designed to achieve them.</a:t>
            </a:r>
          </a:p>
          <a:p>
            <a:pPr marL="457200" indent="-457200">
              <a:buFont typeface="+mj-lt"/>
              <a:buAutoNum type="arabicPeriod"/>
            </a:pPr>
            <a:r>
              <a:rPr lang="en-US" dirty="0" smtClean="0"/>
              <a:t>Greatly improve  the quality of teaching in our classrooms, supported by substantially higher compensation for our best teachers</a:t>
            </a:r>
          </a:p>
          <a:p>
            <a:pPr marL="320040" lvl="1" indent="0">
              <a:buNone/>
            </a:pPr>
            <a:r>
              <a:rPr lang="en-US" dirty="0" smtClean="0">
                <a:solidFill>
                  <a:srgbClr val="FF0000"/>
                </a:solidFill>
              </a:rPr>
              <a:t>Translation:</a:t>
            </a:r>
            <a:r>
              <a:rPr lang="en-US" dirty="0"/>
              <a:t> I</a:t>
            </a:r>
            <a:r>
              <a:rPr lang="en-US" dirty="0" smtClean="0"/>
              <a:t>mplement effective child welfare practice, supported by a qualified, competent and appropriately compensated workforce and flexible, reasonable funding mechanisms</a:t>
            </a:r>
          </a:p>
          <a:p>
            <a:pPr marL="457200" indent="-457200">
              <a:buFont typeface="+mj-lt"/>
              <a:buAutoNum type="arabicPeriod"/>
            </a:pPr>
            <a:r>
              <a:rPr lang="en-US" dirty="0" smtClean="0"/>
              <a:t>Measure student and teacher performance on a systematic basis, supported by tests and assessments.</a:t>
            </a:r>
          </a:p>
          <a:p>
            <a:pPr marL="320040" lvl="1" indent="0">
              <a:buNone/>
            </a:pPr>
            <a:r>
              <a:rPr lang="en-US" dirty="0" smtClean="0">
                <a:solidFill>
                  <a:srgbClr val="FF0000"/>
                </a:solidFill>
              </a:rPr>
              <a:t>Translation</a:t>
            </a:r>
            <a:r>
              <a:rPr lang="en-US" dirty="0" smtClean="0"/>
              <a:t>: Measure client, worker and organizational performance, supported by systematic program evaluation and practice-informed research</a:t>
            </a:r>
          </a:p>
          <a:p>
            <a:pPr marL="457200" indent="-457200">
              <a:buFont typeface="+mj-lt"/>
              <a:buAutoNum type="arabicPeriod"/>
            </a:pPr>
            <a:r>
              <a:rPr lang="en-US" dirty="0" smtClean="0"/>
              <a:t>Increase “time on task” for all students; this means more time in school each day, and a longer school year.</a:t>
            </a:r>
          </a:p>
          <a:p>
            <a:pPr marL="320040" lvl="1" indent="0">
              <a:buNone/>
            </a:pPr>
            <a:r>
              <a:rPr lang="en-US" dirty="0" smtClean="0">
                <a:solidFill>
                  <a:srgbClr val="FF0000"/>
                </a:solidFill>
              </a:rPr>
              <a:t>Translation</a:t>
            </a:r>
            <a:r>
              <a:rPr lang="en-US" dirty="0" smtClean="0"/>
              <a:t>: Redirect our focus on the collective impact of child and family serving agencies in improving child and family well-being, working in collaborative partnership</a:t>
            </a:r>
            <a:endParaRPr lang="en-US" dirty="0"/>
          </a:p>
        </p:txBody>
      </p:sp>
      <p:sp>
        <p:nvSpPr>
          <p:cNvPr id="7" name="TextBox 6"/>
          <p:cNvSpPr txBox="1"/>
          <p:nvPr/>
        </p:nvSpPr>
        <p:spPr>
          <a:xfrm>
            <a:off x="762000" y="4671494"/>
            <a:ext cx="8381999" cy="523220"/>
          </a:xfrm>
          <a:prstGeom prst="rect">
            <a:avLst/>
          </a:prstGeom>
          <a:noFill/>
        </p:spPr>
        <p:txBody>
          <a:bodyPr wrap="square" rtlCol="0">
            <a:spAutoFit/>
          </a:bodyPr>
          <a:lstStyle/>
          <a:p>
            <a:r>
              <a:rPr lang="en-US" sz="1400" dirty="0" smtClean="0"/>
              <a:t>Source:  Gerstner (2008) Commentary in the </a:t>
            </a:r>
            <a:r>
              <a:rPr lang="en-US" sz="1400" i="1" dirty="0" smtClean="0"/>
              <a:t>Wall Street Journal. </a:t>
            </a:r>
            <a:r>
              <a:rPr lang="en-US" sz="1400" i="1" dirty="0" smtClean="0">
                <a:hlinkClick r:id="rId3"/>
              </a:rPr>
              <a:t>http://www.wsj.com/articles/SB122809533452168067</a:t>
            </a:r>
            <a:r>
              <a:rPr lang="en-US" sz="1400" i="1" dirty="0" smtClean="0"/>
              <a:t> </a:t>
            </a:r>
            <a:endParaRPr lang="en-US" sz="1400" i="1" dirty="0"/>
          </a:p>
        </p:txBody>
      </p:sp>
    </p:spTree>
    <p:extLst>
      <p:ext uri="{BB962C8B-B14F-4D97-AF65-F5344CB8AC3E}">
        <p14:creationId xmlns:p14="http://schemas.microsoft.com/office/powerpoint/2010/main" val="2304547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Borrowing from Maslow</a:t>
            </a:r>
            <a:endParaRPr lang="en-US" dirty="0"/>
          </a:p>
        </p:txBody>
      </p:sp>
      <p:pic>
        <p:nvPicPr>
          <p:cNvPr id="4" name="Content Placeholder 3" descr="MaslowsHierarchyOfNeeds.svg.png"/>
          <p:cNvPicPr>
            <a:picLocks noGrp="1" noChangeAspect="1"/>
          </p:cNvPicPr>
          <p:nvPr>
            <p:ph idx="1"/>
          </p:nvPr>
        </p:nvPicPr>
        <p:blipFill>
          <a:blip r:embed="rId3">
            <a:extLst>
              <a:ext uri="{28A0092B-C50C-407E-A947-70E740481C1C}">
                <a14:useLocalDpi xmlns:a14="http://schemas.microsoft.com/office/drawing/2010/main" val="0"/>
              </a:ext>
            </a:extLst>
          </a:blip>
          <a:srcRect l="-41494" r="-41494"/>
          <a:stretch>
            <a:fillRect/>
          </a:stretch>
        </p:blipFill>
        <p:spPr>
          <a:xfrm>
            <a:off x="325943" y="514350"/>
            <a:ext cx="8622952" cy="3331595"/>
          </a:xfrm>
        </p:spPr>
      </p:pic>
      <p:sp>
        <p:nvSpPr>
          <p:cNvPr id="3" name="Up Arrow 2"/>
          <p:cNvSpPr/>
          <p:nvPr/>
        </p:nvSpPr>
        <p:spPr>
          <a:xfrm>
            <a:off x="650875" y="1595438"/>
            <a:ext cx="1174750" cy="20002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824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7543800" cy="1200150"/>
          </a:xfrm>
        </p:spPr>
        <p:txBody>
          <a:bodyPr>
            <a:normAutofit/>
          </a:bodyPr>
          <a:lstStyle/>
          <a:p>
            <a:r>
              <a:rPr lang="en-US" dirty="0" smtClean="0"/>
              <a:t>Comments and Questions</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sz="3200" i="1" dirty="0" smtClean="0">
                <a:latin typeface="Comic Sans MS"/>
                <a:cs typeface="Comic Sans MS"/>
              </a:rPr>
              <a:t>Now’s your chance—what have I missed?</a:t>
            </a:r>
            <a:endParaRPr lang="en-US" sz="3200" i="1" dirty="0">
              <a:latin typeface="Comic Sans MS"/>
              <a:cs typeface="Comic Sans MS"/>
            </a:endParaRPr>
          </a:p>
        </p:txBody>
      </p:sp>
      <p:pic>
        <p:nvPicPr>
          <p:cNvPr id="5" name="Content Placeholder 4" descr="question.jpg"/>
          <p:cNvPicPr>
            <a:picLocks noGrp="1" noChangeAspect="1"/>
          </p:cNvPicPr>
          <p:nvPr>
            <p:ph sz="half" idx="2"/>
          </p:nvPr>
        </p:nvPicPr>
        <p:blipFill>
          <a:blip r:embed="rId2">
            <a:extLst>
              <a:ext uri="{28A0092B-C50C-407E-A947-70E740481C1C}">
                <a14:useLocalDpi xmlns:a14="http://schemas.microsoft.com/office/drawing/2010/main" val="0"/>
              </a:ext>
            </a:extLst>
          </a:blip>
          <a:srcRect l="-14725" r="-14725"/>
          <a:stretch>
            <a:fillRect/>
          </a:stretch>
        </p:blipFill>
        <p:spPr>
          <a:xfrm>
            <a:off x="4648200" y="603504"/>
            <a:ext cx="3657600" cy="2825496"/>
          </a:xfrm>
        </p:spPr>
      </p:pic>
    </p:spTree>
    <p:extLst>
      <p:ext uri="{BB962C8B-B14F-4D97-AF65-F5344CB8AC3E}">
        <p14:creationId xmlns:p14="http://schemas.microsoft.com/office/powerpoint/2010/main" val="182263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Merriam-Webster on Reform</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“To put or change into an improved form or condition”</a:t>
            </a:r>
          </a:p>
          <a:p>
            <a:r>
              <a:rPr lang="en-US" dirty="0" smtClean="0"/>
              <a:t>“To put an end to (an evil) by enforcing or introducing a better method or course of action”</a:t>
            </a: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b="1" u="sng" dirty="0" smtClean="0">
                <a:solidFill>
                  <a:srgbClr val="FF0000"/>
                </a:solidFill>
              </a:rPr>
              <a:t>Implies:</a:t>
            </a:r>
            <a:endParaRPr lang="en-US" dirty="0"/>
          </a:p>
          <a:p>
            <a:r>
              <a:rPr lang="en-US" dirty="0" smtClean="0"/>
              <a:t>Target is an established process or entity we care enough about to try to change it</a:t>
            </a:r>
          </a:p>
          <a:p>
            <a:r>
              <a:rPr lang="en-US" dirty="0" smtClean="0"/>
              <a:t>Something is wrong with it</a:t>
            </a:r>
          </a:p>
          <a:p>
            <a:r>
              <a:rPr lang="en-US" dirty="0" smtClean="0"/>
              <a:t>The goal is to do a better job</a:t>
            </a:r>
            <a:endParaRPr lang="en-US" dirty="0"/>
          </a:p>
        </p:txBody>
      </p:sp>
    </p:spTree>
    <p:extLst>
      <p:ext uri="{BB962C8B-B14F-4D97-AF65-F5344CB8AC3E}">
        <p14:creationId xmlns:p14="http://schemas.microsoft.com/office/powerpoint/2010/main" val="1181969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Child Welfare</a:t>
            </a:r>
            <a:endParaRPr lang="en-US" dirty="0"/>
          </a:p>
        </p:txBody>
      </p:sp>
      <p:sp>
        <p:nvSpPr>
          <p:cNvPr id="6" name="Content Placeholder 5"/>
          <p:cNvSpPr>
            <a:spLocks noGrp="1"/>
          </p:cNvSpPr>
          <p:nvPr>
            <p:ph sz="half" idx="1"/>
          </p:nvPr>
        </p:nvSpPr>
        <p:spPr>
          <a:xfrm>
            <a:off x="762000" y="457201"/>
            <a:ext cx="3657600" cy="3328463"/>
          </a:xfrm>
        </p:spPr>
        <p:txBody>
          <a:bodyPr>
            <a:normAutofit fontScale="85000" lnSpcReduction="10000"/>
          </a:bodyPr>
          <a:lstStyle/>
          <a:p>
            <a:r>
              <a:rPr lang="en-US" dirty="0" smtClean="0"/>
              <a:t>Roots of child welfare are in charity home societies and the private sector</a:t>
            </a:r>
          </a:p>
          <a:p>
            <a:r>
              <a:rPr lang="en-US" dirty="0" smtClean="0"/>
              <a:t>Child welfare as we know it is about 40 years old</a:t>
            </a:r>
          </a:p>
          <a:p>
            <a:r>
              <a:rPr lang="en-US" dirty="0" smtClean="0"/>
              <a:t>Federal footprint: 1974 Child Abuse Prevention and Treatment Act</a:t>
            </a:r>
          </a:p>
        </p:txBody>
      </p:sp>
      <p:pic>
        <p:nvPicPr>
          <p:cNvPr id="8" name="Content Placeholder 7"/>
          <p:cNvPicPr>
            <a:picLocks noGrp="1" noChangeAspect="1"/>
          </p:cNvPicPr>
          <p:nvPr>
            <p:ph sz="half" idx="2"/>
          </p:nvPr>
        </p:nvPicPr>
        <p:blipFill>
          <a:blip r:embed="rId3"/>
          <a:srcRect l="-52638" r="-52638"/>
          <a:stretch>
            <a:fillRect/>
          </a:stretch>
        </p:blipFill>
        <p:spPr>
          <a:xfrm>
            <a:off x="4983982" y="578670"/>
            <a:ext cx="3633484" cy="2806867"/>
          </a:xfrm>
        </p:spPr>
      </p:pic>
    </p:spTree>
    <p:extLst>
      <p:ext uri="{BB962C8B-B14F-4D97-AF65-F5344CB8AC3E}">
        <p14:creationId xmlns:p14="http://schemas.microsoft.com/office/powerpoint/2010/main" val="18502423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a:xfrm rot="10800000">
            <a:off x="762000" y="292482"/>
            <a:ext cx="1828800" cy="4279518"/>
          </a:xfrm>
        </p:spPr>
        <p:txBody>
          <a:bodyPr>
            <a:noAutofit/>
          </a:bodyPr>
          <a:lstStyle/>
          <a:p>
            <a:r>
              <a:rPr lang="en-US" sz="4000" dirty="0" smtClean="0"/>
              <a:t>Why Are We Compelled to Reform the System?</a:t>
            </a:r>
            <a:endParaRPr lang="en-US" sz="4000" dirty="0"/>
          </a:p>
        </p:txBody>
      </p:sp>
      <p:pic>
        <p:nvPicPr>
          <p:cNvPr id="6" name="Picture 5" descr="under_pressure_3333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661" y="292482"/>
            <a:ext cx="5553365" cy="4311619"/>
          </a:xfrm>
          <a:prstGeom prst="rect">
            <a:avLst/>
          </a:prstGeom>
        </p:spPr>
      </p:pic>
    </p:spTree>
    <p:extLst>
      <p:ext uri="{BB962C8B-B14F-4D97-AF65-F5344CB8AC3E}">
        <p14:creationId xmlns:p14="http://schemas.microsoft.com/office/powerpoint/2010/main" val="20576684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7540752" cy="1200150"/>
          </a:xfrm>
        </p:spPr>
        <p:txBody>
          <a:bodyPr>
            <a:normAutofit fontScale="90000"/>
          </a:bodyPr>
          <a:lstStyle/>
          <a:p>
            <a:r>
              <a:rPr lang="en-US" dirty="0" smtClean="0"/>
              <a:t>Multi-directional Pressure</a:t>
            </a:r>
            <a:endParaRPr lang="en-US" dirty="0"/>
          </a:p>
        </p:txBody>
      </p:sp>
      <p:sp>
        <p:nvSpPr>
          <p:cNvPr id="3" name="Text Placeholder 2"/>
          <p:cNvSpPr>
            <a:spLocks noGrp="1"/>
          </p:cNvSpPr>
          <p:nvPr>
            <p:ph type="body" idx="1"/>
          </p:nvPr>
        </p:nvSpPr>
        <p:spPr/>
        <p:txBody>
          <a:bodyPr/>
          <a:lstStyle/>
          <a:p>
            <a:r>
              <a:rPr lang="en-US" dirty="0" smtClean="0"/>
              <a:t>External Influences</a:t>
            </a:r>
            <a:endParaRPr lang="en-US" dirty="0"/>
          </a:p>
        </p:txBody>
      </p:sp>
      <p:sp>
        <p:nvSpPr>
          <p:cNvPr id="4" name="Content Placeholder 3"/>
          <p:cNvSpPr>
            <a:spLocks noGrp="1"/>
          </p:cNvSpPr>
          <p:nvPr>
            <p:ph sz="half" idx="2"/>
          </p:nvPr>
        </p:nvSpPr>
        <p:spPr/>
        <p:txBody>
          <a:bodyPr>
            <a:normAutofit fontScale="92500"/>
          </a:bodyPr>
          <a:lstStyle/>
          <a:p>
            <a:r>
              <a:rPr lang="en-US" dirty="0" smtClean="0"/>
              <a:t>Media scandal</a:t>
            </a:r>
          </a:p>
          <a:p>
            <a:r>
              <a:rPr lang="en-US" dirty="0" smtClean="0"/>
              <a:t>Push from partners and stakeholders</a:t>
            </a:r>
          </a:p>
          <a:p>
            <a:r>
              <a:rPr lang="en-US" dirty="0" smtClean="0"/>
              <a:t>Budget cuts</a:t>
            </a:r>
          </a:p>
          <a:p>
            <a:r>
              <a:rPr lang="en-US" dirty="0" smtClean="0"/>
              <a:t>Governors and legislatures</a:t>
            </a:r>
          </a:p>
          <a:p>
            <a:endParaRPr lang="en-US" dirty="0"/>
          </a:p>
        </p:txBody>
      </p:sp>
      <p:sp>
        <p:nvSpPr>
          <p:cNvPr id="5" name="Text Placeholder 4"/>
          <p:cNvSpPr>
            <a:spLocks noGrp="1"/>
          </p:cNvSpPr>
          <p:nvPr>
            <p:ph type="body" sz="quarter" idx="3"/>
          </p:nvPr>
        </p:nvSpPr>
        <p:spPr/>
        <p:txBody>
          <a:bodyPr/>
          <a:lstStyle/>
          <a:p>
            <a:r>
              <a:rPr lang="en-US" dirty="0" smtClean="0"/>
              <a:t>Internal Drive</a:t>
            </a:r>
            <a:endParaRPr lang="en-US" dirty="0"/>
          </a:p>
        </p:txBody>
      </p:sp>
      <p:sp>
        <p:nvSpPr>
          <p:cNvPr id="6" name="Content Placeholder 5"/>
          <p:cNvSpPr>
            <a:spLocks noGrp="1"/>
          </p:cNvSpPr>
          <p:nvPr>
            <p:ph sz="quarter" idx="4"/>
          </p:nvPr>
        </p:nvSpPr>
        <p:spPr>
          <a:xfrm>
            <a:off x="4645152" y="996948"/>
            <a:ext cx="4100933" cy="2571704"/>
          </a:xfrm>
        </p:spPr>
        <p:txBody>
          <a:bodyPr>
            <a:normAutofit fontScale="85000" lnSpcReduction="10000"/>
          </a:bodyPr>
          <a:lstStyle/>
          <a:p>
            <a:r>
              <a:rPr lang="en-US" dirty="0" smtClean="0"/>
              <a:t>Our outcomes are not what we want</a:t>
            </a:r>
          </a:p>
          <a:p>
            <a:pPr lvl="1"/>
            <a:r>
              <a:rPr lang="en-US" dirty="0" smtClean="0"/>
              <a:t>Repeat maltreatment</a:t>
            </a:r>
          </a:p>
          <a:p>
            <a:pPr lvl="1"/>
            <a:r>
              <a:rPr lang="en-US" dirty="0" smtClean="0"/>
              <a:t>Re-entry</a:t>
            </a:r>
          </a:p>
          <a:p>
            <a:pPr lvl="1"/>
            <a:r>
              <a:rPr lang="en-US" dirty="0" smtClean="0"/>
              <a:t>Aging out without permanency</a:t>
            </a:r>
          </a:p>
          <a:p>
            <a:pPr lvl="1"/>
            <a:r>
              <a:rPr lang="en-US" dirty="0" smtClean="0"/>
              <a:t>Well-being over the long term</a:t>
            </a:r>
          </a:p>
          <a:p>
            <a:r>
              <a:rPr lang="en-US" dirty="0" smtClean="0"/>
              <a:t>Continuous quality improvement and emerging research</a:t>
            </a:r>
            <a:endParaRPr lang="en-US" dirty="0"/>
          </a:p>
        </p:txBody>
      </p:sp>
      <p:pic>
        <p:nvPicPr>
          <p:cNvPr id="9" name="Picture 8" descr="this_is_file_name_25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93" y="996948"/>
            <a:ext cx="3775459" cy="2831594"/>
          </a:xfrm>
          <a:prstGeom prst="rect">
            <a:avLst/>
          </a:prstGeom>
          <a:ln>
            <a:solidFill>
              <a:schemeClr val="tx1"/>
            </a:solidFill>
          </a:ln>
        </p:spPr>
      </p:pic>
      <p:pic>
        <p:nvPicPr>
          <p:cNvPr id="10" name="Picture 9" descr="innovation-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152" y="1006849"/>
            <a:ext cx="3775460" cy="2831595"/>
          </a:xfrm>
          <a:prstGeom prst="rect">
            <a:avLst/>
          </a:prstGeom>
          <a:ln>
            <a:solidFill>
              <a:srgbClr val="000000"/>
            </a:solidFill>
          </a:ln>
        </p:spPr>
      </p:pic>
    </p:spTree>
    <p:extLst>
      <p:ext uri="{BB962C8B-B14F-4D97-AF65-F5344CB8AC3E}">
        <p14:creationId xmlns:p14="http://schemas.microsoft.com/office/powerpoint/2010/main" val="1746119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dissolve">
                                      <p:cBhvr>
                                        <p:cTn id="26" dur="500"/>
                                        <p:tgtEl>
                                          <p:spTgt spid="6">
                                            <p:txEl>
                                              <p:pRg st="0" end="0"/>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dissolve">
                                      <p:cBhvr>
                                        <p:cTn id="29" dur="500"/>
                                        <p:tgtEl>
                                          <p:spTgt spid="6">
                                            <p:txEl>
                                              <p:pRg st="1" end="1"/>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dissolve">
                                      <p:cBhvr>
                                        <p:cTn id="32" dur="500"/>
                                        <p:tgtEl>
                                          <p:spTgt spid="6">
                                            <p:txEl>
                                              <p:pRg st="2" end="2"/>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dissolve">
                                      <p:cBhvr>
                                        <p:cTn id="35" dur="500"/>
                                        <p:tgtEl>
                                          <p:spTgt spid="6">
                                            <p:txEl>
                                              <p:pRg st="3" end="3"/>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dissolve">
                                      <p:cBhvr>
                                        <p:cTn id="38" dur="500"/>
                                        <p:tgtEl>
                                          <p:spTgt spid="6">
                                            <p:txEl>
                                              <p:pRg st="4" end="4"/>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dissolve">
                                      <p:cBhvr>
                                        <p:cTn id="41" dur="5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ssolv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637188"/>
            <a:ext cx="7543800" cy="1257300"/>
          </a:xfrm>
        </p:spPr>
        <p:txBody>
          <a:bodyPr>
            <a:normAutofit fontScale="90000"/>
          </a:bodyPr>
          <a:lstStyle/>
          <a:p>
            <a:r>
              <a:rPr lang="en-US" dirty="0" smtClean="0"/>
              <a:t>Types of Reform We have experienced</a:t>
            </a:r>
            <a:endParaRPr lang="en-US" dirty="0"/>
          </a:p>
        </p:txBody>
      </p:sp>
    </p:spTree>
    <p:extLst>
      <p:ext uri="{BB962C8B-B14F-4D97-AF65-F5344CB8AC3E}">
        <p14:creationId xmlns:p14="http://schemas.microsoft.com/office/powerpoint/2010/main" val="23638279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Evolution of CW Reform—Four Types</a:t>
            </a:r>
            <a:endParaRPr lang="en-US" dirty="0"/>
          </a:p>
        </p:txBody>
      </p:sp>
      <p:sp>
        <p:nvSpPr>
          <p:cNvPr id="3" name="Content Placeholder 2"/>
          <p:cNvSpPr>
            <a:spLocks noGrp="1"/>
          </p:cNvSpPr>
          <p:nvPr>
            <p:ph idx="1"/>
          </p:nvPr>
        </p:nvSpPr>
        <p:spPr>
          <a:xfrm>
            <a:off x="762000" y="406507"/>
            <a:ext cx="7543800" cy="2914650"/>
          </a:xfrm>
        </p:spPr>
        <p:txBody>
          <a:bodyPr>
            <a:normAutofit/>
          </a:bodyPr>
          <a:lstStyle/>
          <a:p>
            <a:r>
              <a:rPr lang="en-US" sz="3200" dirty="0" smtClean="0"/>
              <a:t>Philosophical approach</a:t>
            </a:r>
          </a:p>
          <a:p>
            <a:r>
              <a:rPr lang="en-US" sz="3200" dirty="0" smtClean="0"/>
              <a:t>Legislative mandate</a:t>
            </a:r>
          </a:p>
          <a:p>
            <a:r>
              <a:rPr lang="en-US" sz="3200" dirty="0" smtClean="0"/>
              <a:t>Responsible party</a:t>
            </a:r>
          </a:p>
          <a:p>
            <a:r>
              <a:rPr lang="en-US" sz="3200" dirty="0" smtClean="0"/>
              <a:t>Practice techniques and models</a:t>
            </a:r>
            <a:endParaRPr lang="en-US" sz="3200" dirty="0"/>
          </a:p>
        </p:txBody>
      </p:sp>
    </p:spTree>
    <p:extLst>
      <p:ext uri="{BB962C8B-B14F-4D97-AF65-F5344CB8AC3E}">
        <p14:creationId xmlns:p14="http://schemas.microsoft.com/office/powerpoint/2010/main" val="42706319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Philosophical Approach</a:t>
            </a:r>
            <a:endParaRPr lang="en-US" dirty="0"/>
          </a:p>
        </p:txBody>
      </p:sp>
      <p:sp>
        <p:nvSpPr>
          <p:cNvPr id="4" name="Content Placeholder 3"/>
          <p:cNvSpPr>
            <a:spLocks noGrp="1"/>
          </p:cNvSpPr>
          <p:nvPr>
            <p:ph sz="half" idx="1"/>
          </p:nvPr>
        </p:nvSpPr>
        <p:spPr>
          <a:xfrm>
            <a:off x="761999" y="734495"/>
            <a:ext cx="5058006" cy="3195844"/>
          </a:xfrm>
        </p:spPr>
        <p:txBody>
          <a:bodyPr>
            <a:normAutofit fontScale="85000" lnSpcReduction="10000"/>
          </a:bodyPr>
          <a:lstStyle/>
          <a:p>
            <a:r>
              <a:rPr lang="en-US" dirty="0" smtClean="0"/>
              <a:t>Child saving vs. family preserving</a:t>
            </a:r>
          </a:p>
          <a:p>
            <a:r>
              <a:rPr lang="en-US" dirty="0" smtClean="0"/>
              <a:t>Investigation vs. assessment and treatment</a:t>
            </a:r>
          </a:p>
          <a:p>
            <a:r>
              <a:rPr lang="en-US" dirty="0" smtClean="0"/>
              <a:t>Child welfare as a community responsibility</a:t>
            </a:r>
          </a:p>
          <a:p>
            <a:r>
              <a:rPr lang="en-US" dirty="0" smtClean="0"/>
              <a:t>Safety, Permanency AND Well-being</a:t>
            </a:r>
          </a:p>
          <a:p>
            <a:r>
              <a:rPr lang="en-US" dirty="0" smtClean="0"/>
              <a:t>Systems of Care—family-driven and youth-guided care</a:t>
            </a:r>
          </a:p>
          <a:p>
            <a:endParaRPr lang="en-US" dirty="0" smtClean="0"/>
          </a:p>
          <a:p>
            <a:endParaRPr lang="en-US" dirty="0"/>
          </a:p>
        </p:txBody>
      </p:sp>
      <p:pic>
        <p:nvPicPr>
          <p:cNvPr id="6" name="Content Placeholder 5" descr="pendulum-swinging-199x300.jpg"/>
          <p:cNvPicPr>
            <a:picLocks noGrp="1" noChangeAspect="1"/>
          </p:cNvPicPr>
          <p:nvPr>
            <p:ph sz="half" idx="2"/>
          </p:nvPr>
        </p:nvPicPr>
        <p:blipFill>
          <a:blip r:embed="rId3">
            <a:extLst>
              <a:ext uri="{28A0092B-C50C-407E-A947-70E740481C1C}">
                <a14:useLocalDpi xmlns:a14="http://schemas.microsoft.com/office/drawing/2010/main" val="0"/>
              </a:ext>
            </a:extLst>
          </a:blip>
          <a:srcRect l="-47575" r="-47575"/>
          <a:stretch>
            <a:fillRect/>
          </a:stretch>
        </p:blipFill>
        <p:spPr>
          <a:xfrm>
            <a:off x="5323450" y="734495"/>
            <a:ext cx="3657600" cy="2825496"/>
          </a:xfrm>
        </p:spPr>
      </p:pic>
    </p:spTree>
    <p:extLst>
      <p:ext uri="{BB962C8B-B14F-4D97-AF65-F5344CB8AC3E}">
        <p14:creationId xmlns:p14="http://schemas.microsoft.com/office/powerpoint/2010/main" val="1528105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428</TotalTime>
  <Words>3037</Words>
  <Application>Microsoft Macintosh PowerPoint</Application>
  <PresentationFormat>On-screen Show (16:9)</PresentationFormat>
  <Paragraphs>187</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NewsPrint</vt:lpstr>
      <vt:lpstr>Overview of Child Welfare Reform in the U.S.</vt:lpstr>
      <vt:lpstr>The Concept of Reform</vt:lpstr>
      <vt:lpstr>Merriam-Webster on Reform</vt:lpstr>
      <vt:lpstr>History of Child Welfare</vt:lpstr>
      <vt:lpstr>Why Are We Compelled to Reform the System?</vt:lpstr>
      <vt:lpstr>Multi-directional Pressure</vt:lpstr>
      <vt:lpstr>Types of Reform We have experienced</vt:lpstr>
      <vt:lpstr>The Evolution of CW Reform—Four Types</vt:lpstr>
      <vt:lpstr>Philosophical Approach</vt:lpstr>
      <vt:lpstr>Legislative Mandate</vt:lpstr>
      <vt:lpstr>Responsibility for Child Welfare</vt:lpstr>
      <vt:lpstr>Practice Techniques and Models</vt:lpstr>
      <vt:lpstr>After 40 years, what have we learned about reform?</vt:lpstr>
      <vt:lpstr>1. Lessons Learned</vt:lpstr>
      <vt:lpstr>2. Lessons Learned</vt:lpstr>
      <vt:lpstr>3. Lessons Learned</vt:lpstr>
      <vt:lpstr>4.  Lessons Learned</vt:lpstr>
      <vt:lpstr>What Remains to be done?</vt:lpstr>
      <vt:lpstr>Child Welfare Finance Reform</vt:lpstr>
      <vt:lpstr>Genuine Public/Private Partnership</vt:lpstr>
      <vt:lpstr>Integrated, Sophisticated Decision-Support Systems</vt:lpstr>
      <vt:lpstr>Reality check:  Lessons from 40 Years of Education ‘Reform’</vt:lpstr>
      <vt:lpstr>Borrowing from Maslow</vt:lpstr>
      <vt:lpstr>Comments and Questions</vt:lpstr>
    </vt:vector>
  </TitlesOfParts>
  <Company>university of louisville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Child Welfare Reform in the U.S.</dc:title>
  <dc:creator>crystal collins-camargo</dc:creator>
  <cp:lastModifiedBy>Nora M Lee</cp:lastModifiedBy>
  <cp:revision>37</cp:revision>
  <dcterms:created xsi:type="dcterms:W3CDTF">2016-03-10T14:00:09Z</dcterms:created>
  <dcterms:modified xsi:type="dcterms:W3CDTF">2016-04-04T20:58:45Z</dcterms:modified>
</cp:coreProperties>
</file>