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6" r:id="rId1"/>
  </p:sldMasterIdLst>
  <p:notesMasterIdLst>
    <p:notesMasterId r:id="rId8"/>
  </p:notesMasterIdLst>
  <p:sldIdLst>
    <p:sldId id="256" r:id="rId2"/>
    <p:sldId id="257" r:id="rId3"/>
    <p:sldId id="259" r:id="rId4"/>
    <p:sldId id="265" r:id="rId5"/>
    <p:sldId id="266" r:id="rId6"/>
    <p:sldId id="272" r:id="rId7"/>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87" d="100"/>
          <a:sy n="87" d="100"/>
        </p:scale>
        <p:origin x="6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5D32D836-0DEA-4D32-BB26-F0FFEFA51DBD}" type="datetimeFigureOut">
              <a:rPr lang="en-US" smtClean="0"/>
              <a:t>4/7/2016</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8001A447-580B-4907-B879-D4C3AAE4D1B4}" type="slidenum">
              <a:rPr lang="en-US" smtClean="0"/>
              <a:t>‹#›</a:t>
            </a:fld>
            <a:endParaRPr lang="en-US"/>
          </a:p>
        </p:txBody>
      </p:sp>
    </p:spTree>
    <p:extLst>
      <p:ext uri="{BB962C8B-B14F-4D97-AF65-F5344CB8AC3E}">
        <p14:creationId xmlns:p14="http://schemas.microsoft.com/office/powerpoint/2010/main" val="3288992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3233" indent="-293551" eaLnBrk="0" hangingPunct="0">
              <a:defRPr>
                <a:solidFill>
                  <a:schemeClr val="tx1"/>
                </a:solidFill>
                <a:latin typeface="Arial" panose="020B0604020202020204" pitchFamily="34" charset="0"/>
              </a:defRPr>
            </a:lvl2pPr>
            <a:lvl3pPr marL="1174204" indent="-234841" eaLnBrk="0" hangingPunct="0">
              <a:defRPr>
                <a:solidFill>
                  <a:schemeClr val="tx1"/>
                </a:solidFill>
                <a:latin typeface="Arial" panose="020B0604020202020204" pitchFamily="34" charset="0"/>
              </a:defRPr>
            </a:lvl3pPr>
            <a:lvl4pPr marL="1643885" indent="-234841" eaLnBrk="0" hangingPunct="0">
              <a:defRPr>
                <a:solidFill>
                  <a:schemeClr val="tx1"/>
                </a:solidFill>
                <a:latin typeface="Arial" panose="020B0604020202020204" pitchFamily="34" charset="0"/>
              </a:defRPr>
            </a:lvl4pPr>
            <a:lvl5pPr marL="2113567" indent="-234841" eaLnBrk="0" hangingPunct="0">
              <a:defRPr>
                <a:solidFill>
                  <a:schemeClr val="tx1"/>
                </a:solidFill>
                <a:latin typeface="Arial" panose="020B0604020202020204" pitchFamily="34" charset="0"/>
              </a:defRPr>
            </a:lvl5pPr>
            <a:lvl6pPr marL="2583249" indent="-234841" eaLnBrk="0" fontAlgn="base" hangingPunct="0">
              <a:spcBef>
                <a:spcPct val="0"/>
              </a:spcBef>
              <a:spcAft>
                <a:spcPct val="0"/>
              </a:spcAft>
              <a:defRPr>
                <a:solidFill>
                  <a:schemeClr val="tx1"/>
                </a:solidFill>
                <a:latin typeface="Arial" panose="020B0604020202020204" pitchFamily="34" charset="0"/>
              </a:defRPr>
            </a:lvl6pPr>
            <a:lvl7pPr marL="3052930" indent="-234841" eaLnBrk="0" fontAlgn="base" hangingPunct="0">
              <a:spcBef>
                <a:spcPct val="0"/>
              </a:spcBef>
              <a:spcAft>
                <a:spcPct val="0"/>
              </a:spcAft>
              <a:defRPr>
                <a:solidFill>
                  <a:schemeClr val="tx1"/>
                </a:solidFill>
                <a:latin typeface="Arial" panose="020B0604020202020204" pitchFamily="34" charset="0"/>
              </a:defRPr>
            </a:lvl7pPr>
            <a:lvl8pPr marL="3522612" indent="-234841" eaLnBrk="0" fontAlgn="base" hangingPunct="0">
              <a:spcBef>
                <a:spcPct val="0"/>
              </a:spcBef>
              <a:spcAft>
                <a:spcPct val="0"/>
              </a:spcAft>
              <a:defRPr>
                <a:solidFill>
                  <a:schemeClr val="tx1"/>
                </a:solidFill>
                <a:latin typeface="Arial" panose="020B0604020202020204" pitchFamily="34" charset="0"/>
              </a:defRPr>
            </a:lvl8pPr>
            <a:lvl9pPr marL="3992293" indent="-2348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EFD719-603D-468A-B4D9-68FE25ED403E}" type="slidenum">
              <a:rPr lang="en-US" altLang="en-US"/>
              <a:pPr eaLnBrk="1" hangingPunct="1"/>
              <a:t>3</a:t>
            </a:fld>
            <a:endParaRPr lang="en-US" altLang="en-US"/>
          </a:p>
        </p:txBody>
      </p:sp>
    </p:spTree>
    <p:extLst>
      <p:ext uri="{BB962C8B-B14F-4D97-AF65-F5344CB8AC3E}">
        <p14:creationId xmlns:p14="http://schemas.microsoft.com/office/powerpoint/2010/main" val="45798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3233" indent="-293551" eaLnBrk="0" hangingPunct="0">
              <a:defRPr>
                <a:solidFill>
                  <a:schemeClr val="tx1"/>
                </a:solidFill>
                <a:latin typeface="Arial" panose="020B0604020202020204" pitchFamily="34" charset="0"/>
              </a:defRPr>
            </a:lvl2pPr>
            <a:lvl3pPr marL="1174204" indent="-234841" eaLnBrk="0" hangingPunct="0">
              <a:defRPr>
                <a:solidFill>
                  <a:schemeClr val="tx1"/>
                </a:solidFill>
                <a:latin typeface="Arial" panose="020B0604020202020204" pitchFamily="34" charset="0"/>
              </a:defRPr>
            </a:lvl3pPr>
            <a:lvl4pPr marL="1643885" indent="-234841" eaLnBrk="0" hangingPunct="0">
              <a:defRPr>
                <a:solidFill>
                  <a:schemeClr val="tx1"/>
                </a:solidFill>
                <a:latin typeface="Arial" panose="020B0604020202020204" pitchFamily="34" charset="0"/>
              </a:defRPr>
            </a:lvl4pPr>
            <a:lvl5pPr marL="2113567" indent="-234841" eaLnBrk="0" hangingPunct="0">
              <a:defRPr>
                <a:solidFill>
                  <a:schemeClr val="tx1"/>
                </a:solidFill>
                <a:latin typeface="Arial" panose="020B0604020202020204" pitchFamily="34" charset="0"/>
              </a:defRPr>
            </a:lvl5pPr>
            <a:lvl6pPr marL="2583249" indent="-234841" eaLnBrk="0" fontAlgn="base" hangingPunct="0">
              <a:spcBef>
                <a:spcPct val="0"/>
              </a:spcBef>
              <a:spcAft>
                <a:spcPct val="0"/>
              </a:spcAft>
              <a:defRPr>
                <a:solidFill>
                  <a:schemeClr val="tx1"/>
                </a:solidFill>
                <a:latin typeface="Arial" panose="020B0604020202020204" pitchFamily="34" charset="0"/>
              </a:defRPr>
            </a:lvl6pPr>
            <a:lvl7pPr marL="3052930" indent="-234841" eaLnBrk="0" fontAlgn="base" hangingPunct="0">
              <a:spcBef>
                <a:spcPct val="0"/>
              </a:spcBef>
              <a:spcAft>
                <a:spcPct val="0"/>
              </a:spcAft>
              <a:defRPr>
                <a:solidFill>
                  <a:schemeClr val="tx1"/>
                </a:solidFill>
                <a:latin typeface="Arial" panose="020B0604020202020204" pitchFamily="34" charset="0"/>
              </a:defRPr>
            </a:lvl7pPr>
            <a:lvl8pPr marL="3522612" indent="-234841" eaLnBrk="0" fontAlgn="base" hangingPunct="0">
              <a:spcBef>
                <a:spcPct val="0"/>
              </a:spcBef>
              <a:spcAft>
                <a:spcPct val="0"/>
              </a:spcAft>
              <a:defRPr>
                <a:solidFill>
                  <a:schemeClr val="tx1"/>
                </a:solidFill>
                <a:latin typeface="Arial" panose="020B0604020202020204" pitchFamily="34" charset="0"/>
              </a:defRPr>
            </a:lvl8pPr>
            <a:lvl9pPr marL="3992293" indent="-2348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3D2049-AEB3-408A-9EFC-402DFDFA0BDF}" type="slidenum">
              <a:rPr lang="en-US" altLang="en-US"/>
              <a:pPr eaLnBrk="1" hangingPunct="1"/>
              <a:t>4</a:t>
            </a:fld>
            <a:endParaRPr lang="en-US" altLang="en-US"/>
          </a:p>
        </p:txBody>
      </p:sp>
    </p:spTree>
    <p:extLst>
      <p:ext uri="{BB962C8B-B14F-4D97-AF65-F5344CB8AC3E}">
        <p14:creationId xmlns:p14="http://schemas.microsoft.com/office/powerpoint/2010/main" val="1882325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p:txBody>
          <a:bodyPr wrap="square" numCol="1" anchor="t" anchorCtr="0" compatLnSpc="1">
            <a:prstTxWarp prst="textNoShape">
              <a:avLst/>
            </a:prstTxWarp>
            <a:normAutofit fontScale="77500" lnSpcReduction="20000"/>
          </a:bodyPr>
          <a:lstStyle/>
          <a:p>
            <a:pPr marL="587102" indent="-587102">
              <a:buClr>
                <a:schemeClr val="tx1">
                  <a:shade val="95000"/>
                </a:schemeClr>
              </a:buClr>
              <a:buFont typeface="+mj-lt"/>
              <a:buAutoNum type="romanUcPeriod"/>
              <a:defRPr/>
            </a:pPr>
            <a:r>
              <a:rPr lang="en-US" sz="1000" dirty="0"/>
              <a:t>Structure and Governance</a:t>
            </a:r>
          </a:p>
          <a:p>
            <a:pPr lvl="1" eaLnBrk="1" hangingPunct="1">
              <a:spcBef>
                <a:spcPct val="0"/>
              </a:spcBef>
              <a:defRPr/>
            </a:pPr>
            <a:r>
              <a:rPr lang="en-US" sz="1000" dirty="0"/>
              <a:t>Executive Team, is comprised of representatives from each partner.  The Executive Team provides recommendations regarding the professional development continuum of social work education and training available to current and future child welfare staff throughout the state.  The Executive Team is responsible for the overall coordination, development and monitoring of all professional development training for the entire child welfare workforce in Washington.   Specific responsibilities and duties include:</a:t>
            </a:r>
          </a:p>
          <a:p>
            <a:pPr eaLnBrk="1" hangingPunct="1">
              <a:spcBef>
                <a:spcPct val="0"/>
              </a:spcBef>
              <a:defRPr/>
            </a:pPr>
            <a:endParaRPr lang="en-US" sz="1000" dirty="0"/>
          </a:p>
          <a:p>
            <a:pPr marL="880653" indent="-880653">
              <a:buClr>
                <a:schemeClr val="tx1">
                  <a:shade val="95000"/>
                </a:schemeClr>
              </a:buClr>
              <a:buFont typeface="+mj-lt"/>
              <a:buAutoNum type="romanUcPeriod" startAt="2"/>
              <a:defRPr/>
            </a:pPr>
            <a:r>
              <a:rPr lang="en-US" sz="1000" dirty="0"/>
              <a:t>Professional Development Continuum</a:t>
            </a:r>
          </a:p>
          <a:p>
            <a:pPr marL="998073" lvl="1" indent="-587102">
              <a:buFont typeface="Arial" pitchFamily="34" charset="0"/>
              <a:buChar char="•"/>
              <a:defRPr/>
            </a:pPr>
            <a:r>
              <a:rPr lang="en-US" sz="1000" dirty="0"/>
              <a:t>Social work education to advance in-service</a:t>
            </a:r>
          </a:p>
          <a:p>
            <a:pPr marL="998073" lvl="1" indent="-587102">
              <a:buFont typeface="Arial" pitchFamily="34" charset="0"/>
              <a:buChar char="•"/>
              <a:defRPr/>
            </a:pPr>
            <a:r>
              <a:rPr lang="en-US" sz="1000" dirty="0"/>
              <a:t>Each target group</a:t>
            </a:r>
          </a:p>
          <a:p>
            <a:pPr marL="998073" lvl="1" indent="-587102">
              <a:buFont typeface="Arial" pitchFamily="34" charset="0"/>
              <a:buChar char="•"/>
              <a:defRPr/>
            </a:pPr>
            <a:endParaRPr lang="en-US" sz="1000" dirty="0"/>
          </a:p>
          <a:p>
            <a:pPr marL="880653" indent="-880653">
              <a:buClr>
                <a:schemeClr val="tx1">
                  <a:shade val="95000"/>
                </a:schemeClr>
              </a:buClr>
              <a:buFont typeface="+mj-lt"/>
              <a:buAutoNum type="romanUcPeriod" startAt="3"/>
              <a:defRPr/>
            </a:pPr>
            <a:r>
              <a:rPr lang="en-US" sz="1000" dirty="0"/>
              <a:t>Competency to Curriculum</a:t>
            </a:r>
          </a:p>
          <a:p>
            <a:pPr marL="998073" lvl="1" indent="-587102">
              <a:buFont typeface="Arial" pitchFamily="34" charset="0"/>
              <a:buChar char="•"/>
              <a:defRPr/>
            </a:pPr>
            <a:r>
              <a:rPr lang="en-US" sz="1000" dirty="0"/>
              <a:t>Competency-based</a:t>
            </a:r>
          </a:p>
          <a:p>
            <a:pPr marL="998073" lvl="1" indent="-587102">
              <a:buFont typeface="Arial" pitchFamily="34" charset="0"/>
              <a:buChar char="•"/>
              <a:defRPr/>
            </a:pPr>
            <a:r>
              <a:rPr lang="en-US" sz="1000" dirty="0"/>
              <a:t>Pre-service = Field Ready</a:t>
            </a:r>
          </a:p>
          <a:p>
            <a:pPr marL="998073" lvl="1" indent="-587102">
              <a:buFont typeface="Arial" pitchFamily="34" charset="0"/>
              <a:buChar char="•"/>
              <a:defRPr/>
            </a:pPr>
            <a:r>
              <a:rPr lang="en-US" sz="1000" dirty="0"/>
              <a:t>Sequenced specialized areas of practice</a:t>
            </a:r>
          </a:p>
          <a:p>
            <a:pPr marL="998073" lvl="1" indent="-587102">
              <a:buFont typeface="Arial" pitchFamily="34" charset="0"/>
              <a:buChar char="•"/>
              <a:defRPr/>
            </a:pPr>
            <a:r>
              <a:rPr lang="en-US" sz="1000" dirty="0"/>
              <a:t>Companion Track for Supervisors </a:t>
            </a:r>
          </a:p>
          <a:p>
            <a:pPr marL="998073" lvl="1" indent="-587102">
              <a:buFont typeface="Arial" pitchFamily="34" charset="0"/>
              <a:buChar char="•"/>
              <a:defRPr/>
            </a:pPr>
            <a:endParaRPr lang="en-US" sz="1000" dirty="0"/>
          </a:p>
          <a:p>
            <a:pPr marL="587102" indent="-587102">
              <a:buClr>
                <a:schemeClr val="tx1">
                  <a:shade val="95000"/>
                </a:schemeClr>
              </a:buClr>
              <a:buFont typeface="+mj-lt"/>
              <a:buAutoNum type="romanUcPeriod" startAt="3"/>
              <a:defRPr/>
            </a:pPr>
            <a:r>
              <a:rPr lang="en-US" sz="1000" dirty="0"/>
              <a:t>Trainer Development</a:t>
            </a:r>
          </a:p>
          <a:p>
            <a:pPr marL="998073" lvl="1" indent="-587102">
              <a:buFont typeface="Arial" pitchFamily="34" charset="0"/>
              <a:buChar char="•"/>
              <a:defRPr/>
            </a:pPr>
            <a:r>
              <a:rPr lang="en-US" sz="1000" dirty="0"/>
              <a:t>Competencies for trainers</a:t>
            </a:r>
          </a:p>
          <a:p>
            <a:pPr marL="998073" lvl="1" indent="-587102">
              <a:buFont typeface="Arial" pitchFamily="34" charset="0"/>
              <a:buChar char="•"/>
              <a:defRPr/>
            </a:pPr>
            <a:r>
              <a:rPr lang="en-US" sz="1000" dirty="0"/>
              <a:t>Evaluated and supported routinely</a:t>
            </a:r>
          </a:p>
          <a:p>
            <a:pPr marL="998073" lvl="1" indent="-587102">
              <a:buFont typeface="Arial" pitchFamily="34" charset="0"/>
              <a:buChar char="•"/>
              <a:defRPr/>
            </a:pPr>
            <a:r>
              <a:rPr lang="en-US" sz="1000" dirty="0"/>
              <a:t>Assurance of competencies being delivered</a:t>
            </a:r>
          </a:p>
          <a:p>
            <a:pPr marL="528392" indent="-587102">
              <a:buFont typeface="+mj-lt"/>
              <a:buAutoNum type="arabicPeriod"/>
              <a:defRPr/>
            </a:pPr>
            <a:endParaRPr lang="en-US" sz="1000" dirty="0"/>
          </a:p>
          <a:p>
            <a:pPr marL="880653" indent="-880653">
              <a:buClr>
                <a:schemeClr val="tx1">
                  <a:shade val="95000"/>
                </a:schemeClr>
              </a:buClr>
              <a:buFont typeface="+mj-lt"/>
              <a:buAutoNum type="romanUcPeriod" startAt="5"/>
              <a:defRPr/>
            </a:pPr>
            <a:r>
              <a:rPr lang="en-US" sz="1000" dirty="0"/>
              <a:t>Delivery</a:t>
            </a:r>
          </a:p>
          <a:p>
            <a:pPr marL="998073" lvl="1" indent="-587102">
              <a:buFont typeface="Arial" pitchFamily="34" charset="0"/>
              <a:buChar char="•"/>
              <a:defRPr/>
            </a:pPr>
            <a:r>
              <a:rPr lang="en-US" sz="1000" dirty="0"/>
              <a:t>Investment in Methods</a:t>
            </a:r>
          </a:p>
          <a:p>
            <a:pPr marL="998073" lvl="1" indent="-587102">
              <a:buFont typeface="Arial" pitchFamily="34" charset="0"/>
              <a:buChar char="•"/>
              <a:defRPr/>
            </a:pPr>
            <a:r>
              <a:rPr lang="en-US" sz="1000" dirty="0"/>
              <a:t>Transfer of Learning - Supervisors</a:t>
            </a:r>
          </a:p>
          <a:p>
            <a:pPr marL="998073" lvl="1" indent="-587102">
              <a:buFont typeface="Arial" pitchFamily="34" charset="0"/>
              <a:buChar char="•"/>
              <a:defRPr/>
            </a:pPr>
            <a:r>
              <a:rPr lang="en-US" sz="1000" dirty="0"/>
              <a:t>Process for Considering Delivery Methods</a:t>
            </a:r>
          </a:p>
          <a:p>
            <a:pPr marL="998073" lvl="1" indent="-587102">
              <a:buFont typeface="Arial" pitchFamily="34" charset="0"/>
              <a:buChar char="•"/>
              <a:defRPr/>
            </a:pPr>
            <a:endParaRPr lang="en-US" sz="1000" dirty="0"/>
          </a:p>
          <a:p>
            <a:pPr marL="587102" indent="-587102">
              <a:buClr>
                <a:schemeClr val="tx1">
                  <a:shade val="95000"/>
                </a:schemeClr>
              </a:buClr>
              <a:buFont typeface="+mj-lt"/>
              <a:buAutoNum type="romanUcPeriod" startAt="5"/>
              <a:defRPr/>
            </a:pPr>
            <a:r>
              <a:rPr lang="en-US" sz="1000" dirty="0"/>
              <a:t>Research to Practice</a:t>
            </a:r>
          </a:p>
          <a:p>
            <a:pPr marL="998073" lvl="1" indent="-587102">
              <a:buFont typeface="Arial" pitchFamily="34" charset="0"/>
              <a:buChar char="•"/>
              <a:defRPr/>
            </a:pPr>
            <a:r>
              <a:rPr lang="en-US" sz="1000" dirty="0"/>
              <a:t>Applied Research Used to Understand What is Working</a:t>
            </a:r>
          </a:p>
          <a:p>
            <a:pPr marL="998073" lvl="1" indent="-587102">
              <a:buFont typeface="Arial" pitchFamily="34" charset="0"/>
              <a:buChar char="•"/>
              <a:defRPr/>
            </a:pPr>
            <a:r>
              <a:rPr lang="en-US" sz="1000" dirty="0"/>
              <a:t>Enhance Research Capacity in SSWs</a:t>
            </a:r>
          </a:p>
          <a:p>
            <a:pPr marL="998073" lvl="1" indent="-587102">
              <a:buFont typeface="Arial" pitchFamily="34" charset="0"/>
              <a:buChar char="•"/>
              <a:defRPr/>
            </a:pPr>
            <a:r>
              <a:rPr lang="en-US" sz="1000" dirty="0"/>
              <a:t>Curriculum Development</a:t>
            </a:r>
          </a:p>
          <a:p>
            <a:pPr marL="998073" lvl="1" indent="-587102">
              <a:buFont typeface="Arial" pitchFamily="34" charset="0"/>
              <a:buChar char="•"/>
              <a:defRPr/>
            </a:pPr>
            <a:endParaRPr lang="en-US" sz="1000" dirty="0"/>
          </a:p>
          <a:p>
            <a:pPr marL="880653" indent="-880653">
              <a:buClr>
                <a:schemeClr val="tx1">
                  <a:shade val="95000"/>
                </a:schemeClr>
              </a:buClr>
              <a:buFont typeface="+mj-lt"/>
              <a:buAutoNum type="romanUcPeriod" startAt="7"/>
              <a:defRPr/>
            </a:pPr>
            <a:r>
              <a:rPr lang="en-US" sz="1000" dirty="0"/>
              <a:t>Evaluation</a:t>
            </a:r>
          </a:p>
          <a:p>
            <a:pPr marL="998073" lvl="1" indent="-587102">
              <a:buFont typeface="Arial" pitchFamily="34" charset="0"/>
              <a:buChar char="•"/>
              <a:defRPr/>
            </a:pPr>
            <a:r>
              <a:rPr lang="en-US" sz="1000" dirty="0"/>
              <a:t>Occurs at Different Levels</a:t>
            </a:r>
          </a:p>
          <a:p>
            <a:pPr marL="998073" lvl="1" indent="-587102">
              <a:buFont typeface="Arial" pitchFamily="34" charset="0"/>
              <a:buChar char="•"/>
              <a:defRPr/>
            </a:pPr>
            <a:r>
              <a:rPr lang="en-US" sz="1000" dirty="0"/>
              <a:t>Outcomes are Identified and Tracked Over Time</a:t>
            </a:r>
          </a:p>
          <a:p>
            <a:pPr marL="998073" lvl="1" indent="-587102">
              <a:buFont typeface="Arial" pitchFamily="34" charset="0"/>
              <a:buChar char="•"/>
              <a:defRPr/>
            </a:pPr>
            <a:r>
              <a:rPr lang="en-US" sz="1000" dirty="0"/>
              <a:t>Demonstrates a Commitment</a:t>
            </a:r>
          </a:p>
          <a:p>
            <a:pPr marL="998073" lvl="1" indent="-587102">
              <a:buFont typeface="Arial" pitchFamily="34" charset="0"/>
              <a:buChar char="•"/>
              <a:defRPr/>
            </a:pPr>
            <a:endParaRPr lang="en-US" sz="1000" dirty="0"/>
          </a:p>
          <a:p>
            <a:pPr eaLnBrk="1" hangingPunct="1">
              <a:spcBef>
                <a:spcPct val="0"/>
              </a:spcBef>
              <a:defRPr/>
            </a:pPr>
            <a:endParaRPr lang="en-US" sz="1000"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3233" indent="-293551" eaLnBrk="0" hangingPunct="0">
              <a:defRPr>
                <a:solidFill>
                  <a:schemeClr val="tx1"/>
                </a:solidFill>
                <a:latin typeface="Arial" panose="020B0604020202020204" pitchFamily="34" charset="0"/>
              </a:defRPr>
            </a:lvl2pPr>
            <a:lvl3pPr marL="1174204" indent="-234841" eaLnBrk="0" hangingPunct="0">
              <a:defRPr>
                <a:solidFill>
                  <a:schemeClr val="tx1"/>
                </a:solidFill>
                <a:latin typeface="Arial" panose="020B0604020202020204" pitchFamily="34" charset="0"/>
              </a:defRPr>
            </a:lvl3pPr>
            <a:lvl4pPr marL="1643885" indent="-234841" eaLnBrk="0" hangingPunct="0">
              <a:defRPr>
                <a:solidFill>
                  <a:schemeClr val="tx1"/>
                </a:solidFill>
                <a:latin typeface="Arial" panose="020B0604020202020204" pitchFamily="34" charset="0"/>
              </a:defRPr>
            </a:lvl4pPr>
            <a:lvl5pPr marL="2113567" indent="-234841" eaLnBrk="0" hangingPunct="0">
              <a:defRPr>
                <a:solidFill>
                  <a:schemeClr val="tx1"/>
                </a:solidFill>
                <a:latin typeface="Arial" panose="020B0604020202020204" pitchFamily="34" charset="0"/>
              </a:defRPr>
            </a:lvl5pPr>
            <a:lvl6pPr marL="2583249" indent="-234841" eaLnBrk="0" fontAlgn="base" hangingPunct="0">
              <a:spcBef>
                <a:spcPct val="0"/>
              </a:spcBef>
              <a:spcAft>
                <a:spcPct val="0"/>
              </a:spcAft>
              <a:defRPr>
                <a:solidFill>
                  <a:schemeClr val="tx1"/>
                </a:solidFill>
                <a:latin typeface="Arial" panose="020B0604020202020204" pitchFamily="34" charset="0"/>
              </a:defRPr>
            </a:lvl6pPr>
            <a:lvl7pPr marL="3052930" indent="-234841" eaLnBrk="0" fontAlgn="base" hangingPunct="0">
              <a:spcBef>
                <a:spcPct val="0"/>
              </a:spcBef>
              <a:spcAft>
                <a:spcPct val="0"/>
              </a:spcAft>
              <a:defRPr>
                <a:solidFill>
                  <a:schemeClr val="tx1"/>
                </a:solidFill>
                <a:latin typeface="Arial" panose="020B0604020202020204" pitchFamily="34" charset="0"/>
              </a:defRPr>
            </a:lvl7pPr>
            <a:lvl8pPr marL="3522612" indent="-234841" eaLnBrk="0" fontAlgn="base" hangingPunct="0">
              <a:spcBef>
                <a:spcPct val="0"/>
              </a:spcBef>
              <a:spcAft>
                <a:spcPct val="0"/>
              </a:spcAft>
              <a:defRPr>
                <a:solidFill>
                  <a:schemeClr val="tx1"/>
                </a:solidFill>
                <a:latin typeface="Arial" panose="020B0604020202020204" pitchFamily="34" charset="0"/>
              </a:defRPr>
            </a:lvl8pPr>
            <a:lvl9pPr marL="3992293" indent="-2348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3A45A0-BCFB-449E-8AD9-C15E292883FF}" type="slidenum">
              <a:rPr lang="en-US" altLang="en-US"/>
              <a:pPr eaLnBrk="1" hangingPunct="1"/>
              <a:t>5</a:t>
            </a:fld>
            <a:endParaRPr lang="en-US" altLang="en-US"/>
          </a:p>
        </p:txBody>
      </p:sp>
    </p:spTree>
    <p:extLst>
      <p:ext uri="{BB962C8B-B14F-4D97-AF65-F5344CB8AC3E}">
        <p14:creationId xmlns:p14="http://schemas.microsoft.com/office/powerpoint/2010/main" val="377057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71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316293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594597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1121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17705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259030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27863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603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053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963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0272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66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495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6736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58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4465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4/7/2016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1237338"/>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State, Tribal, and University Partnerships</a:t>
            </a:r>
            <a:endParaRPr lang="en-US" sz="3200" dirty="0"/>
          </a:p>
        </p:txBody>
      </p:sp>
      <p:sp>
        <p:nvSpPr>
          <p:cNvPr id="3" name="Subtitle 2"/>
          <p:cNvSpPr>
            <a:spLocks noGrp="1"/>
          </p:cNvSpPr>
          <p:nvPr>
            <p:ph type="subTitle" idx="1"/>
          </p:nvPr>
        </p:nvSpPr>
        <p:spPr/>
        <p:txBody>
          <a:bodyPr/>
          <a:lstStyle/>
          <a:p>
            <a:r>
              <a:rPr lang="en-US" dirty="0" smtClean="0"/>
              <a:t>Theresa Tanoury - CASCW 17</a:t>
            </a:r>
            <a:r>
              <a:rPr lang="en-US" baseline="30000" dirty="0" smtClean="0"/>
              <a:t>th</a:t>
            </a:r>
            <a:r>
              <a:rPr lang="en-US" dirty="0" smtClean="0"/>
              <a:t> Annual Spring Conference</a:t>
            </a:r>
          </a:p>
          <a:p>
            <a:r>
              <a:rPr lang="en-US" dirty="0" smtClean="0"/>
              <a:t>April 12, 2016</a:t>
            </a:r>
            <a:endParaRPr lang="en-US" dirty="0"/>
          </a:p>
        </p:txBody>
      </p:sp>
    </p:spTree>
    <p:extLst>
      <p:ext uri="{BB962C8B-B14F-4D97-AF65-F5344CB8AC3E}">
        <p14:creationId xmlns:p14="http://schemas.microsoft.com/office/powerpoint/2010/main" val="2272769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552297"/>
            <a:ext cx="7315200" cy="3255264"/>
          </a:xfrm>
        </p:spPr>
        <p:txBody>
          <a:bodyPr/>
          <a:lstStyle/>
          <a:p>
            <a:pPr algn="l"/>
            <a:r>
              <a:rPr lang="en-US" dirty="0" smtClean="0"/>
              <a:t>Presentation Overview</a:t>
            </a:r>
            <a:endParaRPr lang="en-US" dirty="0"/>
          </a:p>
        </p:txBody>
      </p:sp>
      <p:sp>
        <p:nvSpPr>
          <p:cNvPr id="3" name="Text Placeholder 2"/>
          <p:cNvSpPr>
            <a:spLocks noGrp="1"/>
          </p:cNvSpPr>
          <p:nvPr>
            <p:ph type="body" idx="1"/>
          </p:nvPr>
        </p:nvSpPr>
        <p:spPr>
          <a:xfrm>
            <a:off x="3886200" y="4213555"/>
            <a:ext cx="7315200" cy="2070201"/>
          </a:xfrm>
        </p:spPr>
        <p:txBody>
          <a:bodyPr>
            <a:normAutofit/>
          </a:bodyPr>
          <a:lstStyle/>
          <a:p>
            <a:pPr marL="342900" indent="-342900" algn="l">
              <a:buFont typeface="Arial" panose="020B0604020202020204" pitchFamily="34" charset="0"/>
              <a:buChar char="•"/>
            </a:pPr>
            <a:r>
              <a:rPr lang="en-US" dirty="0" smtClean="0"/>
              <a:t>How the partnership began</a:t>
            </a:r>
          </a:p>
          <a:p>
            <a:pPr marL="342900" indent="-342900" algn="l">
              <a:buFont typeface="Arial" panose="020B0604020202020204" pitchFamily="34" charset="0"/>
              <a:buChar char="•"/>
            </a:pPr>
            <a:r>
              <a:rPr lang="en-US" dirty="0" smtClean="0"/>
              <a:t>How the partnership was structured</a:t>
            </a:r>
          </a:p>
          <a:p>
            <a:pPr marL="342900" indent="-342900" algn="l">
              <a:buFont typeface="Arial" panose="020B0604020202020204" pitchFamily="34" charset="0"/>
              <a:buChar char="•"/>
            </a:pPr>
            <a:r>
              <a:rPr lang="en-US" dirty="0" smtClean="0"/>
              <a:t>Questions ? – last 10 minutes</a:t>
            </a: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2305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a:defRPr/>
            </a:pPr>
            <a:r>
              <a:rPr lang="en-US" sz="4000" dirty="0" smtClean="0"/>
              <a:t>How it began …</a:t>
            </a:r>
            <a:endParaRPr lang="en-US" sz="4000" dirty="0" smtClean="0"/>
          </a:p>
        </p:txBody>
      </p:sp>
      <p:sp>
        <p:nvSpPr>
          <p:cNvPr id="4099" name="Content Placeholder 2"/>
          <p:cNvSpPr>
            <a:spLocks noGrp="1"/>
          </p:cNvSpPr>
          <p:nvPr>
            <p:ph idx="1"/>
          </p:nvPr>
        </p:nvSpPr>
        <p:spPr/>
        <p:txBody>
          <a:bodyPr rtlCol="0">
            <a:normAutofit/>
          </a:bodyPr>
          <a:lstStyle/>
          <a:p>
            <a:pPr>
              <a:spcAft>
                <a:spcPts val="0"/>
              </a:spcAft>
              <a:defRPr/>
            </a:pPr>
            <a:endParaRPr lang="en-US" dirty="0"/>
          </a:p>
          <a:p>
            <a:pPr>
              <a:spcAft>
                <a:spcPts val="0"/>
              </a:spcAft>
              <a:defRPr/>
            </a:pPr>
            <a:r>
              <a:rPr lang="en-US" sz="2000" dirty="0" smtClean="0">
                <a:latin typeface="+mj-lt"/>
              </a:rPr>
              <a:t>Sought partnership by agency to universities</a:t>
            </a:r>
            <a:endParaRPr lang="en-US" sz="2000" dirty="0">
              <a:latin typeface="+mj-lt"/>
            </a:endParaRPr>
          </a:p>
          <a:p>
            <a:pPr>
              <a:spcAft>
                <a:spcPts val="0"/>
              </a:spcAft>
              <a:defRPr/>
            </a:pPr>
            <a:r>
              <a:rPr lang="en-US" sz="2000" dirty="0" smtClean="0">
                <a:latin typeface="+mj-lt"/>
              </a:rPr>
              <a:t>Formed </a:t>
            </a:r>
            <a:r>
              <a:rPr lang="en-US" sz="2000" dirty="0">
                <a:latin typeface="+mj-lt"/>
              </a:rPr>
              <a:t>Design Team</a:t>
            </a:r>
          </a:p>
          <a:p>
            <a:pPr>
              <a:spcAft>
                <a:spcPts val="0"/>
              </a:spcAft>
              <a:defRPr/>
            </a:pPr>
            <a:r>
              <a:rPr lang="en-US" sz="2000" dirty="0">
                <a:latin typeface="+mj-lt"/>
              </a:rPr>
              <a:t>Completed concept paper</a:t>
            </a:r>
          </a:p>
          <a:p>
            <a:pPr>
              <a:spcAft>
                <a:spcPts val="0"/>
              </a:spcAft>
              <a:defRPr/>
            </a:pPr>
            <a:r>
              <a:rPr lang="en-US" sz="2000" dirty="0">
                <a:latin typeface="+mj-lt"/>
              </a:rPr>
              <a:t>Hired Project Manager </a:t>
            </a:r>
          </a:p>
          <a:p>
            <a:pPr>
              <a:spcAft>
                <a:spcPts val="0"/>
              </a:spcAft>
              <a:defRPr/>
            </a:pPr>
            <a:r>
              <a:rPr lang="en-US" sz="2000" dirty="0" smtClean="0">
                <a:latin typeface="+mj-lt"/>
              </a:rPr>
              <a:t>Gathered </a:t>
            </a:r>
            <a:r>
              <a:rPr lang="en-US" sz="2000" dirty="0">
                <a:latin typeface="+mj-lt"/>
              </a:rPr>
              <a:t>information and lessons learned from other states</a:t>
            </a:r>
          </a:p>
          <a:p>
            <a:pPr>
              <a:spcAft>
                <a:spcPts val="0"/>
              </a:spcAft>
              <a:defRPr/>
            </a:pPr>
            <a:r>
              <a:rPr lang="en-US" sz="2000" dirty="0">
                <a:latin typeface="+mj-lt"/>
              </a:rPr>
              <a:t>Completed financial review to maximize federal training </a:t>
            </a:r>
            <a:r>
              <a:rPr lang="en-US" sz="2000" dirty="0" smtClean="0">
                <a:latin typeface="+mj-lt"/>
              </a:rPr>
              <a:t>funds</a:t>
            </a:r>
          </a:p>
          <a:p>
            <a:pPr>
              <a:defRPr/>
            </a:pPr>
            <a:r>
              <a:rPr lang="en-US" sz="2000" dirty="0"/>
              <a:t>Developed mission, vision, values, guiding </a:t>
            </a:r>
            <a:r>
              <a:rPr lang="en-US" sz="2000" dirty="0" smtClean="0"/>
              <a:t>principles</a:t>
            </a:r>
            <a:endParaRPr lang="en-US" sz="2000" dirty="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5F1E0A-E570-4601-8ADC-AA4D11836682}" type="slidenum">
              <a:rPr lang="en-US" altLang="en-US"/>
              <a:pPr eaLnBrk="1" hangingPunct="1"/>
              <a:t>3</a:t>
            </a:fld>
            <a:endParaRPr lang="en-US" altLang="en-US"/>
          </a:p>
        </p:txBody>
      </p:sp>
    </p:spTree>
    <p:extLst>
      <p:ext uri="{BB962C8B-B14F-4D97-AF65-F5344CB8AC3E}">
        <p14:creationId xmlns:p14="http://schemas.microsoft.com/office/powerpoint/2010/main" val="1950291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1"/>
            <a:ext cx="7620000" cy="1249363"/>
          </a:xfrm>
        </p:spPr>
        <p:txBody>
          <a:bodyPr>
            <a:normAutofit/>
          </a:bodyPr>
          <a:lstStyle/>
          <a:p>
            <a:pPr>
              <a:defRPr/>
            </a:pPr>
            <a:r>
              <a:rPr lang="en-US" sz="4000" dirty="0" smtClean="0"/>
              <a:t>Weaving in … </a:t>
            </a:r>
            <a:endParaRPr lang="en-US" sz="4000" dirty="0" smtClean="0"/>
          </a:p>
        </p:txBody>
      </p:sp>
      <p:sp>
        <p:nvSpPr>
          <p:cNvPr id="10243" name="Content Placeholder 2"/>
          <p:cNvSpPr>
            <a:spLocks noGrp="1"/>
          </p:cNvSpPr>
          <p:nvPr>
            <p:ph idx="1"/>
          </p:nvPr>
        </p:nvSpPr>
        <p:spPr>
          <a:xfrm>
            <a:off x="3283913" y="2289658"/>
            <a:ext cx="8332623" cy="4297363"/>
          </a:xfrm>
        </p:spPr>
        <p:txBody>
          <a:bodyPr rtlCol="0">
            <a:noAutofit/>
          </a:bodyPr>
          <a:lstStyle/>
          <a:p>
            <a:pPr>
              <a:spcAft>
                <a:spcPts val="0"/>
              </a:spcAft>
              <a:defRPr/>
            </a:pPr>
            <a:r>
              <a:rPr lang="en-US" sz="2000" dirty="0" smtClean="0">
                <a:latin typeface="+mj-lt"/>
              </a:rPr>
              <a:t>Our own history</a:t>
            </a:r>
          </a:p>
          <a:p>
            <a:pPr>
              <a:spcAft>
                <a:spcPts val="0"/>
              </a:spcAft>
              <a:defRPr/>
            </a:pPr>
            <a:r>
              <a:rPr lang="en-US" sz="2000" dirty="0" smtClean="0">
                <a:latin typeface="+mj-lt"/>
              </a:rPr>
              <a:t>Current structure</a:t>
            </a:r>
          </a:p>
          <a:p>
            <a:pPr>
              <a:spcAft>
                <a:spcPts val="0"/>
              </a:spcAft>
              <a:defRPr/>
            </a:pPr>
            <a:r>
              <a:rPr lang="en-US" sz="2000" dirty="0" smtClean="0">
                <a:latin typeface="+mj-lt"/>
              </a:rPr>
              <a:t>Coherency, Comprehensive, Continuum of Learning</a:t>
            </a:r>
            <a:endParaRPr lang="en-US" sz="2000" dirty="0">
              <a:latin typeface="+mj-lt"/>
            </a:endParaRPr>
          </a:p>
          <a:p>
            <a:pPr>
              <a:spcAft>
                <a:spcPts val="0"/>
              </a:spcAft>
              <a:defRPr/>
            </a:pPr>
            <a:r>
              <a:rPr lang="en-US" sz="2000" dirty="0" smtClean="0">
                <a:latin typeface="+mj-lt"/>
              </a:rPr>
              <a:t>Competency-based</a:t>
            </a:r>
          </a:p>
          <a:p>
            <a:pPr>
              <a:spcAft>
                <a:spcPts val="0"/>
              </a:spcAft>
              <a:defRPr/>
            </a:pPr>
            <a:r>
              <a:rPr lang="en-US" sz="2000" dirty="0" smtClean="0">
                <a:latin typeface="+mj-lt"/>
              </a:rPr>
              <a:t>Adult learning </a:t>
            </a:r>
            <a:r>
              <a:rPr lang="en-US" sz="2000" dirty="0">
                <a:latin typeface="+mj-lt"/>
              </a:rPr>
              <a:t>p</a:t>
            </a:r>
            <a:r>
              <a:rPr lang="en-US" sz="2000" dirty="0" smtClean="0">
                <a:latin typeface="+mj-lt"/>
              </a:rPr>
              <a:t>rinciples and practices</a:t>
            </a:r>
            <a:endParaRPr lang="en-US" sz="2000" dirty="0">
              <a:latin typeface="+mj-lt"/>
            </a:endParaRP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287CAA-B33E-431E-89C3-06FA65B8158D}" type="slidenum">
              <a:rPr lang="en-US" altLang="en-US"/>
              <a:pPr eaLnBrk="1" hangingPunct="1"/>
              <a:t>4</a:t>
            </a:fld>
            <a:endParaRPr lang="en-US" altLang="en-US"/>
          </a:p>
        </p:txBody>
      </p:sp>
    </p:spTree>
    <p:extLst>
      <p:ext uri="{BB962C8B-B14F-4D97-AF65-F5344CB8AC3E}">
        <p14:creationId xmlns:p14="http://schemas.microsoft.com/office/powerpoint/2010/main" val="2047704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a:defRPr/>
            </a:pPr>
            <a:r>
              <a:rPr lang="en-US" sz="4000" dirty="0" smtClean="0"/>
              <a:t>Organized around …</a:t>
            </a:r>
            <a:endParaRPr lang="en-US" sz="4000" dirty="0" smtClean="0"/>
          </a:p>
        </p:txBody>
      </p:sp>
      <p:sp>
        <p:nvSpPr>
          <p:cNvPr id="3" name="Content Placeholder 2"/>
          <p:cNvSpPr>
            <a:spLocks noGrp="1"/>
          </p:cNvSpPr>
          <p:nvPr>
            <p:ph idx="1"/>
          </p:nvPr>
        </p:nvSpPr>
        <p:spPr>
          <a:xfrm>
            <a:off x="4067251" y="1759307"/>
            <a:ext cx="6553200" cy="4754563"/>
          </a:xfrm>
        </p:spPr>
        <p:txBody>
          <a:bodyPr rtlCol="0">
            <a:normAutofit/>
          </a:bodyPr>
          <a:lstStyle/>
          <a:p>
            <a:pPr>
              <a:spcAft>
                <a:spcPts val="0"/>
              </a:spcAft>
              <a:buFont typeface="Arial" pitchFamily="34" charset="0"/>
              <a:buChar char="•"/>
              <a:defRPr/>
            </a:pPr>
            <a:endParaRPr lang="en-US" dirty="0" smtClean="0"/>
          </a:p>
          <a:p>
            <a:pPr>
              <a:spcAft>
                <a:spcPts val="0"/>
              </a:spcAft>
              <a:defRPr/>
            </a:pPr>
            <a:r>
              <a:rPr lang="en-US" sz="2000" dirty="0">
                <a:latin typeface="+mj-lt"/>
              </a:rPr>
              <a:t>Structure and Governance</a:t>
            </a:r>
          </a:p>
          <a:p>
            <a:pPr>
              <a:spcAft>
                <a:spcPts val="0"/>
              </a:spcAft>
              <a:defRPr/>
            </a:pPr>
            <a:r>
              <a:rPr lang="en-US" sz="2000" dirty="0">
                <a:latin typeface="+mj-lt"/>
              </a:rPr>
              <a:t>Professional Development Continuum</a:t>
            </a:r>
          </a:p>
          <a:p>
            <a:pPr>
              <a:spcAft>
                <a:spcPts val="0"/>
              </a:spcAft>
              <a:defRPr/>
            </a:pPr>
            <a:r>
              <a:rPr lang="en-US" sz="2000" dirty="0">
                <a:latin typeface="+mj-lt"/>
              </a:rPr>
              <a:t>Competency to Curriculum</a:t>
            </a:r>
          </a:p>
          <a:p>
            <a:pPr>
              <a:spcAft>
                <a:spcPts val="0"/>
              </a:spcAft>
              <a:defRPr/>
            </a:pPr>
            <a:r>
              <a:rPr lang="en-US" sz="2000" dirty="0">
                <a:latin typeface="+mj-lt"/>
              </a:rPr>
              <a:t>Trainer Development</a:t>
            </a:r>
          </a:p>
          <a:p>
            <a:pPr>
              <a:spcAft>
                <a:spcPts val="0"/>
              </a:spcAft>
              <a:defRPr/>
            </a:pPr>
            <a:r>
              <a:rPr lang="en-US" sz="2000" dirty="0">
                <a:latin typeface="+mj-lt"/>
              </a:rPr>
              <a:t>Delivery</a:t>
            </a:r>
          </a:p>
          <a:p>
            <a:pPr>
              <a:spcAft>
                <a:spcPts val="0"/>
              </a:spcAft>
              <a:defRPr/>
            </a:pPr>
            <a:r>
              <a:rPr lang="en-US" sz="2000" dirty="0">
                <a:latin typeface="+mj-lt"/>
              </a:rPr>
              <a:t>Research to Practice</a:t>
            </a:r>
          </a:p>
          <a:p>
            <a:pPr>
              <a:spcAft>
                <a:spcPts val="0"/>
              </a:spcAft>
              <a:defRPr/>
            </a:pPr>
            <a:r>
              <a:rPr lang="en-US" sz="2000" dirty="0">
                <a:latin typeface="+mj-lt"/>
              </a:rPr>
              <a:t>Evaluation</a:t>
            </a:r>
          </a:p>
          <a:p>
            <a:pPr>
              <a:spcAft>
                <a:spcPts val="0"/>
              </a:spcAft>
              <a:buFont typeface="Arial" pitchFamily="34" charset="0"/>
              <a:buChar char="•"/>
              <a:defRPr/>
            </a:pPr>
            <a:endParaRPr lang="en-US" dirty="0" smtClean="0"/>
          </a:p>
          <a:p>
            <a:pPr>
              <a:spcAft>
                <a:spcPts val="0"/>
              </a:spcAft>
              <a:buFont typeface="Arial" pitchFamily="34" charset="0"/>
              <a:buChar char="•"/>
              <a:defRPr/>
            </a:pPr>
            <a:endParaRPr lang="en-US" dirty="0" smtClean="0"/>
          </a:p>
          <a:p>
            <a:pPr>
              <a:spcAft>
                <a:spcPts val="0"/>
              </a:spcAft>
              <a:buFont typeface="Arial" pitchFamily="34" charset="0"/>
              <a:buChar char="•"/>
              <a:defRPr/>
            </a:pPr>
            <a:endParaRPr lang="en-US" dirty="0" smtClean="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ACFDEA-1863-4678-9014-18D5909837A2}" type="slidenum">
              <a:rPr lang="en-US" altLang="en-US"/>
              <a:pPr eaLnBrk="1" hangingPunct="1"/>
              <a:t>5</a:t>
            </a:fld>
            <a:endParaRPr lang="en-US" altLang="en-US"/>
          </a:p>
        </p:txBody>
      </p:sp>
    </p:spTree>
    <p:extLst>
      <p:ext uri="{BB962C8B-B14F-4D97-AF65-F5344CB8AC3E}">
        <p14:creationId xmlns:p14="http://schemas.microsoft.com/office/powerpoint/2010/main" val="698393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426" y="477806"/>
            <a:ext cx="8911687" cy="1280890"/>
          </a:xfrm>
        </p:spPr>
        <p:txBody>
          <a:bodyPr>
            <a:normAutofit/>
          </a:bodyPr>
          <a:lstStyle/>
          <a:p>
            <a:r>
              <a:rPr lang="en-US" sz="4000" dirty="0" smtClean="0"/>
              <a:t>Key Ingredients …</a:t>
            </a:r>
            <a:endParaRPr lang="en-US" sz="4000" dirty="0"/>
          </a:p>
        </p:txBody>
      </p:sp>
      <p:sp>
        <p:nvSpPr>
          <p:cNvPr id="3" name="Content Placeholder 2"/>
          <p:cNvSpPr>
            <a:spLocks noGrp="1"/>
          </p:cNvSpPr>
          <p:nvPr>
            <p:ph idx="1"/>
          </p:nvPr>
        </p:nvSpPr>
        <p:spPr>
          <a:xfrm>
            <a:off x="2640419" y="1702003"/>
            <a:ext cx="8915400" cy="4398874"/>
          </a:xfrm>
        </p:spPr>
        <p:txBody>
          <a:bodyPr>
            <a:normAutofit/>
          </a:bodyPr>
          <a:lstStyle/>
          <a:p>
            <a:r>
              <a:rPr lang="en-US" sz="2000" dirty="0" smtClean="0"/>
              <a:t>Strong Governance with Efficient and Effective Administrative Structure</a:t>
            </a:r>
          </a:p>
          <a:p>
            <a:pPr lvl="1"/>
            <a:r>
              <a:rPr lang="en-US" sz="2000" dirty="0" smtClean="0"/>
              <a:t>Responsive and Timely</a:t>
            </a:r>
          </a:p>
          <a:p>
            <a:pPr lvl="1"/>
            <a:r>
              <a:rPr lang="en-US" sz="2000" dirty="0" smtClean="0"/>
              <a:t>Nimble</a:t>
            </a:r>
          </a:p>
          <a:p>
            <a:r>
              <a:rPr lang="en-US" sz="2000" dirty="0" smtClean="0"/>
              <a:t>Shared Processes and Comfort in Managing a “Boundary Organization”</a:t>
            </a:r>
          </a:p>
          <a:p>
            <a:pPr lvl="1"/>
            <a:r>
              <a:rPr lang="en-US" sz="2000" dirty="0" smtClean="0"/>
              <a:t>“Arrow in both directions”</a:t>
            </a:r>
          </a:p>
          <a:p>
            <a:pPr lvl="1"/>
            <a:r>
              <a:rPr lang="en-US" sz="2000" dirty="0" smtClean="0"/>
              <a:t>Linking policy, practice, and quality assurance</a:t>
            </a:r>
          </a:p>
          <a:p>
            <a:r>
              <a:rPr lang="en-US" sz="2000" dirty="0" smtClean="0"/>
              <a:t>Resources to Fulfill Mission</a:t>
            </a:r>
          </a:p>
          <a:p>
            <a:r>
              <a:rPr lang="en-US" sz="2000" dirty="0" smtClean="0"/>
              <a:t>Communication and Relationships</a:t>
            </a:r>
            <a:endParaRPr lang="en-US" sz="2000" dirty="0"/>
          </a:p>
        </p:txBody>
      </p:sp>
    </p:spTree>
    <p:extLst>
      <p:ext uri="{BB962C8B-B14F-4D97-AF65-F5344CB8AC3E}">
        <p14:creationId xmlns:p14="http://schemas.microsoft.com/office/powerpoint/2010/main" val="2402937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TotalTime>
  <Words>338</Words>
  <Application>Microsoft Office PowerPoint</Application>
  <PresentationFormat>Widescreen</PresentationFormat>
  <Paragraphs>80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Wisp</vt:lpstr>
      <vt:lpstr>State, Tribal, and University Partnerships</vt:lpstr>
      <vt:lpstr>Presentation Overview</vt:lpstr>
      <vt:lpstr>How it began …</vt:lpstr>
      <vt:lpstr>Weaving in … </vt:lpstr>
      <vt:lpstr>Organized around …</vt:lpstr>
      <vt:lpstr>Key Ingredients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and Agency Child Welfare Training Partnership: Washington Experience</dc:title>
  <dc:creator>Theresa Tanoury</dc:creator>
  <cp:lastModifiedBy>Theresa Tanoury</cp:lastModifiedBy>
  <cp:revision>8</cp:revision>
  <cp:lastPrinted>2016-04-07T20:11:48Z</cp:lastPrinted>
  <dcterms:created xsi:type="dcterms:W3CDTF">2016-04-07T18:09:23Z</dcterms:created>
  <dcterms:modified xsi:type="dcterms:W3CDTF">2016-04-07T20:22:03Z</dcterms:modified>
</cp:coreProperties>
</file>