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71" r:id="rId3"/>
    <p:sldId id="258" r:id="rId4"/>
    <p:sldId id="275" r:id="rId5"/>
    <p:sldId id="276" r:id="rId6"/>
    <p:sldId id="277" r:id="rId7"/>
    <p:sldId id="278" r:id="rId8"/>
    <p:sldId id="260" r:id="rId9"/>
    <p:sldId id="273" r:id="rId10"/>
    <p:sldId id="283" r:id="rId11"/>
    <p:sldId id="284" r:id="rId12"/>
    <p:sldId id="263" r:id="rId13"/>
    <p:sldId id="279" r:id="rId14"/>
    <p:sldId id="265" r:id="rId15"/>
    <p:sldId id="280" r:id="rId16"/>
    <p:sldId id="281" r:id="rId17"/>
    <p:sldId id="266" r:id="rId18"/>
    <p:sldId id="28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88806" autoAdjust="0"/>
  </p:normalViewPr>
  <p:slideViewPr>
    <p:cSldViewPr snapToGrid="0">
      <p:cViewPr>
        <p:scale>
          <a:sx n="74" d="100"/>
          <a:sy n="74" d="100"/>
        </p:scale>
        <p:origin x="560" y="1264"/>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4/12/17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4/12/17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honored to be here.  I read Ryan’s book, No House</a:t>
            </a:r>
            <a:r>
              <a:rPr lang="en-US" baseline="0" dirty="0" smtClean="0"/>
              <a:t> to Call my Home.  </a:t>
            </a:r>
            <a:r>
              <a:rPr lang="en-US" dirty="0" smtClean="0"/>
              <a:t>I suggest you all do</a:t>
            </a:r>
            <a:r>
              <a:rPr lang="en-US" baseline="0" dirty="0" smtClean="0"/>
              <a:t> too.  It is a tour de force, and provides a front row seat to the unimaginable life in a group home.  I’m so grateful for the insight he offers in this book. </a:t>
            </a:r>
          </a:p>
          <a:p>
            <a:endParaRPr lang="en-US" baseline="0" dirty="0" smtClean="0"/>
          </a:p>
          <a:p>
            <a:r>
              <a:rPr lang="en-US" i="1" baseline="0" dirty="0" smtClean="0"/>
              <a:t>I’m also humbled to be invited to this state where you have some downright celebrities, whose work has advanced housing policy and child development initiatives for the rest of the country – such as well, the Center,</a:t>
            </a:r>
            <a:r>
              <a:rPr lang="en-US" dirty="0" smtClean="0"/>
              <a:t> </a:t>
            </a:r>
            <a:r>
              <a:rPr lang="en-US" i="1" dirty="0" smtClean="0"/>
              <a:t>Cathy ten </a:t>
            </a:r>
            <a:r>
              <a:rPr lang="en-US" i="1" dirty="0" err="1" smtClean="0"/>
              <a:t>Broeke</a:t>
            </a:r>
            <a:r>
              <a:rPr lang="en-US" i="1" baseline="0" dirty="0" smtClean="0"/>
              <a:t>, Ann </a:t>
            </a:r>
            <a:r>
              <a:rPr lang="en-US" i="1" baseline="0" dirty="0" err="1" smtClean="0"/>
              <a:t>Masten</a:t>
            </a:r>
            <a:r>
              <a:rPr lang="en-US" i="1" baseline="0" dirty="0" smtClean="0"/>
              <a:t>.  Wilder Research, of course is also a force to be reckoned with.   It is a real honor to be here. </a:t>
            </a:r>
            <a:endParaRPr lang="en-US" i="1" dirty="0"/>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72031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123022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175639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378050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FDEC95ED-684E-448E-B6A3-74428A79ED59}" type="slidenum">
              <a:rPr lang="en-US" smtClean="0">
                <a:latin typeface="Times New Roman" pitchFamily="18" charset="0"/>
              </a:rPr>
              <a:pPr eaLnBrk="1" hangingPunct="1"/>
              <a:t>19</a:t>
            </a:fld>
            <a:endParaRPr lang="en-US" smtClean="0">
              <a:latin typeface="Times New Roman" pitchFamily="18" charset="0"/>
            </a:endParaRPr>
          </a:p>
        </p:txBody>
      </p:sp>
    </p:spTree>
    <p:extLst>
      <p:ext uri="{BB962C8B-B14F-4D97-AF65-F5344CB8AC3E}">
        <p14:creationId xmlns:p14="http://schemas.microsoft.com/office/powerpoint/2010/main" val="170302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4/12/17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4/12/17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4/12/17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4/12/17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4/12/17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0298" y="1185931"/>
            <a:ext cx="6858002" cy="1828800"/>
          </a:xfrm>
        </p:spPr>
        <p:txBody>
          <a:bodyPr>
            <a:normAutofit fontScale="90000"/>
          </a:bodyPr>
          <a:lstStyle/>
          <a:p>
            <a:r>
              <a:rPr lang="en-US" dirty="0" smtClean="0"/>
              <a:t>Housing as a platform for child &amp; youth well-being </a:t>
            </a:r>
            <a:endParaRPr lang="en-US" dirty="0"/>
          </a:p>
        </p:txBody>
      </p:sp>
      <p:sp>
        <p:nvSpPr>
          <p:cNvPr id="3" name="Subtitle 2"/>
          <p:cNvSpPr>
            <a:spLocks noGrp="1"/>
          </p:cNvSpPr>
          <p:nvPr>
            <p:ph type="subTitle" idx="1"/>
          </p:nvPr>
        </p:nvSpPr>
        <p:spPr>
          <a:xfrm>
            <a:off x="4651977" y="3141372"/>
            <a:ext cx="7067798" cy="1366234"/>
          </a:xfrm>
        </p:spPr>
        <p:txBody>
          <a:bodyPr>
            <a:normAutofit fontScale="92500" lnSpcReduction="10000"/>
          </a:bodyPr>
          <a:lstStyle/>
          <a:p>
            <a:r>
              <a:rPr lang="en-US" sz="2800" dirty="0" smtClean="0"/>
              <a:t>CACSW 18</a:t>
            </a:r>
            <a:r>
              <a:rPr lang="en-US" sz="2800" baseline="30000" dirty="0" smtClean="0"/>
              <a:t>th</a:t>
            </a:r>
            <a:r>
              <a:rPr lang="en-US" sz="2800" dirty="0" smtClean="0"/>
              <a:t> Annual Spring Conference</a:t>
            </a:r>
          </a:p>
          <a:p>
            <a:endParaRPr lang="en-US" dirty="0" smtClean="0"/>
          </a:p>
          <a:p>
            <a:r>
              <a:rPr lang="en-US" dirty="0" smtClean="0"/>
              <a:t>Ruth White, National Center for Housing and Child Welfare</a:t>
            </a:r>
            <a:endParaRPr lang="en-US" dirty="0"/>
          </a:p>
          <a:p>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is a prudent child welfare investment</a:t>
            </a:r>
            <a:endParaRPr lang="en-US" dirty="0"/>
          </a:p>
        </p:txBody>
      </p:sp>
      <p:sp>
        <p:nvSpPr>
          <p:cNvPr id="3" name="Content Placeholder 2"/>
          <p:cNvSpPr>
            <a:spLocks noGrp="1"/>
          </p:cNvSpPr>
          <p:nvPr>
            <p:ph idx="1"/>
          </p:nvPr>
        </p:nvSpPr>
        <p:spPr/>
        <p:txBody>
          <a:bodyPr>
            <a:normAutofit fontScale="92500" lnSpcReduction="20000"/>
          </a:bodyPr>
          <a:lstStyle/>
          <a:p>
            <a:pPr marL="319088" lvl="1" indent="-319088">
              <a:spcBef>
                <a:spcPts val="700"/>
              </a:spcBef>
              <a:buClr>
                <a:schemeClr val="accent2"/>
              </a:buClr>
              <a:buSzPct val="60000"/>
              <a:buFont typeface="Wingdings" pitchFamily="2" charset="2"/>
              <a:buChar char=""/>
            </a:pPr>
            <a:r>
              <a:rPr lang="en-US" altLang="en-US" sz="3200" dirty="0"/>
              <a:t>A $15 million investment in FUP means that more than 9,000 children can return home.  This will result in a savings of $101 million in foster care expenditures. (</a:t>
            </a:r>
            <a:r>
              <a:rPr lang="en-US" altLang="en-US" sz="3200" dirty="0" err="1"/>
              <a:t>Harburger</a:t>
            </a:r>
            <a:r>
              <a:rPr lang="en-US" altLang="en-US" sz="3200" dirty="0"/>
              <a:t> and White, 2004).  (or $56, 892 per family)</a:t>
            </a:r>
          </a:p>
          <a:p>
            <a:r>
              <a:rPr lang="en-US" altLang="en-US" sz="3200" dirty="0"/>
              <a:t>It costs approximately $53,500 to serve a homeless young person on the street or in residential treatment but supportive housing for one young person costs only $5,300. (Van </a:t>
            </a:r>
            <a:r>
              <a:rPr lang="en-US" altLang="en-US" sz="3200" dirty="0" err="1"/>
              <a:t>Leeuwen</a:t>
            </a:r>
            <a:r>
              <a:rPr lang="en-US" altLang="en-US" sz="3200" dirty="0"/>
              <a:t>, 2004). </a:t>
            </a:r>
          </a:p>
          <a:p>
            <a:endParaRPr lang="en-US" dirty="0"/>
          </a:p>
        </p:txBody>
      </p:sp>
    </p:spTree>
    <p:extLst>
      <p:ext uri="{BB962C8B-B14F-4D97-AF65-F5344CB8AC3E}">
        <p14:creationId xmlns:p14="http://schemas.microsoft.com/office/powerpoint/2010/main" val="25608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t>
            </a:r>
            <a:r>
              <a:rPr lang="en-US" smtClean="0"/>
              <a:t>versus “flex funds”</a:t>
            </a:r>
            <a:endParaRPr lang="en-US" dirty="0"/>
          </a:p>
        </p:txBody>
      </p:sp>
      <p:sp>
        <p:nvSpPr>
          <p:cNvPr id="3" name="Content Placeholder 2"/>
          <p:cNvSpPr>
            <a:spLocks noGrp="1"/>
          </p:cNvSpPr>
          <p:nvPr>
            <p:ph idx="1"/>
          </p:nvPr>
        </p:nvSpPr>
        <p:spPr/>
        <p:txBody>
          <a:bodyPr/>
          <a:lstStyle/>
          <a:p>
            <a:r>
              <a:rPr lang="en-US" altLang="en-US" dirty="0"/>
              <a:t>Sustained economic investments make the difference – in cases of great financial stress, a small handout or purchase of equipment may not tangibly improve the plight of families. (</a:t>
            </a:r>
            <a:r>
              <a:rPr lang="en-US" altLang="en-US" dirty="0" err="1"/>
              <a:t>Littell</a:t>
            </a:r>
            <a:r>
              <a:rPr lang="en-US" altLang="en-US" dirty="0"/>
              <a:t> and </a:t>
            </a:r>
            <a:r>
              <a:rPr lang="en-US" altLang="en-US" dirty="0" err="1"/>
              <a:t>Schuerman</a:t>
            </a:r>
            <a:r>
              <a:rPr lang="en-US" altLang="en-US" dirty="0"/>
              <a:t>, 2002).</a:t>
            </a:r>
          </a:p>
          <a:p>
            <a:r>
              <a:rPr lang="en-US" altLang="en-US" dirty="0"/>
              <a:t> families who received housing subsidies improved their circumstances, while families who received cash assistance continued to have problems. In order to get cash assistance, you have to continue to report problems.  This is not the case with housing – it is quite the opposite. </a:t>
            </a:r>
          </a:p>
          <a:p>
            <a:endParaRPr lang="en-US" dirty="0"/>
          </a:p>
        </p:txBody>
      </p:sp>
    </p:spTree>
    <p:extLst>
      <p:ext uri="{BB962C8B-B14F-4D97-AF65-F5344CB8AC3E}">
        <p14:creationId xmlns:p14="http://schemas.microsoft.com/office/powerpoint/2010/main" val="2802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Half of federal child welfare dollars are tied to out-of-home placement</a:t>
            </a:r>
            <a:endParaRPr lang="en-US" dirty="0"/>
          </a:p>
        </p:txBody>
      </p:sp>
      <p:pic>
        <p:nvPicPr>
          <p:cNvPr id="6" name="Picture Placeholder 5"/>
          <p:cNvPicPr>
            <a:picLocks noGrp="1" noChangeAspect="1"/>
          </p:cNvPicPr>
          <p:nvPr>
            <p:ph type="pic" idx="1"/>
          </p:nvPr>
        </p:nvPicPr>
        <p:blipFill>
          <a:blip r:embed="rId2"/>
          <a:srcRect l="729" r="729"/>
          <a:stretch>
            <a:fillRect/>
          </a:stretch>
        </p:blipFill>
        <p:spPr>
          <a:prstGeom prst="rect">
            <a:avLst/>
          </a:prstGeom>
        </p:spPr>
      </p:pic>
      <p:sp>
        <p:nvSpPr>
          <p:cNvPr id="5" name="Text Placeholder 4"/>
          <p:cNvSpPr>
            <a:spLocks noGrp="1"/>
          </p:cNvSpPr>
          <p:nvPr>
            <p:ph type="body" sz="half" idx="2"/>
          </p:nvPr>
        </p:nvSpPr>
        <p:spPr>
          <a:xfrm>
            <a:off x="7492891" y="3915177"/>
            <a:ext cx="3840480" cy="1808861"/>
          </a:xfrm>
        </p:spPr>
        <p:txBody>
          <a:bodyPr/>
          <a:lstStyle/>
          <a:p>
            <a:r>
              <a:rPr lang="en-US" dirty="0" smtClean="0"/>
              <a:t>… but half are not.  Some states use these flexible dollars to subsidize rent, etc.</a:t>
            </a:r>
            <a:endParaRPr lang="en-US" dirty="0"/>
          </a:p>
        </p:txBody>
      </p:sp>
      <p:sp>
        <p:nvSpPr>
          <p:cNvPr id="7" name="TextBox 6"/>
          <p:cNvSpPr txBox="1"/>
          <p:nvPr/>
        </p:nvSpPr>
        <p:spPr>
          <a:xfrm>
            <a:off x="283335" y="5852827"/>
            <a:ext cx="7856113" cy="553998"/>
          </a:xfrm>
          <a:prstGeom prst="rect">
            <a:avLst/>
          </a:prstGeom>
          <a:noFill/>
        </p:spPr>
        <p:txBody>
          <a:bodyPr wrap="square" rtlCol="0">
            <a:spAutoFit/>
          </a:bodyPr>
          <a:lstStyle/>
          <a:p>
            <a:r>
              <a:rPr lang="en-US" dirty="0" smtClean="0"/>
              <a:t>Source: </a:t>
            </a:r>
            <a:r>
              <a:rPr lang="en-US" sz="1200" dirty="0"/>
              <a:t>FEDERAL, STATE, AND LOCAL SPENDING TO ADDRESS CHILD ABUSE AND NEGLECT IN SFY </a:t>
            </a:r>
            <a:r>
              <a:rPr lang="en-US" sz="1200" dirty="0" smtClean="0"/>
              <a:t>2012 (Urban Institute, 2016)</a:t>
            </a:r>
            <a:endParaRPr lang="en-US" sz="1200"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can child welfare agencies do to improve housing, prevent homelessness</a:t>
            </a:r>
            <a:endParaRPr lang="en-US" dirty="0"/>
          </a:p>
        </p:txBody>
      </p:sp>
      <p:sp>
        <p:nvSpPr>
          <p:cNvPr id="6" name="Content Placeholder 5"/>
          <p:cNvSpPr>
            <a:spLocks noGrp="1"/>
          </p:cNvSpPr>
          <p:nvPr>
            <p:ph idx="1"/>
          </p:nvPr>
        </p:nvSpPr>
        <p:spPr/>
        <p:txBody>
          <a:bodyPr>
            <a:normAutofit lnSpcReduction="10000"/>
          </a:bodyPr>
          <a:lstStyle/>
          <a:p>
            <a:r>
              <a:rPr lang="en-US" dirty="0" smtClean="0"/>
              <a:t>Partner with </a:t>
            </a:r>
            <a:r>
              <a:rPr lang="en-US" dirty="0" err="1" smtClean="0"/>
              <a:t>housers</a:t>
            </a:r>
            <a:r>
              <a:rPr lang="en-US" dirty="0" smtClean="0"/>
              <a:t> for diversion and homeless prevention.  </a:t>
            </a:r>
          </a:p>
          <a:p>
            <a:pPr lvl="1"/>
            <a:r>
              <a:rPr lang="en-US" dirty="0" smtClean="0"/>
              <a:t>Research shows that homelessness and poor housing quality trigger investigations, but not removals.  </a:t>
            </a:r>
          </a:p>
          <a:p>
            <a:r>
              <a:rPr lang="en-US" dirty="0" smtClean="0"/>
              <a:t>Train workers to </a:t>
            </a:r>
            <a:r>
              <a:rPr lang="en-US" b="1" dirty="0" smtClean="0"/>
              <a:t>prevent</a:t>
            </a:r>
            <a:r>
              <a:rPr lang="en-US" dirty="0" smtClean="0"/>
              <a:t> homelessness (they have an advantage that shelter workers do not). </a:t>
            </a:r>
          </a:p>
          <a:p>
            <a:r>
              <a:rPr lang="en-US" altLang="en-US" dirty="0"/>
              <a:t>Participate in conversations governing the distribution of community housing resources.</a:t>
            </a:r>
          </a:p>
          <a:p>
            <a:r>
              <a:rPr lang="en-US" dirty="0" smtClean="0"/>
              <a:t>Maximize child welfare resources to prepare ALL older youth in care for economic self-sufficiency, including savings accounts.</a:t>
            </a:r>
          </a:p>
          <a:p>
            <a:endParaRPr lang="en-US" dirty="0"/>
          </a:p>
        </p:txBody>
      </p:sp>
    </p:spTree>
    <p:extLst>
      <p:ext uri="{BB962C8B-B14F-4D97-AF65-F5344CB8AC3E}">
        <p14:creationId xmlns:p14="http://schemas.microsoft.com/office/powerpoint/2010/main" val="28013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Cathy ten </a:t>
            </a:r>
            <a:r>
              <a:rPr lang="en-US" dirty="0" err="1" smtClean="0"/>
              <a:t>Broeke</a:t>
            </a:r>
            <a:endParaRPr lang="en-US" dirty="0"/>
          </a:p>
        </p:txBody>
      </p:sp>
      <p:sp>
        <p:nvSpPr>
          <p:cNvPr id="3" name="Content Placeholder 2"/>
          <p:cNvSpPr>
            <a:spLocks noGrp="1"/>
          </p:cNvSpPr>
          <p:nvPr>
            <p:ph idx="1"/>
          </p:nvPr>
        </p:nvSpPr>
        <p:spPr/>
        <p:txBody>
          <a:bodyPr/>
          <a:lstStyle/>
          <a:p>
            <a:r>
              <a:rPr lang="en-US" dirty="0"/>
              <a:t>Increase housing options for youth and housing that provides support to family and kids. </a:t>
            </a:r>
          </a:p>
          <a:p>
            <a:r>
              <a:rPr lang="en-US" dirty="0"/>
              <a:t>Support for families in poverty to stay in their homes. </a:t>
            </a:r>
          </a:p>
          <a:p>
            <a:r>
              <a:rPr lang="en-US" dirty="0"/>
              <a:t>Help the natural support system in a young person’s life, like a loving, trusting adult that can stay connected and perhaps provide housing stability. </a:t>
            </a:r>
          </a:p>
          <a:p>
            <a:r>
              <a:rPr lang="en-US" dirty="0"/>
              <a:t>Address issues for kids coming out of the child welfare system or foster care.</a:t>
            </a:r>
          </a:p>
          <a:p>
            <a:pPr lvl="1"/>
            <a:r>
              <a:rPr lang="en-US" dirty="0" smtClean="0"/>
              <a:t>-From Cathy ten </a:t>
            </a:r>
            <a:r>
              <a:rPr lang="en-US" dirty="0" err="1" smtClean="0"/>
              <a:t>Broeke</a:t>
            </a:r>
            <a:r>
              <a:rPr lang="en-US" dirty="0" smtClean="0"/>
              <a:t> (2016)</a:t>
            </a: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575" y="128788"/>
            <a:ext cx="10058402" cy="1034603"/>
          </a:xfrm>
        </p:spPr>
        <p:txBody>
          <a:bodyPr>
            <a:normAutofit fontScale="90000"/>
          </a:bodyPr>
          <a:lstStyle/>
          <a:p>
            <a:r>
              <a:rPr lang="en-US" dirty="0" smtClean="0"/>
              <a:t>Prediction, forecasting, and… knitting to eliminate gaps in housing for older youth</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520" y="1405665"/>
            <a:ext cx="10367493" cy="545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6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9453" y="193183"/>
            <a:ext cx="10422743" cy="729357"/>
          </a:xfrm>
        </p:spPr>
        <p:txBody>
          <a:bodyPr>
            <a:normAutofit/>
          </a:bodyPr>
          <a:lstStyle/>
          <a:p>
            <a:r>
              <a:rPr lang="en-US" dirty="0" smtClean="0"/>
              <a:t>Housing – Child Welfare Partnership Model</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7" y="922540"/>
            <a:ext cx="9749307" cy="593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2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no stone unturned when it comes to housing resource</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a:t>Rapid Re-Housing Program </a:t>
            </a:r>
          </a:p>
          <a:p>
            <a:r>
              <a:rPr lang="en-US" altLang="en-US" dirty="0"/>
              <a:t>Permanent Supportive Housing</a:t>
            </a:r>
          </a:p>
          <a:p>
            <a:r>
              <a:rPr lang="en-US" altLang="en-US" dirty="0"/>
              <a:t>Community Action Programs</a:t>
            </a:r>
          </a:p>
          <a:p>
            <a:r>
              <a:rPr lang="en-US" altLang="en-US" dirty="0"/>
              <a:t>HOME</a:t>
            </a:r>
          </a:p>
          <a:p>
            <a:r>
              <a:rPr lang="en-US" altLang="en-US" dirty="0"/>
              <a:t>Low Income Housing Tax Credit</a:t>
            </a:r>
          </a:p>
          <a:p>
            <a:r>
              <a:rPr lang="en-US" altLang="en-US" dirty="0"/>
              <a:t>City and State housing funds, SHFAs</a:t>
            </a:r>
          </a:p>
          <a:p>
            <a:r>
              <a:rPr lang="en-US" altLang="en-US" dirty="0"/>
              <a:t>Private Landlords</a:t>
            </a:r>
          </a:p>
          <a:p>
            <a:r>
              <a:rPr lang="en-US" altLang="en-US" dirty="0"/>
              <a:t>Public Housing Authorities – Section 8 and PH</a:t>
            </a:r>
          </a:p>
          <a:p>
            <a:r>
              <a:rPr lang="en-US" altLang="en-US" dirty="0"/>
              <a:t>Family Unification Program</a:t>
            </a:r>
          </a:p>
          <a:p>
            <a:endParaRPr lang="en-US"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final thoughts on where to start</a:t>
            </a:r>
            <a:endParaRPr lang="en-US" dirty="0"/>
          </a:p>
        </p:txBody>
      </p:sp>
      <p:sp>
        <p:nvSpPr>
          <p:cNvPr id="3" name="Content Placeholder 2"/>
          <p:cNvSpPr>
            <a:spLocks noGrp="1"/>
          </p:cNvSpPr>
          <p:nvPr>
            <p:ph idx="1"/>
          </p:nvPr>
        </p:nvSpPr>
        <p:spPr>
          <a:xfrm>
            <a:off x="1065214" y="1752599"/>
            <a:ext cx="10058400" cy="4725473"/>
          </a:xfrm>
        </p:spPr>
        <p:txBody>
          <a:bodyPr/>
          <a:lstStyle/>
          <a:p>
            <a:pPr>
              <a:lnSpc>
                <a:spcPct val="90000"/>
              </a:lnSpc>
            </a:pPr>
            <a:r>
              <a:rPr lang="en-US" altLang="en-US" dirty="0"/>
              <a:t>Pay a visit to the states that have made strides, learn from their mistakes and achievements. </a:t>
            </a:r>
          </a:p>
          <a:p>
            <a:pPr>
              <a:lnSpc>
                <a:spcPct val="90000"/>
              </a:lnSpc>
            </a:pPr>
            <a:r>
              <a:rPr lang="en-US" altLang="en-US" dirty="0"/>
              <a:t>States can use some homeless services and housing dollars for youth, but again, there are restrictions.</a:t>
            </a:r>
          </a:p>
          <a:p>
            <a:pPr>
              <a:lnSpc>
                <a:spcPct val="90000"/>
              </a:lnSpc>
            </a:pPr>
            <a:r>
              <a:rPr lang="en-US" altLang="en-US" dirty="0"/>
              <a:t>Collaborations are the fastest, most efficient way to create a range of housing options.</a:t>
            </a:r>
          </a:p>
          <a:p>
            <a:pPr>
              <a:lnSpc>
                <a:spcPct val="90000"/>
              </a:lnSpc>
            </a:pPr>
            <a:r>
              <a:rPr lang="en-US" altLang="en-US" dirty="0"/>
              <a:t>You can always contact the National Center for Housing and Child Welfare with questions or for training!</a:t>
            </a:r>
          </a:p>
          <a:p>
            <a:pPr marL="0" indent="0">
              <a:buNone/>
            </a:pPr>
            <a:endParaRPr lang="en-US" dirty="0"/>
          </a:p>
        </p:txBody>
      </p:sp>
    </p:spTree>
    <p:extLst>
      <p:ext uri="{BB962C8B-B14F-4D97-AF65-F5344CB8AC3E}">
        <p14:creationId xmlns:p14="http://schemas.microsoft.com/office/powerpoint/2010/main" val="42237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136775" y="228600"/>
            <a:ext cx="8153400" cy="990600"/>
          </a:xfrm>
        </p:spPr>
        <p:txBody>
          <a:bodyPr/>
          <a:lstStyle/>
          <a:p>
            <a:pPr eaLnBrk="1" hangingPunct="1"/>
            <a:r>
              <a:rPr lang="en-US" dirty="0" smtClean="0">
                <a:ea typeface="Cambria Math" pitchFamily="18" charset="0"/>
                <a:cs typeface="Cambria Math" pitchFamily="18" charset="0"/>
              </a:rPr>
              <a:t>Contact information</a:t>
            </a:r>
          </a:p>
        </p:txBody>
      </p:sp>
      <p:sp>
        <p:nvSpPr>
          <p:cNvPr id="36867" name="Content Placeholder 2"/>
          <p:cNvSpPr>
            <a:spLocks noGrp="1"/>
          </p:cNvSpPr>
          <p:nvPr>
            <p:ph sz="quarter" idx="1"/>
          </p:nvPr>
        </p:nvSpPr>
        <p:spPr>
          <a:xfrm>
            <a:off x="2136775" y="1600200"/>
            <a:ext cx="8153400" cy="4495800"/>
          </a:xfrm>
        </p:spPr>
        <p:txBody>
          <a:bodyPr>
            <a:normAutofit fontScale="92500"/>
          </a:bodyPr>
          <a:lstStyle/>
          <a:p>
            <a:pPr marL="0" indent="0" eaLnBrk="1" hangingPunct="1">
              <a:buNone/>
            </a:pPr>
            <a:r>
              <a:rPr lang="en-US" dirty="0" smtClean="0"/>
              <a:t>	Ruth White, MSSA</a:t>
            </a:r>
          </a:p>
          <a:p>
            <a:pPr marL="0" indent="0" eaLnBrk="1" hangingPunct="1">
              <a:buFont typeface="Wingdings" pitchFamily="2" charset="2"/>
              <a:buNone/>
            </a:pPr>
            <a:r>
              <a:rPr lang="en-US" dirty="0" smtClean="0"/>
              <a:t>	Executive Director</a:t>
            </a:r>
          </a:p>
          <a:p>
            <a:pPr marL="0" indent="0" eaLnBrk="1" hangingPunct="1">
              <a:buFont typeface="Wingdings" pitchFamily="2" charset="2"/>
              <a:buNone/>
            </a:pPr>
            <a:r>
              <a:rPr lang="en-US" dirty="0" smtClean="0"/>
              <a:t>	National Center for Housing and Child Welfare</a:t>
            </a:r>
          </a:p>
          <a:p>
            <a:pPr marL="0" indent="0" eaLnBrk="1" hangingPunct="1">
              <a:buFont typeface="Wingdings" pitchFamily="2" charset="2"/>
              <a:buNone/>
            </a:pPr>
            <a:r>
              <a:rPr lang="en-US" dirty="0" smtClean="0"/>
              <a:t>	4707 Calvert Rd</a:t>
            </a:r>
          </a:p>
          <a:p>
            <a:pPr marL="0" indent="0" eaLnBrk="1" hangingPunct="1">
              <a:buFont typeface="Wingdings" pitchFamily="2" charset="2"/>
              <a:buNone/>
            </a:pPr>
            <a:r>
              <a:rPr lang="en-US" dirty="0" smtClean="0"/>
              <a:t>	College Park, MD 20740</a:t>
            </a:r>
          </a:p>
          <a:p>
            <a:pPr marL="0" indent="0" eaLnBrk="1" hangingPunct="1">
              <a:buFont typeface="Wingdings" pitchFamily="2" charset="2"/>
              <a:buNone/>
            </a:pPr>
            <a:r>
              <a:rPr lang="en-US" dirty="0" smtClean="0"/>
              <a:t>	(301) 699-0151</a:t>
            </a:r>
          </a:p>
          <a:p>
            <a:pPr marL="0" indent="0" eaLnBrk="1" hangingPunct="1">
              <a:buFont typeface="Wingdings" pitchFamily="2" charset="2"/>
              <a:buNone/>
            </a:pPr>
            <a:r>
              <a:rPr lang="en-US" dirty="0" smtClean="0"/>
              <a:t>	rwhite@nchcw.org</a:t>
            </a:r>
          </a:p>
          <a:p>
            <a:pPr marL="0" indent="0" eaLnBrk="1" hangingPunct="1">
              <a:buFont typeface="Wingdings" pitchFamily="2" charset="2"/>
              <a:buNone/>
            </a:pPr>
            <a:r>
              <a:rPr lang="en-US" dirty="0" smtClean="0"/>
              <a:t>	www.nchcw.org</a:t>
            </a:r>
          </a:p>
        </p:txBody>
      </p:sp>
    </p:spTree>
    <p:extLst>
      <p:ext uri="{BB962C8B-B14F-4D97-AF65-F5344CB8AC3E}">
        <p14:creationId xmlns:p14="http://schemas.microsoft.com/office/powerpoint/2010/main" val="30410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Our Work </a:t>
            </a:r>
            <a:endParaRPr lang="en-US" sz="4800" dirty="0"/>
          </a:p>
        </p:txBody>
      </p:sp>
      <p:sp>
        <p:nvSpPr>
          <p:cNvPr id="3" name="Content Placeholder 2"/>
          <p:cNvSpPr>
            <a:spLocks noGrp="1"/>
          </p:cNvSpPr>
          <p:nvPr>
            <p:ph idx="1"/>
          </p:nvPr>
        </p:nvSpPr>
        <p:spPr/>
        <p:txBody>
          <a:bodyPr/>
          <a:lstStyle/>
          <a:p>
            <a:r>
              <a:rPr lang="en-US" sz="3200" dirty="0"/>
              <a:t>NCHCW </a:t>
            </a:r>
            <a:r>
              <a:rPr lang="en-US" sz="3200" dirty="0" smtClean="0"/>
              <a:t>links </a:t>
            </a:r>
            <a:r>
              <a:rPr lang="en-US" sz="3200" dirty="0"/>
              <a:t>housing resources to child welfare agencies to improve family functioning, prevent family homelessness, safely reduce the need for out-of-home placement, and ensure that each young person who ages out foster care is able to access safe, decent, permanent housing.</a:t>
            </a:r>
          </a:p>
          <a:p>
            <a:endParaRPr lang="en-US" dirty="0"/>
          </a:p>
        </p:txBody>
      </p:sp>
    </p:spTree>
    <p:extLst>
      <p:ext uri="{BB962C8B-B14F-4D97-AF65-F5344CB8AC3E}">
        <p14:creationId xmlns:p14="http://schemas.microsoft.com/office/powerpoint/2010/main" val="27936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Overview of my remarks </a:t>
            </a:r>
            <a:endParaRPr dirty="0"/>
          </a:p>
        </p:txBody>
      </p:sp>
      <p:sp>
        <p:nvSpPr>
          <p:cNvPr id="14" name="Content Placeholder 13"/>
          <p:cNvSpPr>
            <a:spLocks noGrp="1"/>
          </p:cNvSpPr>
          <p:nvPr>
            <p:ph idx="1"/>
          </p:nvPr>
        </p:nvSpPr>
        <p:spPr/>
        <p:txBody>
          <a:bodyPr/>
          <a:lstStyle/>
          <a:p>
            <a:r>
              <a:rPr lang="en-US" dirty="0"/>
              <a:t>The landscape of affordable housing/homelessness</a:t>
            </a:r>
          </a:p>
          <a:p>
            <a:r>
              <a:rPr lang="en-US" dirty="0" smtClean="0"/>
              <a:t>Evidence of the links between housing and well-being</a:t>
            </a:r>
          </a:p>
          <a:p>
            <a:r>
              <a:rPr lang="en-US" dirty="0" smtClean="0"/>
              <a:t>How does this impact child welfare agencies? </a:t>
            </a:r>
          </a:p>
          <a:p>
            <a:r>
              <a:rPr lang="en-US" dirty="0" smtClean="0"/>
              <a:t>What can child welfare do to improve housing, prevent homelessness among families and youth?</a:t>
            </a:r>
          </a:p>
          <a:p>
            <a:r>
              <a:rPr lang="en-US" dirty="0" smtClean="0"/>
              <a:t>Who can child welfare agencies partner with to </a:t>
            </a:r>
            <a:r>
              <a:rPr lang="en-US" smtClean="0"/>
              <a:t>access </a:t>
            </a:r>
            <a:r>
              <a:rPr lang="en-US" smtClean="0"/>
              <a:t>a </a:t>
            </a:r>
            <a:r>
              <a:rPr lang="en-US" dirty="0" smtClean="0"/>
              <a:t>range of housing resources? </a:t>
            </a:r>
          </a:p>
          <a:p>
            <a:r>
              <a:rPr lang="en-US" dirty="0" smtClean="0"/>
              <a:t>Q &amp; A</a:t>
            </a:r>
            <a:endParaRPr dirty="0"/>
          </a:p>
          <a:p>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in America</a:t>
            </a:r>
            <a:endParaRPr lang="en-US" dirty="0"/>
          </a:p>
        </p:txBody>
      </p:sp>
      <p:sp>
        <p:nvSpPr>
          <p:cNvPr id="3" name="Content Placeholder 2"/>
          <p:cNvSpPr>
            <a:spLocks noGrp="1"/>
          </p:cNvSpPr>
          <p:nvPr>
            <p:ph idx="1"/>
          </p:nvPr>
        </p:nvSpPr>
        <p:spPr/>
        <p:txBody>
          <a:bodyPr>
            <a:normAutofit lnSpcReduction="10000"/>
          </a:bodyPr>
          <a:lstStyle/>
          <a:p>
            <a:r>
              <a:rPr lang="en-US" dirty="0" smtClean="0"/>
              <a:t>According to HUD’s annual homelessness report (2016) </a:t>
            </a:r>
            <a:r>
              <a:rPr lang="en-US" b="1" dirty="0" smtClean="0"/>
              <a:t>194,716</a:t>
            </a:r>
            <a:r>
              <a:rPr lang="en-US" dirty="0" smtClean="0"/>
              <a:t> </a:t>
            </a:r>
            <a:r>
              <a:rPr lang="en-US" dirty="0"/>
              <a:t>people in families with children experiencing </a:t>
            </a:r>
            <a:r>
              <a:rPr lang="en-US" dirty="0" smtClean="0"/>
              <a:t>homelessness each night in the U.S.</a:t>
            </a:r>
          </a:p>
          <a:p>
            <a:r>
              <a:rPr lang="en-US" dirty="0"/>
              <a:t>Over </a:t>
            </a:r>
            <a:r>
              <a:rPr lang="en-US" b="1" dirty="0"/>
              <a:t>1.2 million </a:t>
            </a:r>
            <a:r>
              <a:rPr lang="en-US" dirty="0"/>
              <a:t>students were identified as homeless in the 2014-2015 school year, a 34 percent increase since the end of the recession in the summer of 2009.</a:t>
            </a:r>
            <a:endParaRPr lang="en-US" dirty="0" smtClean="0"/>
          </a:p>
          <a:p>
            <a:r>
              <a:rPr lang="en-US" dirty="0" smtClean="0"/>
              <a:t>HUD reports that each night </a:t>
            </a:r>
            <a:r>
              <a:rPr lang="en-US" b="1" dirty="0" smtClean="0"/>
              <a:t>35,686</a:t>
            </a:r>
            <a:r>
              <a:rPr lang="en-US" dirty="0" smtClean="0"/>
              <a:t> </a:t>
            </a:r>
            <a:r>
              <a:rPr lang="en-US" dirty="0"/>
              <a:t>unaccompanied homeless </a:t>
            </a:r>
            <a:r>
              <a:rPr lang="en-US" dirty="0" smtClean="0"/>
              <a:t>youth, 11 % of whom are under age 18. </a:t>
            </a:r>
          </a:p>
          <a:p>
            <a:r>
              <a:rPr lang="en-US" dirty="0" smtClean="0"/>
              <a:t>Wilder Research tracks these figures in MN, specifically. This is your best resource for such data.  </a:t>
            </a:r>
          </a:p>
        </p:txBody>
      </p:sp>
    </p:spTree>
    <p:extLst>
      <p:ext uri="{BB962C8B-B14F-4D97-AF65-F5344CB8AC3E}">
        <p14:creationId xmlns:p14="http://schemas.microsoft.com/office/powerpoint/2010/main" val="14082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is living in their parents’ basement</a:t>
            </a:r>
            <a:endParaRPr lang="en-US" dirty="0"/>
          </a:p>
        </p:txBody>
      </p:sp>
      <p:sp>
        <p:nvSpPr>
          <p:cNvPr id="3" name="Content Placeholder 2"/>
          <p:cNvSpPr>
            <a:spLocks noGrp="1"/>
          </p:cNvSpPr>
          <p:nvPr>
            <p:ph idx="1"/>
          </p:nvPr>
        </p:nvSpPr>
        <p:spPr/>
        <p:txBody>
          <a:bodyPr/>
          <a:lstStyle/>
          <a:p>
            <a:r>
              <a:rPr lang="en-US" dirty="0" smtClean="0"/>
              <a:t>It is not just youth aging out of foster care who face housing challenges when they reach adulthood.  </a:t>
            </a:r>
          </a:p>
          <a:p>
            <a:r>
              <a:rPr lang="en-US" dirty="0" smtClean="0"/>
              <a:t>Housing is now so expensive (or perhaps living wage jobs are so scarce) that living with parents for the first time is the most common living arrangement among 18-34 year olds in the U.S.</a:t>
            </a:r>
          </a:p>
          <a:p>
            <a:r>
              <a:rPr lang="en-US" dirty="0" smtClean="0"/>
              <a:t>Courtney, et. al. (2011) shows that even when former foster youth are working their average annual income is less than $8,ooo. </a:t>
            </a:r>
            <a:endParaRPr lang="en-US" dirty="0"/>
          </a:p>
        </p:txBody>
      </p:sp>
    </p:spTree>
    <p:extLst>
      <p:ext uri="{BB962C8B-B14F-4D97-AF65-F5344CB8AC3E}">
        <p14:creationId xmlns:p14="http://schemas.microsoft.com/office/powerpoint/2010/main" val="22204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affordable housing crisis</a:t>
            </a:r>
            <a:endParaRPr lang="en-US" dirty="0"/>
          </a:p>
        </p:txBody>
      </p:sp>
      <p:sp>
        <p:nvSpPr>
          <p:cNvPr id="3" name="Content Placeholder 2"/>
          <p:cNvSpPr>
            <a:spLocks noGrp="1"/>
          </p:cNvSpPr>
          <p:nvPr>
            <p:ph idx="1"/>
          </p:nvPr>
        </p:nvSpPr>
        <p:spPr/>
        <p:txBody>
          <a:bodyPr/>
          <a:lstStyle/>
          <a:p>
            <a:r>
              <a:rPr lang="en-US" dirty="0"/>
              <a:t>The lack of affordable housing is not the only </a:t>
            </a:r>
            <a:r>
              <a:rPr lang="en-US" dirty="0" smtClean="0"/>
              <a:t>cause of homelessness, </a:t>
            </a:r>
            <a:r>
              <a:rPr lang="en-US" b="1" dirty="0"/>
              <a:t>but it is a major problem nationwide</a:t>
            </a:r>
            <a:r>
              <a:rPr lang="en-US" dirty="0"/>
              <a:t>.  </a:t>
            </a:r>
            <a:endParaRPr lang="en-US" dirty="0" smtClean="0"/>
          </a:p>
          <a:p>
            <a:r>
              <a:rPr lang="en-US" dirty="0" smtClean="0"/>
              <a:t>In </a:t>
            </a:r>
            <a:r>
              <a:rPr lang="en-US" dirty="0"/>
              <a:t>2014, a record high, </a:t>
            </a:r>
            <a:r>
              <a:rPr lang="en-US" b="1" dirty="0"/>
              <a:t>11.4 million </a:t>
            </a:r>
            <a:r>
              <a:rPr lang="en-US" dirty="0"/>
              <a:t>households paid over half their income for housing. </a:t>
            </a:r>
            <a:endParaRPr lang="en-US" dirty="0" smtClean="0"/>
          </a:p>
          <a:p>
            <a:r>
              <a:rPr lang="en-US" dirty="0" smtClean="0"/>
              <a:t>According to the National Low Income Housing Coalition, there is no community in the US where a two bedroom apartment is affordable to minimum wage earner. </a:t>
            </a:r>
          </a:p>
          <a:p>
            <a:r>
              <a:rPr lang="en-US" dirty="0" smtClean="0"/>
              <a:t>The hourly wage necessary to afford the average two bedroom apartment in the U.S. is </a:t>
            </a:r>
            <a:r>
              <a:rPr lang="en-US" b="1" dirty="0" smtClean="0"/>
              <a:t>$20.30.</a:t>
            </a:r>
            <a:endParaRPr lang="en-US" b="1" dirty="0"/>
          </a:p>
          <a:p>
            <a:endParaRPr lang="en-US" dirty="0"/>
          </a:p>
        </p:txBody>
      </p:sp>
    </p:spTree>
    <p:extLst>
      <p:ext uri="{BB962C8B-B14F-4D97-AF65-F5344CB8AC3E}">
        <p14:creationId xmlns:p14="http://schemas.microsoft.com/office/powerpoint/2010/main" val="8572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Housing instability has a predictable impact upon child and youth well-being	</a:t>
            </a:r>
            <a:endParaRPr lang="en-US" dirty="0"/>
          </a:p>
        </p:txBody>
      </p:sp>
      <p:sp>
        <p:nvSpPr>
          <p:cNvPr id="3" name="Content Placeholder 2"/>
          <p:cNvSpPr>
            <a:spLocks noGrp="1"/>
          </p:cNvSpPr>
          <p:nvPr>
            <p:ph idx="1"/>
          </p:nvPr>
        </p:nvSpPr>
        <p:spPr>
          <a:xfrm>
            <a:off x="1065213" y="1752600"/>
            <a:ext cx="10396983" cy="4673958"/>
          </a:xfrm>
        </p:spPr>
        <p:txBody>
          <a:bodyPr>
            <a:normAutofit fontScale="92500" lnSpcReduction="10000"/>
          </a:bodyPr>
          <a:lstStyle/>
          <a:p>
            <a:r>
              <a:rPr lang="en-US" dirty="0"/>
              <a:t>A 2015 study found that the younger and longer a child experiences homelessness, the greater the cumulative toll of negative health outcomes. </a:t>
            </a:r>
            <a:endParaRPr lang="en-US" dirty="0" smtClean="0"/>
          </a:p>
          <a:p>
            <a:r>
              <a:rPr lang="en-US" dirty="0" smtClean="0"/>
              <a:t>Homelessness </a:t>
            </a:r>
            <a:r>
              <a:rPr lang="en-US" dirty="0"/>
              <a:t>is associated with an 87% increased likelihood of dropping out of </a:t>
            </a:r>
            <a:r>
              <a:rPr lang="en-US" dirty="0" smtClean="0"/>
              <a:t>school.</a:t>
            </a:r>
          </a:p>
          <a:p>
            <a:r>
              <a:rPr lang="en-US" dirty="0" smtClean="0"/>
              <a:t>States </a:t>
            </a:r>
            <a:r>
              <a:rPr lang="en-US" dirty="0"/>
              <a:t>have found higher drop-out rates and lower graduation rates for homeless youth compared to housed, poor youth. </a:t>
            </a:r>
            <a:endParaRPr lang="en-US" dirty="0" smtClean="0"/>
          </a:p>
          <a:p>
            <a:r>
              <a:rPr lang="en-US" dirty="0" smtClean="0"/>
              <a:t>Data </a:t>
            </a:r>
            <a:r>
              <a:rPr lang="en-US" dirty="0"/>
              <a:t>from the Youth Risk Behavior Survey show that youth experiencing homelessness report significantly higher rates of victimization, hunger, PTSD, exposure to violence, and suicidality than other students. These factors are predictive of adverse well-being and productivity outcomes later in life</a:t>
            </a:r>
            <a:r>
              <a:rPr lang="en-US" dirty="0" smtClean="0"/>
              <a:t>.</a:t>
            </a:r>
          </a:p>
        </p:txBody>
      </p:sp>
    </p:spTree>
    <p:extLst>
      <p:ext uri="{BB962C8B-B14F-4D97-AF65-F5344CB8AC3E}">
        <p14:creationId xmlns:p14="http://schemas.microsoft.com/office/powerpoint/2010/main" val="175094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Impacts Families all along the child welfare continuum</a:t>
            </a:r>
            <a:endParaRPr lang="en-US" dirty="0"/>
          </a:p>
        </p:txBody>
      </p:sp>
      <p:sp>
        <p:nvSpPr>
          <p:cNvPr id="3" name="Content Placeholder 2"/>
          <p:cNvSpPr>
            <a:spLocks noGrp="1"/>
          </p:cNvSpPr>
          <p:nvPr>
            <p:ph idx="1"/>
          </p:nvPr>
        </p:nvSpPr>
        <p:spPr/>
        <p:txBody>
          <a:bodyPr>
            <a:normAutofit fontScale="92500"/>
          </a:bodyPr>
          <a:lstStyle/>
          <a:p>
            <a:r>
              <a:rPr lang="en-US" dirty="0"/>
              <a:t>Housing affects families at each decision point in the child welfare continuum.  Children from families with housing problems are:</a:t>
            </a:r>
          </a:p>
          <a:p>
            <a:pPr lvl="1"/>
            <a:r>
              <a:rPr lang="en-US" sz="2400" dirty="0"/>
              <a:t>More likely to be investigated by CPS (</a:t>
            </a:r>
            <a:r>
              <a:rPr lang="en-US" sz="2400" dirty="0" err="1"/>
              <a:t>Culhane</a:t>
            </a:r>
            <a:r>
              <a:rPr lang="en-US" sz="2400" dirty="0"/>
              <a:t> et al, 2004)</a:t>
            </a:r>
          </a:p>
          <a:p>
            <a:pPr lvl="1"/>
            <a:r>
              <a:rPr lang="en-US" sz="2400" dirty="0"/>
              <a:t>More likely to be placed in out-of-home care (Courtney et al, 2004)</a:t>
            </a:r>
          </a:p>
          <a:p>
            <a:pPr lvl="1"/>
            <a:r>
              <a:rPr lang="en-US" sz="2400" dirty="0"/>
              <a:t>Longer stayers in foster care (Jones, 1998)</a:t>
            </a:r>
          </a:p>
          <a:p>
            <a:r>
              <a:rPr lang="en-US" dirty="0" smtClean="0"/>
              <a:t>Thirty percent of children in foster care are there because of housing problems (</a:t>
            </a:r>
            <a:r>
              <a:rPr lang="en-US" dirty="0" err="1" smtClean="0"/>
              <a:t>Doerre</a:t>
            </a:r>
            <a:r>
              <a:rPr lang="en-US" dirty="0" smtClean="0"/>
              <a:t> &amp; </a:t>
            </a:r>
            <a:r>
              <a:rPr lang="en-US" dirty="0" err="1" smtClean="0"/>
              <a:t>Mihaly</a:t>
            </a:r>
            <a:r>
              <a:rPr lang="en-US" dirty="0" smtClean="0"/>
              <a:t>, 1996; Hagedorn, 1995; </a:t>
            </a:r>
            <a:r>
              <a:rPr lang="en-US" dirty="0" err="1" smtClean="0"/>
              <a:t>Thoma</a:t>
            </a:r>
            <a:r>
              <a:rPr lang="en-US" dirty="0" smtClean="0"/>
              <a:t>, 1998).  </a:t>
            </a:r>
          </a:p>
          <a:p>
            <a:endParaRPr lang="en-US"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normAutofit/>
          </a:bodyPr>
          <a:lstStyle/>
          <a:p>
            <a:r>
              <a:rPr lang="en-US" dirty="0" smtClean="0"/>
              <a:t>How does all of this impact the Child Welfare system</a:t>
            </a:r>
            <a:r>
              <a:rPr lang="en-US" dirty="0"/>
              <a:t>? </a:t>
            </a:r>
          </a:p>
        </p:txBody>
      </p:sp>
      <p:sp>
        <p:nvSpPr>
          <p:cNvPr id="2" name="Content Placeholder 1"/>
          <p:cNvSpPr>
            <a:spLocks noGrp="1"/>
          </p:cNvSpPr>
          <p:nvPr>
            <p:ph idx="1"/>
          </p:nvPr>
        </p:nvSpPr>
        <p:spPr/>
        <p:txBody>
          <a:bodyPr>
            <a:normAutofit lnSpcReduction="10000"/>
          </a:bodyPr>
          <a:lstStyle/>
          <a:p>
            <a:r>
              <a:rPr lang="en-US" dirty="0" smtClean="0"/>
              <a:t>Child welfare agencies are “catch all” bureaucracies</a:t>
            </a:r>
          </a:p>
          <a:p>
            <a:r>
              <a:rPr lang="en-US" dirty="0" smtClean="0"/>
              <a:t>Most </a:t>
            </a:r>
            <a:r>
              <a:rPr lang="en-US" dirty="0"/>
              <a:t>neglect statutes include housing</a:t>
            </a:r>
            <a:endParaRPr lang="en-US" altLang="en-US" dirty="0" smtClean="0"/>
          </a:p>
          <a:p>
            <a:r>
              <a:rPr lang="en-US" altLang="en-US" dirty="0" smtClean="0"/>
              <a:t>All </a:t>
            </a:r>
            <a:r>
              <a:rPr lang="en-US" altLang="en-US" dirty="0"/>
              <a:t>but 13 states have the inability of a caregiver to provide shelter as a part of their state definition of abuse and neglect. </a:t>
            </a:r>
          </a:p>
          <a:p>
            <a:r>
              <a:rPr lang="en-US" altLang="en-US" dirty="0" smtClean="0"/>
              <a:t>Nine </a:t>
            </a:r>
            <a:r>
              <a:rPr lang="en-US" altLang="en-US" dirty="0"/>
              <a:t>of these states exceptions for families who are </a:t>
            </a:r>
            <a:r>
              <a:rPr lang="en-US" altLang="en-US" b="1" dirty="0"/>
              <a:t>unable, due to economic reasons to provide shelter</a:t>
            </a:r>
            <a:r>
              <a:rPr lang="en-US" altLang="en-US" dirty="0"/>
              <a:t> for their families from being charged with neglect.  </a:t>
            </a:r>
            <a:r>
              <a:rPr lang="en-US" altLang="en-US" dirty="0" smtClean="0"/>
              <a:t>***Washington </a:t>
            </a:r>
            <a:r>
              <a:rPr lang="en-US" altLang="en-US" dirty="0"/>
              <a:t>state incudes an exemption for economic problems as well, even though housing is not included in the neglect statute.</a:t>
            </a:r>
          </a:p>
          <a:p>
            <a:endParaRPr lang="en-US" dirty="0"/>
          </a:p>
        </p:txBody>
      </p:sp>
    </p:spTree>
    <p:extLst>
      <p:ext uri="{BB962C8B-B14F-4D97-AF65-F5344CB8AC3E}">
        <p14:creationId xmlns:p14="http://schemas.microsoft.com/office/powerpoint/2010/main" val="22952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2975</TotalTime>
  <Words>1341</Words>
  <Application>Microsoft Macintosh PowerPoint</Application>
  <PresentationFormat>Widescreen</PresentationFormat>
  <Paragraphs>98</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Cambria Math</vt:lpstr>
      <vt:lpstr>Segoe Print</vt:lpstr>
      <vt:lpstr>Times New Roman</vt:lpstr>
      <vt:lpstr>Wingdings</vt:lpstr>
      <vt:lpstr>Nature Illustration 16x9</vt:lpstr>
      <vt:lpstr>Housing as a platform for child &amp; youth well-being </vt:lpstr>
      <vt:lpstr>Our Work </vt:lpstr>
      <vt:lpstr>Overview of my remarks </vt:lpstr>
      <vt:lpstr>Homelessness in America</vt:lpstr>
      <vt:lpstr>Everyone is living in their parents’ basement</vt:lpstr>
      <vt:lpstr>America’s affordable housing crisis</vt:lpstr>
      <vt:lpstr>Housing instability has a predictable impact upon child and youth well-being </vt:lpstr>
      <vt:lpstr>Housing Impacts Families all along the child welfare continuum</vt:lpstr>
      <vt:lpstr>How does all of this impact the Child Welfare system? </vt:lpstr>
      <vt:lpstr>Housing is a prudent child welfare investment</vt:lpstr>
      <vt:lpstr>Housing versus “flex funds”</vt:lpstr>
      <vt:lpstr>Half of federal child welfare dollars are tied to out-of-home placement</vt:lpstr>
      <vt:lpstr>What can child welfare agencies do to improve housing, prevent homelessness</vt:lpstr>
      <vt:lpstr>Recommendations from Cathy ten Broeke</vt:lpstr>
      <vt:lpstr>Prediction, forecasting, and… knitting to eliminate gaps in housing for older youth</vt:lpstr>
      <vt:lpstr>Housing – Child Welfare Partnership Model</vt:lpstr>
      <vt:lpstr>Leave no stone unturned when it comes to housing resource</vt:lpstr>
      <vt:lpstr>Some final thoughts on where to start</vt:lpstr>
      <vt:lpstr>Contact information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as</dc:title>
  <dc:creator>ruthwhite10@live.com</dc:creator>
  <cp:lastModifiedBy>korina.barry@gmail.com</cp:lastModifiedBy>
  <cp:revision>25</cp:revision>
  <cp:lastPrinted>2017-04-12T14:35:58Z</cp:lastPrinted>
  <dcterms:created xsi:type="dcterms:W3CDTF">2017-04-10T17:40:47Z</dcterms:created>
  <dcterms:modified xsi:type="dcterms:W3CDTF">2017-04-12T20:45:49Z</dcterms:modified>
</cp:coreProperties>
</file>