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71" r:id="rId3"/>
    <p:sldMasterId id="2147483663" r:id="rId4"/>
    <p:sldMasterId id="2147483664" r:id="rId5"/>
    <p:sldMasterId id="2147483667" r:id="rId6"/>
    <p:sldMasterId id="2147483677" r:id="rId7"/>
  </p:sldMasterIdLst>
  <p:notesMasterIdLst>
    <p:notesMasterId r:id="rId23"/>
  </p:notesMasterIdLst>
  <p:sldIdLst>
    <p:sldId id="257" r:id="rId8"/>
    <p:sldId id="274" r:id="rId9"/>
    <p:sldId id="317" r:id="rId10"/>
    <p:sldId id="318" r:id="rId11"/>
    <p:sldId id="304" r:id="rId12"/>
    <p:sldId id="294" r:id="rId13"/>
    <p:sldId id="327" r:id="rId14"/>
    <p:sldId id="297" r:id="rId15"/>
    <p:sldId id="307" r:id="rId16"/>
    <p:sldId id="308" r:id="rId17"/>
    <p:sldId id="309" r:id="rId18"/>
    <p:sldId id="310" r:id="rId19"/>
    <p:sldId id="323" r:id="rId20"/>
    <p:sldId id="316" r:id="rId21"/>
    <p:sldId id="277"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54575" autoAdjust="0"/>
  </p:normalViewPr>
  <p:slideViewPr>
    <p:cSldViewPr snapToGrid="0" snapToObjects="1">
      <p:cViewPr varScale="1">
        <p:scale>
          <a:sx n="54" d="100"/>
          <a:sy n="54" d="100"/>
        </p:scale>
        <p:origin x="2312" y="200"/>
      </p:cViewPr>
      <p:guideLst/>
    </p:cSldViewPr>
  </p:slideViewPr>
  <p:outlineViewPr>
    <p:cViewPr>
      <p:scale>
        <a:sx n="33" d="100"/>
        <a:sy n="33" d="100"/>
      </p:scale>
      <p:origin x="0" y="-440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25" d="100"/>
          <a:sy n="125" d="100"/>
        </p:scale>
        <p:origin x="2868" y="-9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60721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tfalliance.org/partnering-with-parents/bfp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SLIDE 1</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Robyn (1 minute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TRISH TO RECORD THE SESSION AND SAVE THE CHAT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9am PT </a:t>
            </a:r>
          </a:p>
          <a:p>
            <a:pPr marL="0" lvl="0" indent="0" algn="l" rtl="0">
              <a:spcBef>
                <a:spcPts val="0"/>
              </a:spcBef>
              <a:spcAft>
                <a:spcPts val="0"/>
              </a:spcAft>
              <a:buNone/>
            </a:pPr>
            <a:r>
              <a:rPr lang="en-US" b="1" dirty="0"/>
              <a:t>11am CT</a:t>
            </a:r>
          </a:p>
          <a:p>
            <a:pPr marL="0" lvl="0" indent="0" algn="l" rtl="0">
              <a:spcBef>
                <a:spcPts val="0"/>
              </a:spcBef>
              <a:spcAft>
                <a:spcPts val="0"/>
              </a:spcAft>
              <a:buNone/>
            </a:pPr>
            <a:r>
              <a:rPr lang="en-US" b="1" dirty="0"/>
              <a:t>12pm ET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Robyn </a:t>
            </a:r>
            <a:r>
              <a:rPr lang="en-US" sz="1200" b="1" dirty="0">
                <a:effectLst/>
                <a:latin typeface="Calibri"/>
                <a:cs typeface="Calibri"/>
              </a:rPr>
              <a:t>-</a:t>
            </a:r>
            <a:r>
              <a:rPr lang="en-US" sz="1200" dirty="0">
                <a:effectLst/>
                <a:latin typeface="Tahoma" panose="020B0604030504040204" pitchFamily="34" charset="0"/>
                <a:ea typeface="Calibri" panose="020F0502020204030204" pitchFamily="34" charset="0"/>
                <a:cs typeface="Times New Roman" panose="02020603050405020304" pitchFamily="18" charset="0"/>
              </a:rPr>
              <a:t>Welcome to today’s Birth and Foster Parent Partnership Workshop (also known as the BFPP) </a:t>
            </a:r>
            <a:r>
              <a:rPr lang="en-US" sz="1200" b="1" dirty="0">
                <a:effectLst/>
                <a:latin typeface="Tahoma" panose="020B0604030504040204" pitchFamily="34" charset="0"/>
                <a:ea typeface="Calibri" panose="020F0502020204030204" pitchFamily="34" charset="0"/>
                <a:cs typeface="Times New Roman" panose="02020603050405020304" pitchFamily="18" charset="0"/>
              </a:rPr>
              <a:t>- </a:t>
            </a:r>
            <a:r>
              <a:rPr lang="en-US" sz="1200" i="1" dirty="0">
                <a:effectLst/>
                <a:latin typeface="Tahoma" panose="020B0604030504040204" pitchFamily="34" charset="0"/>
                <a:ea typeface="Calibri" panose="020F0502020204030204" pitchFamily="34" charset="0"/>
                <a:cs typeface="Times New Roman" panose="02020603050405020304" pitchFamily="18" charset="0"/>
              </a:rPr>
              <a:t>Relationships Matter: Building Birth and Foster Parent Partnerships that Last.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endParaRPr lang="en-US" dirty="0"/>
          </a:p>
          <a:p>
            <a:pPr marL="0" lvl="0" indent="0"/>
            <a:r>
              <a:rPr lang="en-US" dirty="0"/>
              <a:t>Put the link to the tools in chat box: https://ctfalliance.org/partnering-with-parents/bpnn/resources/#bfpp  --- TRISH/Sofia</a:t>
            </a:r>
          </a:p>
          <a:p>
            <a:pPr marL="0" lvl="0" indent="0"/>
            <a:endParaRPr lang="en-US" dirty="0"/>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Pass to Jody to see who is joining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endParaRPr lang="en-US" dirty="0"/>
          </a:p>
          <a:p>
            <a:pPr marL="0" lvl="0" indent="0" algn="l" rtl="0">
              <a:spcBef>
                <a:spcPts val="0"/>
              </a:spcBef>
              <a:spcAft>
                <a:spcPts val="0"/>
              </a:spcAft>
              <a:buNone/>
            </a:pPr>
            <a:r>
              <a:rPr lang="en-US" dirty="0"/>
              <a:t> </a:t>
            </a:r>
            <a:endParaRPr dirty="0"/>
          </a:p>
        </p:txBody>
      </p:sp>
      <p:sp>
        <p:nvSpPr>
          <p:cNvPr id="65" name="Google Shape;6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417203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8:notes"/>
          <p:cNvSpPr txBox="1">
            <a:spLocks noGrp="1"/>
          </p:cNvSpPr>
          <p:nvPr>
            <p:ph type="body" idx="1"/>
          </p:nvPr>
        </p:nvSpPr>
        <p:spPr>
          <a:xfrm>
            <a:off x="592853" y="4473891"/>
            <a:ext cx="5838092" cy="4356076"/>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a:solidFill>
                  <a:srgbClr val="000000"/>
                </a:solidFill>
              </a:rPr>
              <a:t>SLIDE 11</a:t>
            </a:r>
          </a:p>
          <a:p>
            <a:pPr marL="0" lvl="0" indent="0" algn="l" rtl="0">
              <a:spcBef>
                <a:spcPts val="0"/>
              </a:spcBef>
              <a:spcAft>
                <a:spcPts val="0"/>
              </a:spcAft>
              <a:buNone/>
            </a:pPr>
            <a:endParaRPr lang="en-US" sz="1600" b="1" dirty="0">
              <a:solidFill>
                <a:srgbClr val="000000"/>
              </a:solidFill>
            </a:endParaRPr>
          </a:p>
          <a:p>
            <a:pPr marL="0" lvl="0" indent="0" algn="l" rtl="0">
              <a:spcBef>
                <a:spcPts val="0"/>
              </a:spcBef>
              <a:spcAft>
                <a:spcPts val="0"/>
              </a:spcAft>
              <a:buNone/>
            </a:pPr>
            <a:r>
              <a:rPr lang="en-US" sz="1600" b="1" dirty="0">
                <a:solidFill>
                  <a:srgbClr val="000000"/>
                </a:solidFill>
              </a:rPr>
              <a:t>Robyn/Jody (10 minutes)</a:t>
            </a:r>
          </a:p>
          <a:p>
            <a:pPr marL="0" lvl="0" indent="0" algn="l" rtl="0">
              <a:spcBef>
                <a:spcPts val="0"/>
              </a:spcBef>
              <a:spcAft>
                <a:spcPts val="0"/>
              </a:spcAft>
              <a:buNone/>
            </a:pPr>
            <a:endParaRPr lang="en-US" sz="1600" b="1" dirty="0">
              <a:solidFill>
                <a:srgbClr val="000000"/>
              </a:solidFill>
            </a:endParaRPr>
          </a:p>
          <a:p>
            <a:pPr marL="0" lvl="0" indent="0" algn="l" rtl="0">
              <a:spcBef>
                <a:spcPts val="0"/>
              </a:spcBef>
              <a:spcAft>
                <a:spcPts val="0"/>
              </a:spcAft>
              <a:buNone/>
            </a:pPr>
            <a:r>
              <a:rPr lang="en-US" sz="1600" b="1" dirty="0">
                <a:solidFill>
                  <a:srgbClr val="000000"/>
                </a:solidFill>
              </a:rPr>
              <a:t>9:22am PT</a:t>
            </a:r>
          </a:p>
          <a:p>
            <a:pPr marL="0" lvl="0" indent="0" algn="l" rtl="0">
              <a:spcBef>
                <a:spcPts val="0"/>
              </a:spcBef>
              <a:spcAft>
                <a:spcPts val="0"/>
              </a:spcAft>
              <a:buNone/>
            </a:pPr>
            <a:r>
              <a:rPr lang="en-US" sz="1600" b="1" dirty="0"/>
              <a:t>11:22am CT</a:t>
            </a:r>
          </a:p>
          <a:p>
            <a:pPr marL="0" lvl="0" indent="0" algn="l" rtl="0">
              <a:spcBef>
                <a:spcPts val="0"/>
              </a:spcBef>
              <a:spcAft>
                <a:spcPts val="0"/>
              </a:spcAft>
              <a:buNone/>
            </a:pPr>
            <a:r>
              <a:rPr lang="en-US" sz="1600" b="1" dirty="0"/>
              <a:t>12:22pm ET</a:t>
            </a:r>
          </a:p>
          <a:p>
            <a:pPr marL="0" lvl="0" indent="0" algn="l" rtl="0">
              <a:spcBef>
                <a:spcPts val="0"/>
              </a:spcBef>
              <a:spcAft>
                <a:spcPts val="0"/>
              </a:spcAft>
              <a:buNone/>
            </a:pPr>
            <a:endParaRPr lang="en-US" sz="1600" b="1" dirty="0">
              <a:solidFill>
                <a:srgbClr val="000000"/>
              </a:solidFill>
            </a:endParaRPr>
          </a:p>
          <a:p>
            <a:pPr marL="0" lvl="0" indent="0" algn="l" rtl="0">
              <a:spcBef>
                <a:spcPts val="0"/>
              </a:spcBef>
              <a:spcAft>
                <a:spcPts val="0"/>
              </a:spcAft>
              <a:buNone/>
            </a:pPr>
            <a:endParaRPr lang="en-US" sz="1600" b="1" dirty="0">
              <a:solidFill>
                <a:srgbClr val="000000"/>
              </a:solidFill>
            </a:endParaRPr>
          </a:p>
          <a:p>
            <a:pPr marL="0" lvl="0" indent="0" algn="l" rtl="0">
              <a:lnSpc>
                <a:spcPct val="90000"/>
              </a:lnSpc>
              <a:spcBef>
                <a:spcPts val="0"/>
              </a:spcBef>
              <a:spcAft>
                <a:spcPts val="0"/>
              </a:spcAft>
              <a:buClr>
                <a:schemeClr val="dk1"/>
              </a:buClr>
              <a:buSzPts val="2800"/>
              <a:buNone/>
            </a:pPr>
            <a:r>
              <a:rPr lang="en-US" sz="1600" b="1" dirty="0">
                <a:solidFill>
                  <a:srgbClr val="000000"/>
                </a:solidFill>
              </a:rPr>
              <a:t>Robyn </a:t>
            </a:r>
            <a:r>
              <a:rPr lang="en-US" sz="1600" dirty="0">
                <a:solidFill>
                  <a:srgbClr val="000000"/>
                </a:solidFill>
              </a:rPr>
              <a:t>-- This is the second chart – </a:t>
            </a:r>
            <a:r>
              <a:rPr lang="en-US" b="1" dirty="0">
                <a:effectLst/>
                <a:latin typeface="Tahoma" panose="020B0604030504040204" pitchFamily="34" charset="0"/>
                <a:ea typeface="Calibri" panose="020F0502020204030204" pitchFamily="34" charset="0"/>
                <a:cs typeface="Times New Roman" panose="02020603050405020304" pitchFamily="18" charset="0"/>
              </a:rPr>
              <a:t>Chart #2</a:t>
            </a:r>
            <a:r>
              <a:rPr lang="en-US" dirty="0">
                <a:effectLst/>
                <a:latin typeface="Tahoma" panose="020B0604030504040204" pitchFamily="34" charset="0"/>
                <a:ea typeface="Calibri" panose="020F0502020204030204" pitchFamily="34" charset="0"/>
                <a:cs typeface="Times New Roman" panose="02020603050405020304" pitchFamily="18" charset="0"/>
              </a:rPr>
              <a:t> – </a:t>
            </a:r>
            <a:r>
              <a:rPr lang="en-US" i="1" dirty="0">
                <a:effectLst/>
                <a:latin typeface="Tahoma" panose="020B0604030504040204" pitchFamily="34" charset="0"/>
                <a:ea typeface="Calibri" panose="020F0502020204030204" pitchFamily="34" charset="0"/>
                <a:cs typeface="Times New Roman" panose="02020603050405020304" pitchFamily="18" charset="0"/>
              </a:rPr>
              <a:t>Supporting the Relationship</a:t>
            </a:r>
            <a:r>
              <a:rPr lang="en-US" dirty="0">
                <a:effectLst/>
                <a:latin typeface="Tahoma" panose="020B0604030504040204" pitchFamily="34" charset="0"/>
                <a:ea typeface="Calibri" panose="020F0502020204030204" pitchFamily="34" charset="0"/>
                <a:cs typeface="Times New Roman" panose="02020603050405020304" pitchFamily="18" charset="0"/>
              </a:rPr>
              <a:t>-  Robyn sets the stage by stating that </a:t>
            </a:r>
            <a:r>
              <a:rPr lang="en-US" i="0" u="none" strike="noStrike" dirty="0"/>
              <a:t>Children and youth benefit by feeling safer and learning healthy communication skills when they see the foster parents/kinship caregivers and birth parents working together. </a:t>
            </a:r>
          </a:p>
          <a:p>
            <a:pPr marL="0" lvl="0" indent="0" algn="l" rtl="0">
              <a:lnSpc>
                <a:spcPct val="90000"/>
              </a:lnSpc>
              <a:spcBef>
                <a:spcPts val="0"/>
              </a:spcBef>
              <a:spcAft>
                <a:spcPts val="0"/>
              </a:spcAft>
              <a:buClr>
                <a:schemeClr val="dk1"/>
              </a:buClr>
              <a:buSzPts val="2800"/>
              <a:buNone/>
            </a:pPr>
            <a:r>
              <a:rPr lang="en-US" sz="1800" i="0" u="none" strike="noStrike" dirty="0">
                <a:effectLst/>
                <a:latin typeface="Calibri" panose="020F0502020204030204" pitchFamily="34" charset="0"/>
                <a:ea typeface="Calibri" panose="020F0502020204030204" pitchFamily="34" charset="0"/>
                <a:cs typeface="Times New Roman" panose="02020603050405020304" pitchFamily="18" charset="0"/>
              </a:rPr>
              <a:t>Robyn states that it is time for a role play and mentions the possibility of emotional reactions:</a:t>
            </a:r>
          </a:p>
          <a:p>
            <a:pPr marL="0" lvl="0" indent="0" algn="l" rtl="0">
              <a:lnSpc>
                <a:spcPct val="90000"/>
              </a:lnSpc>
              <a:spcBef>
                <a:spcPts val="0"/>
              </a:spcBef>
              <a:spcAft>
                <a:spcPts val="0"/>
              </a:spcAft>
              <a:buClr>
                <a:schemeClr val="dk1"/>
              </a:buClr>
              <a:buSzPts val="2800"/>
              <a:buNone/>
            </a:pPr>
            <a:r>
              <a:rPr lang="en-US" sz="1800" i="0" u="none" strike="noStrike" dirty="0">
                <a:effectLst/>
                <a:latin typeface="Calibri" panose="020F0502020204030204" pitchFamily="34" charset="0"/>
                <a:ea typeface="Calibri" panose="020F0502020204030204" pitchFamily="34" charset="0"/>
                <a:cs typeface="Times New Roman" panose="02020603050405020304" pitchFamily="18" charset="0"/>
              </a:rPr>
              <a:t>Robyn sets the stage:</a:t>
            </a:r>
          </a:p>
          <a:p>
            <a:pPr marL="0" lvl="0" indent="0" algn="l" rtl="0">
              <a:lnSpc>
                <a:spcPct val="90000"/>
              </a:lnSpc>
              <a:spcBef>
                <a:spcPts val="0"/>
              </a:spcBef>
              <a:spcAft>
                <a:spcPts val="0"/>
              </a:spcAft>
              <a:buClr>
                <a:schemeClr val="dk1"/>
              </a:buClr>
              <a:buSzPts val="2800"/>
              <a:buNone/>
            </a:pPr>
            <a:endParaRPr lang="en-US" sz="1800" i="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sz="1800" i="1" u="none" strike="noStrike" dirty="0">
                <a:effectLst/>
                <a:latin typeface="Calibri" panose="020F0502020204030204" pitchFamily="34" charset="0"/>
                <a:ea typeface="Calibri" panose="020F0502020204030204" pitchFamily="34" charset="0"/>
                <a:cs typeface="Times New Roman" panose="02020603050405020304" pitchFamily="18" charset="0"/>
              </a:rPr>
              <a:t>BP runs in to visit out of breath and late for her visit for the second time. FP asks SW if she can talk to BP for a minute at the end of the visit…</a:t>
            </a:r>
          </a:p>
          <a:p>
            <a:pPr marL="0" lvl="0" indent="0" algn="l" rtl="0">
              <a:lnSpc>
                <a:spcPct val="90000"/>
              </a:lnSpc>
              <a:spcBef>
                <a:spcPts val="0"/>
              </a:spcBef>
              <a:spcAft>
                <a:spcPts val="0"/>
              </a:spcAft>
              <a:buClr>
                <a:schemeClr val="dk1"/>
              </a:buClr>
              <a:buSzPts val="2800"/>
              <a:buNone/>
            </a:pPr>
            <a:endParaRPr lang="en-US" sz="1800"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sz="1800" i="0" u="none" strike="noStrike" dirty="0">
                <a:effectLst/>
                <a:latin typeface="Calibri" panose="020F0502020204030204" pitchFamily="34" charset="0"/>
                <a:ea typeface="Calibri" panose="020F0502020204030204" pitchFamily="34" charset="0"/>
                <a:cs typeface="Times New Roman" panose="02020603050405020304" pitchFamily="18" charset="0"/>
              </a:rPr>
              <a:t>After the role play Robyn and Jody share about their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endParaRPr lang="en-US" sz="1600" i="0" u="none" strike="noStrike" dirty="0">
              <a:solidFill>
                <a:srgbClr val="000000"/>
              </a:solidFill>
            </a:endParaRPr>
          </a:p>
          <a:p>
            <a:pPr marL="0" lvl="0" indent="0" algn="l" rtl="0">
              <a:lnSpc>
                <a:spcPct val="90000"/>
              </a:lnSpc>
              <a:spcBef>
                <a:spcPts val="0"/>
              </a:spcBef>
              <a:spcAft>
                <a:spcPts val="0"/>
              </a:spcAft>
              <a:buClr>
                <a:schemeClr val="dk1"/>
              </a:buClr>
              <a:buSzPts val="2800"/>
              <a:buNone/>
            </a:pPr>
            <a:r>
              <a:rPr lang="en-US" sz="1600" dirty="0">
                <a:solidFill>
                  <a:srgbClr val="000000"/>
                </a:solidFill>
              </a:rPr>
              <a:t>Robyn states:  When both the foster parent and the birth parent work together, children realize that they do not have to choose one family over another and that adults can get through difficult situations by communicating with and supporting each other. </a:t>
            </a:r>
            <a:endParaRPr dirty="0">
              <a:solidFill>
                <a:srgbClr val="000000"/>
              </a:solidFill>
            </a:endParaRPr>
          </a:p>
          <a:p>
            <a:pPr marL="0" lvl="0" indent="0" algn="l" rtl="0">
              <a:spcBef>
                <a:spcPts val="0"/>
              </a:spcBef>
              <a:spcAft>
                <a:spcPts val="0"/>
              </a:spcAft>
              <a:buNone/>
            </a:pPr>
            <a:endParaRPr sz="1600" dirty="0">
              <a:solidFill>
                <a:srgbClr val="000000"/>
              </a:solidFill>
            </a:endParaRPr>
          </a:p>
        </p:txBody>
      </p:sp>
      <p:sp>
        <p:nvSpPr>
          <p:cNvPr id="282" name="Google Shape;282;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197560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b="1" dirty="0">
                <a:solidFill>
                  <a:schemeClr val="tx1"/>
                </a:solidFill>
              </a:rPr>
              <a:t>SLIDE 12</a:t>
            </a:r>
          </a:p>
          <a:p>
            <a:pPr marL="0" lvl="0" indent="0" algn="l" rtl="0">
              <a:spcBef>
                <a:spcPts val="0"/>
              </a:spcBef>
              <a:spcAft>
                <a:spcPts val="0"/>
              </a:spcAft>
              <a:buNone/>
            </a:pPr>
            <a:endParaRPr lang="en-US" sz="1400" b="1" dirty="0">
              <a:solidFill>
                <a:schemeClr val="tx1"/>
              </a:solidFill>
            </a:endParaRPr>
          </a:p>
          <a:p>
            <a:pPr marL="0" lvl="0" indent="0" algn="l" rtl="0">
              <a:spcBef>
                <a:spcPts val="0"/>
              </a:spcBef>
              <a:spcAft>
                <a:spcPts val="0"/>
              </a:spcAft>
              <a:buNone/>
            </a:pPr>
            <a:r>
              <a:rPr lang="en-US" sz="1400" b="1" dirty="0">
                <a:solidFill>
                  <a:schemeClr val="tx1"/>
                </a:solidFill>
              </a:rPr>
              <a:t>Robyn and Paula (3 minutes)</a:t>
            </a:r>
          </a:p>
          <a:p>
            <a:pPr marL="0" lvl="0" indent="0" algn="l" rtl="0">
              <a:spcBef>
                <a:spcPts val="0"/>
              </a:spcBef>
              <a:spcAft>
                <a:spcPts val="0"/>
              </a:spcAft>
              <a:buNone/>
            </a:pPr>
            <a:endParaRPr lang="en-US" sz="1400" b="1" dirty="0">
              <a:solidFill>
                <a:schemeClr val="tx1"/>
              </a:solidFill>
            </a:endParaRPr>
          </a:p>
          <a:p>
            <a:pPr marL="0" lvl="0" indent="0" algn="l" rtl="0">
              <a:spcBef>
                <a:spcPts val="0"/>
              </a:spcBef>
              <a:spcAft>
                <a:spcPts val="0"/>
              </a:spcAft>
              <a:buNone/>
            </a:pPr>
            <a:r>
              <a:rPr lang="en-US" sz="1400" b="1" dirty="0">
                <a:solidFill>
                  <a:schemeClr val="tx1"/>
                </a:solidFill>
              </a:rPr>
              <a:t>9:32am PT</a:t>
            </a:r>
          </a:p>
          <a:p>
            <a:pPr marL="0" lvl="0" indent="0" algn="l" rtl="0">
              <a:spcBef>
                <a:spcPts val="0"/>
              </a:spcBef>
              <a:spcAft>
                <a:spcPts val="0"/>
              </a:spcAft>
              <a:buNone/>
            </a:pPr>
            <a:r>
              <a:rPr lang="en-US" sz="1400" b="1" dirty="0"/>
              <a:t>11:32am CT</a:t>
            </a:r>
          </a:p>
          <a:p>
            <a:pPr marL="0" lvl="0" indent="0" algn="l" rtl="0">
              <a:spcBef>
                <a:spcPts val="0"/>
              </a:spcBef>
              <a:spcAft>
                <a:spcPts val="0"/>
              </a:spcAft>
              <a:buNone/>
            </a:pPr>
            <a:r>
              <a:rPr lang="en-US" sz="1400" b="1" dirty="0"/>
              <a:t>12:32 pm ET</a:t>
            </a:r>
          </a:p>
          <a:p>
            <a:pPr marL="0" lvl="0" indent="0" algn="l" rtl="0">
              <a:spcBef>
                <a:spcPts val="0"/>
              </a:spcBef>
              <a:spcAft>
                <a:spcPts val="0"/>
              </a:spcAft>
              <a:buNone/>
            </a:pPr>
            <a:endParaRPr lang="en-US" sz="1400" b="1" dirty="0">
              <a:solidFill>
                <a:schemeClr val="tx1"/>
              </a:solidFill>
            </a:endParaRPr>
          </a:p>
          <a:p>
            <a:pPr marL="0" lvl="0" indent="0" algn="l" rtl="0">
              <a:spcBef>
                <a:spcPts val="0"/>
              </a:spcBef>
              <a:spcAft>
                <a:spcPts val="0"/>
              </a:spcAft>
              <a:buNone/>
            </a:pPr>
            <a:r>
              <a:rPr lang="en-US" sz="1400" b="1" dirty="0">
                <a:solidFill>
                  <a:schemeClr val="tx1"/>
                </a:solidFill>
              </a:rPr>
              <a:t>Robyn</a:t>
            </a:r>
            <a:endParaRPr lang="en-US" sz="1600" dirty="0">
              <a:solidFill>
                <a:srgbClr val="FF0000"/>
              </a:solidFill>
            </a:endParaRPr>
          </a:p>
          <a:p>
            <a:pPr marL="0" lvl="0" indent="0" algn="l" rtl="0">
              <a:spcBef>
                <a:spcPts val="0"/>
              </a:spcBef>
              <a:spcAft>
                <a:spcPts val="0"/>
              </a:spcAft>
              <a:buNone/>
            </a:pPr>
            <a:r>
              <a:rPr lang="en-US" sz="1400" dirty="0">
                <a:solidFill>
                  <a:srgbClr val="000000"/>
                </a:solidFill>
              </a:rPr>
              <a:t>This is the third chart  - Keeping the relationship strong while working with the system and planning for reunification</a:t>
            </a:r>
          </a:p>
          <a:p>
            <a:pPr marL="0" lvl="0" indent="0" algn="l" rtl="0">
              <a:spcBef>
                <a:spcPts val="0"/>
              </a:spcBef>
              <a:spcAft>
                <a:spcPts val="0"/>
              </a:spcAft>
              <a:buNone/>
            </a:pPr>
            <a:endParaRPr lang="en-US" dirty="0">
              <a:solidFill>
                <a:srgbClr val="000000"/>
              </a:solidFill>
            </a:endParaRPr>
          </a:p>
          <a:p>
            <a:pPr marL="342900" marR="0" lvl="0" indent="-342900">
              <a:lnSpc>
                <a:spcPct val="107000"/>
              </a:lnSpc>
              <a:spcBef>
                <a:spcPts val="0"/>
              </a:spcBef>
              <a:spcAft>
                <a:spcPts val="0"/>
              </a:spcAft>
              <a:buFont typeface="Symbol" panose="05050102010706020507" pitchFamily="18" charset="2"/>
              <a:buChar char=""/>
            </a:pPr>
            <a:r>
              <a:rPr lang="en-US" sz="1600" b="1" dirty="0">
                <a:effectLst/>
                <a:latin typeface="Tahoma" panose="020B0604030504040204" pitchFamily="34" charset="0"/>
                <a:ea typeface="Calibri" panose="020F0502020204030204" pitchFamily="34" charset="0"/>
                <a:cs typeface="Times New Roman" panose="02020603050405020304" pitchFamily="18" charset="0"/>
              </a:rPr>
              <a:t>Paula shares an example/experience using a strategy from chart #3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Tahoma" panose="020B0604030504040204" pitchFamily="34" charset="0"/>
                <a:ea typeface="Calibri" panose="020F0502020204030204" pitchFamily="34" charset="0"/>
                <a:cs typeface="Times New Roman" panose="02020603050405020304" pitchFamily="18" charset="0"/>
              </a:rPr>
              <a:t>Paula passes back to Robyn -</a:t>
            </a:r>
          </a:p>
          <a:p>
            <a:pPr marL="0" marR="0">
              <a:lnSpc>
                <a:spcPct val="107000"/>
              </a:lnSpc>
              <a:spcBef>
                <a:spcPts val="0"/>
              </a:spcBef>
              <a:spcAft>
                <a:spcPts val="800"/>
              </a:spcAft>
            </a:pPr>
            <a:r>
              <a:rPr lang="en-US" sz="1600" b="1" dirty="0">
                <a:effectLst/>
                <a:latin typeface="Tahoma" panose="020B0604030504040204" pitchFamily="34" charset="0"/>
                <a:ea typeface="Calibri" panose="020F0502020204030204" pitchFamily="34" charset="0"/>
                <a:cs typeface="Times New Roman" panose="02020603050405020304" pitchFamily="18" charset="0"/>
              </a:rPr>
              <a:t>Keeping the relationship strong while working with the system involves creating a collaborative effort with everyone supporting the family in working toward reunification.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endParaRPr lang="en-US" sz="1400" i="0" u="none" strike="noStrike" dirty="0">
              <a:solidFill>
                <a:srgbClr val="000000"/>
              </a:solidFill>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sz="1600" dirty="0">
              <a:solidFill>
                <a:srgbClr val="FF0000"/>
              </a:solidFill>
            </a:endParaRPr>
          </a:p>
        </p:txBody>
      </p:sp>
      <p:sp>
        <p:nvSpPr>
          <p:cNvPr id="290" name="Google Shape;290;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369019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701040" y="4473892"/>
            <a:ext cx="5608320" cy="467010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b="1" dirty="0">
                <a:solidFill>
                  <a:srgbClr val="000000"/>
                </a:solidFill>
                <a:latin typeface="Calibri" panose="020F0502020204030204" pitchFamily="34" charset="0"/>
                <a:cs typeface="Calibri" panose="020F0502020204030204" pitchFamily="34" charset="0"/>
              </a:rPr>
              <a:t>SLIDE 13</a:t>
            </a:r>
          </a:p>
          <a:p>
            <a:pPr marL="0" lvl="0" indent="0" algn="l" rtl="0">
              <a:spcBef>
                <a:spcPts val="0"/>
              </a:spcBef>
              <a:spcAft>
                <a:spcPts val="0"/>
              </a:spcAft>
              <a:buNone/>
            </a:pPr>
            <a:endParaRPr lang="en-US" sz="1400" b="1"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400" b="1" dirty="0">
                <a:solidFill>
                  <a:srgbClr val="000000"/>
                </a:solidFill>
                <a:latin typeface="Calibri" panose="020F0502020204030204" pitchFamily="34" charset="0"/>
                <a:cs typeface="Calibri" panose="020F0502020204030204" pitchFamily="34" charset="0"/>
              </a:rPr>
              <a:t>Robyn and Marquetta (5 minutes)</a:t>
            </a:r>
          </a:p>
          <a:p>
            <a:pPr marL="0" lvl="0" indent="0" algn="l" rtl="0">
              <a:spcBef>
                <a:spcPts val="0"/>
              </a:spcBef>
              <a:spcAft>
                <a:spcPts val="0"/>
              </a:spcAft>
              <a:buNone/>
            </a:pPr>
            <a:endParaRPr lang="en-US" sz="1400" b="1"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400" b="1" dirty="0">
                <a:solidFill>
                  <a:srgbClr val="000000"/>
                </a:solidFill>
                <a:latin typeface="Calibri" panose="020F0502020204030204" pitchFamily="34" charset="0"/>
                <a:cs typeface="Calibri" panose="020F0502020204030204" pitchFamily="34" charset="0"/>
              </a:rPr>
              <a:t>9:35am PT</a:t>
            </a:r>
          </a:p>
          <a:p>
            <a:pPr marL="0" lvl="0" indent="0" algn="l" rtl="0">
              <a:spcBef>
                <a:spcPts val="0"/>
              </a:spcBef>
              <a:spcAft>
                <a:spcPts val="0"/>
              </a:spcAft>
              <a:buNone/>
            </a:pPr>
            <a:r>
              <a:rPr lang="en-US" sz="1400" b="1" dirty="0"/>
              <a:t>11:35am CT</a:t>
            </a:r>
          </a:p>
          <a:p>
            <a:pPr marL="0" lvl="0" indent="0" algn="l" rtl="0">
              <a:spcBef>
                <a:spcPts val="0"/>
              </a:spcBef>
              <a:spcAft>
                <a:spcPts val="0"/>
              </a:spcAft>
              <a:buNone/>
            </a:pPr>
            <a:r>
              <a:rPr lang="en-US" sz="1400" b="1" dirty="0"/>
              <a:t>12:35pm ET</a:t>
            </a:r>
          </a:p>
          <a:p>
            <a:pPr marL="0" lvl="0" indent="0" algn="l" rtl="0">
              <a:spcBef>
                <a:spcPts val="0"/>
              </a:spcBef>
              <a:spcAft>
                <a:spcPts val="0"/>
              </a:spcAft>
              <a:buNone/>
            </a:pPr>
            <a:endParaRPr lang="en-US" sz="1400" b="1"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sz="1400" b="1" dirty="0">
                <a:solidFill>
                  <a:srgbClr val="000000"/>
                </a:solidFill>
                <a:latin typeface="Calibri" panose="020F0502020204030204" pitchFamily="34" charset="0"/>
                <a:cs typeface="Calibri" panose="020F0502020204030204" pitchFamily="34" charset="0"/>
              </a:rPr>
              <a:t>Robyn introduces chart 4</a:t>
            </a:r>
          </a:p>
          <a:p>
            <a:pPr marL="0" indent="0"/>
            <a:endParaRPr lang="en-US" sz="1400" b="1" i="1" dirty="0">
              <a:effectLst/>
              <a:latin typeface="Calibri" panose="020F0502020204030204" pitchFamily="34" charset="0"/>
              <a:ea typeface="Calibri" panose="020F0502020204030204" pitchFamily="34" charset="0"/>
              <a:cs typeface="Calibri" panose="020F0502020204030204" pitchFamily="34" charset="0"/>
            </a:endParaRPr>
          </a:p>
          <a:p>
            <a:pPr marL="0" indent="0"/>
            <a:r>
              <a:rPr lang="en-US" sz="1400" b="1" dirty="0">
                <a:solidFill>
                  <a:srgbClr val="000000"/>
                </a:solidFill>
                <a:latin typeface="Calibri" panose="020F0502020204030204" pitchFamily="34" charset="0"/>
                <a:cs typeface="Calibri" panose="020F0502020204030204" pitchFamily="34" charset="0"/>
              </a:rPr>
              <a:t>This is the fourth chart – Keeping the relationship strong after the birth family leaves the system. </a:t>
            </a:r>
          </a:p>
          <a:p>
            <a:pPr marL="0" indent="0"/>
            <a:endParaRPr lang="en-US" sz="1400" b="1" dirty="0">
              <a:solidFill>
                <a:srgbClr val="000000"/>
              </a:solidFill>
              <a:latin typeface="Calibri" panose="020F0502020204030204" pitchFamily="34" charset="0"/>
              <a:cs typeface="Calibri" panose="020F0502020204030204" pitchFamily="34" charset="0"/>
            </a:endParaRPr>
          </a:p>
          <a:p>
            <a:pPr marL="0" indent="0"/>
            <a:r>
              <a:rPr lang="en-US" sz="1400" dirty="0">
                <a:solidFill>
                  <a:srgbClr val="000000"/>
                </a:solidFill>
                <a:latin typeface="Calibri" panose="020F0502020204030204" pitchFamily="34" charset="0"/>
                <a:cs typeface="Calibri" panose="020F0502020204030204" pitchFamily="34" charset="0"/>
              </a:rPr>
              <a:t>Robyn introduces </a:t>
            </a:r>
            <a:r>
              <a:rPr lang="en-US" sz="1400" dirty="0" err="1">
                <a:solidFill>
                  <a:srgbClr val="000000"/>
                </a:solidFill>
                <a:latin typeface="Calibri" panose="020F0502020204030204" pitchFamily="34" charset="0"/>
                <a:cs typeface="Calibri" panose="020F0502020204030204" pitchFamily="34" charset="0"/>
              </a:rPr>
              <a:t>Marquetta</a:t>
            </a:r>
            <a:r>
              <a:rPr lang="en-US" sz="1400" dirty="0">
                <a:solidFill>
                  <a:srgbClr val="000000"/>
                </a:solidFill>
                <a:latin typeface="Calibri" panose="020F0502020204030204" pitchFamily="34" charset="0"/>
                <a:cs typeface="Calibri" panose="020F0502020204030204" pitchFamily="34" charset="0"/>
              </a:rPr>
              <a:t> who shares an example/experience using a strategy from chart#4.</a:t>
            </a:r>
          </a:p>
          <a:p>
            <a:pPr marL="0" indent="0"/>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0" indent="0"/>
            <a:r>
              <a:rPr lang="en-US" sz="1400" b="1" dirty="0">
                <a:effectLst/>
                <a:latin typeface="Calibri" panose="020F0502020204030204" pitchFamily="34" charset="0"/>
                <a:ea typeface="Calibri" panose="020F0502020204030204" pitchFamily="34" charset="0"/>
                <a:cs typeface="Calibri" panose="020F0502020204030204" pitchFamily="34" charset="0"/>
              </a:rPr>
              <a:t>Marquetta turns it back to Jody to share her quote.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indent="0"/>
            <a:endParaRPr lang="en-US" sz="14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Jody </a:t>
            </a:r>
            <a:r>
              <a:rPr lang="en-US" sz="1800" dirty="0">
                <a:effectLst/>
                <a:latin typeface="Tahoma" panose="020B0604030504040204" pitchFamily="34" charset="0"/>
                <a:ea typeface="Calibri" panose="020F0502020204030204" pitchFamily="34" charset="0"/>
                <a:cs typeface="Times New Roman" panose="02020603050405020304" pitchFamily="18" charset="0"/>
              </a:rPr>
              <a:t>shares the importance of lasting relationships for children and their families and ends with her quote. Jody passes to Robyn for resource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000000"/>
              </a:solidFill>
            </a:endParaRPr>
          </a:p>
        </p:txBody>
      </p:sp>
    </p:spTree>
    <p:extLst>
      <p:ext uri="{BB962C8B-B14F-4D97-AF65-F5344CB8AC3E}">
        <p14:creationId xmlns:p14="http://schemas.microsoft.com/office/powerpoint/2010/main" val="57681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14</a:t>
            </a:r>
          </a:p>
          <a:p>
            <a:endParaRPr lang="en-US" b="1" dirty="0"/>
          </a:p>
          <a:p>
            <a:r>
              <a:rPr lang="en-US" b="1" dirty="0"/>
              <a:t>Robyn (2 minutes)</a:t>
            </a:r>
          </a:p>
          <a:p>
            <a:r>
              <a:rPr lang="en-US" b="1" dirty="0"/>
              <a:t> </a:t>
            </a:r>
          </a:p>
          <a:p>
            <a:r>
              <a:rPr lang="en-US" b="1" dirty="0"/>
              <a:t> 9:40am PT</a:t>
            </a:r>
          </a:p>
          <a:p>
            <a:pPr marL="0" lvl="0" indent="0" algn="l" rtl="0">
              <a:spcBef>
                <a:spcPts val="0"/>
              </a:spcBef>
              <a:spcAft>
                <a:spcPts val="0"/>
              </a:spcAft>
              <a:buNone/>
            </a:pPr>
            <a:r>
              <a:rPr lang="en-US" sz="1200" b="1" dirty="0"/>
              <a:t>     11:40am CT</a:t>
            </a:r>
          </a:p>
          <a:p>
            <a:pPr marL="0" lvl="0" indent="0" algn="l" rtl="0">
              <a:spcBef>
                <a:spcPts val="0"/>
              </a:spcBef>
              <a:spcAft>
                <a:spcPts val="0"/>
              </a:spcAft>
              <a:buNone/>
            </a:pPr>
            <a:r>
              <a:rPr lang="en-US" sz="1200" b="1" dirty="0"/>
              <a:t>     12:40pm ET</a:t>
            </a:r>
          </a:p>
          <a:p>
            <a:endParaRPr lang="en-US" b="1" dirty="0"/>
          </a:p>
          <a:p>
            <a:r>
              <a:rPr lang="en-US" b="1" dirty="0"/>
              <a:t>(Trish/Sofia put link to evaluation in the chat box)</a:t>
            </a:r>
          </a:p>
          <a:p>
            <a:endParaRPr lang="en-US" b="1" dirty="0"/>
          </a:p>
          <a:p>
            <a:endParaRPr lang="en-US" dirty="0"/>
          </a:p>
          <a:p>
            <a:r>
              <a:rPr lang="en-US" dirty="0"/>
              <a:t>Robyn highlights all of the BFPP resources and how to access them.  All can be found and downloaded at ctfalliance.org/partnering-with-parents/</a:t>
            </a:r>
            <a:r>
              <a:rPr lang="en-US" dirty="0" err="1"/>
              <a:t>bfpp</a:t>
            </a:r>
            <a:endParaRPr lang="en-US" dirty="0"/>
          </a:p>
          <a:p>
            <a:endParaRPr lang="en-US" dirty="0"/>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We have a one-page Executive Summary that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offers a quick overview of the BFPP and the two guides.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We also created a generic flyer about the BFPP and the tools that you can download and disseminate to others.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We have a handout with recommendations on how to use the </a:t>
            </a:r>
            <a:r>
              <a:rPr lang="en-US" i="1" dirty="0">
                <a:effectLst/>
                <a:latin typeface="Calibri" panose="020F0502020204030204" pitchFamily="34" charset="0"/>
                <a:ea typeface="Calibri" panose="020F0502020204030204" pitchFamily="34" charset="0"/>
                <a:cs typeface="Calibri" panose="020F0502020204030204" pitchFamily="34" charset="0"/>
              </a:rPr>
              <a:t>Relationship Building Guide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We have handouts of various charts on relationship building stages that can be used to stimulate discussions among staff, foster parents, foster parent associations, parent partners and other groups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You can access all of these materials at….</a:t>
            </a:r>
            <a:r>
              <a:rPr lang="en-US" dirty="0" err="1">
                <a:effectLst/>
                <a:latin typeface="Calibri" panose="020F0502020204030204" pitchFamily="34" charset="0"/>
                <a:ea typeface="Calibri" panose="020F0502020204030204" pitchFamily="34" charset="0"/>
                <a:cs typeface="Calibri" panose="020F0502020204030204" pitchFamily="34" charset="0"/>
              </a:rPr>
              <a:t>ctfalliance.org</a:t>
            </a:r>
            <a:r>
              <a:rPr lang="en-US" dirty="0">
                <a:effectLst/>
                <a:latin typeface="Calibri" panose="020F0502020204030204" pitchFamily="34" charset="0"/>
                <a:ea typeface="Calibri" panose="020F0502020204030204" pitchFamily="34" charset="0"/>
                <a:cs typeface="Calibri" panose="020F0502020204030204" pitchFamily="34" charset="0"/>
              </a:rPr>
              <a:t>/partnering-with-parents/</a:t>
            </a:r>
            <a:r>
              <a:rPr lang="en-US" dirty="0" err="1">
                <a:effectLst/>
                <a:latin typeface="Calibri" panose="020F0502020204030204" pitchFamily="34" charset="0"/>
                <a:ea typeface="Calibri" panose="020F0502020204030204" pitchFamily="34" charset="0"/>
                <a:cs typeface="Calibri" panose="020F0502020204030204" pitchFamily="34" charset="0"/>
              </a:rPr>
              <a:t>bfpp</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evaluation</a:t>
            </a: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296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600" b="1" dirty="0">
                <a:solidFill>
                  <a:srgbClr val="000000"/>
                </a:solidFill>
              </a:rPr>
              <a:t>SLIDE 15</a:t>
            </a:r>
          </a:p>
          <a:p>
            <a:pPr marL="0" lvl="0" indent="0" algn="l" rtl="0">
              <a:spcBef>
                <a:spcPts val="0"/>
              </a:spcBef>
              <a:spcAft>
                <a:spcPts val="0"/>
              </a:spcAft>
              <a:buNone/>
            </a:pPr>
            <a:endParaRPr lang="en-US" sz="1600" b="1" dirty="0">
              <a:solidFill>
                <a:srgbClr val="000000"/>
              </a:solidFill>
            </a:endParaRPr>
          </a:p>
          <a:p>
            <a:pPr marL="0" lvl="0" indent="0" algn="l" rtl="0">
              <a:spcBef>
                <a:spcPts val="0"/>
              </a:spcBef>
              <a:spcAft>
                <a:spcPts val="0"/>
              </a:spcAft>
              <a:buNone/>
            </a:pPr>
            <a:r>
              <a:rPr lang="en-US" sz="1600" b="1" dirty="0">
                <a:solidFill>
                  <a:srgbClr val="000000"/>
                </a:solidFill>
              </a:rPr>
              <a:t>Robyn (1 minute)</a:t>
            </a:r>
          </a:p>
          <a:p>
            <a:pPr marL="0" lvl="0" indent="0" algn="l" rtl="0">
              <a:spcBef>
                <a:spcPts val="0"/>
              </a:spcBef>
              <a:spcAft>
                <a:spcPts val="0"/>
              </a:spcAft>
              <a:buNone/>
            </a:pPr>
            <a:endParaRPr lang="en-US" sz="1600" b="1" dirty="0">
              <a:solidFill>
                <a:srgbClr val="000000"/>
              </a:solidFill>
            </a:endParaRPr>
          </a:p>
          <a:p>
            <a:pPr marL="0" lvl="0" indent="0" algn="l" rtl="0">
              <a:spcBef>
                <a:spcPts val="0"/>
              </a:spcBef>
              <a:spcAft>
                <a:spcPts val="0"/>
              </a:spcAft>
              <a:buNone/>
            </a:pPr>
            <a:r>
              <a:rPr lang="en-US" sz="1600" b="1" dirty="0">
                <a:solidFill>
                  <a:srgbClr val="000000"/>
                </a:solidFill>
              </a:rPr>
              <a:t>9:42amPT</a:t>
            </a:r>
          </a:p>
          <a:p>
            <a:pPr marL="0" lvl="0" indent="0" algn="l" rtl="0">
              <a:spcBef>
                <a:spcPts val="0"/>
              </a:spcBef>
              <a:spcAft>
                <a:spcPts val="0"/>
              </a:spcAft>
              <a:buNone/>
            </a:pPr>
            <a:r>
              <a:rPr lang="en-US" sz="1600" b="1" dirty="0">
                <a:solidFill>
                  <a:srgbClr val="000000"/>
                </a:solidFill>
              </a:rPr>
              <a:t>11:42amCT</a:t>
            </a:r>
          </a:p>
          <a:p>
            <a:pPr marL="0" lvl="0" indent="0" algn="l" rtl="0">
              <a:spcBef>
                <a:spcPts val="0"/>
              </a:spcBef>
              <a:spcAft>
                <a:spcPts val="0"/>
              </a:spcAft>
              <a:buNone/>
            </a:pPr>
            <a:r>
              <a:rPr lang="en-US" sz="1600" b="1" dirty="0">
                <a:solidFill>
                  <a:srgbClr val="000000"/>
                </a:solidFill>
              </a:rPr>
              <a:t>12:42pm ET</a:t>
            </a:r>
          </a:p>
          <a:p>
            <a:pPr marL="0" lvl="0" indent="0" algn="l" rtl="0">
              <a:spcBef>
                <a:spcPts val="0"/>
              </a:spcBef>
              <a:spcAft>
                <a:spcPts val="0"/>
              </a:spcAft>
              <a:buNone/>
            </a:pPr>
            <a:endParaRPr lang="en-US" sz="1600" b="1" dirty="0">
              <a:solidFill>
                <a:srgbClr val="000000"/>
              </a:solidFill>
            </a:endParaRPr>
          </a:p>
          <a:p>
            <a:pPr marL="0" lvl="0" indent="0" algn="l" rtl="0">
              <a:spcBef>
                <a:spcPts val="0"/>
              </a:spcBef>
              <a:spcAft>
                <a:spcPts val="0"/>
              </a:spcAft>
              <a:buNone/>
            </a:pPr>
            <a:endParaRPr lang="en-US" sz="1600" dirty="0">
              <a:solidFill>
                <a:srgbClr val="000000"/>
              </a:solidFill>
            </a:endParaRPr>
          </a:p>
          <a:p>
            <a:pPr marL="0" lvl="0" indent="0" algn="l" rtl="0">
              <a:spcBef>
                <a:spcPts val="0"/>
              </a:spcBef>
              <a:spcAft>
                <a:spcPts val="0"/>
              </a:spcAft>
              <a:buNone/>
            </a:pPr>
            <a:r>
              <a:rPr lang="en-US" sz="1600" dirty="0">
                <a:solidFill>
                  <a:srgbClr val="000000"/>
                </a:solidFill>
              </a:rPr>
              <a:t>This is a quote from a great birth parent that is included in the </a:t>
            </a:r>
            <a:r>
              <a:rPr lang="en-US" sz="1600" i="1" dirty="0">
                <a:solidFill>
                  <a:srgbClr val="000000"/>
                </a:solidFill>
              </a:rPr>
              <a:t>Relationship Building Guide.  </a:t>
            </a:r>
          </a:p>
          <a:p>
            <a:pPr marL="0" lvl="0" indent="0" algn="l" rtl="0">
              <a:spcBef>
                <a:spcPts val="0"/>
              </a:spcBef>
              <a:spcAft>
                <a:spcPts val="0"/>
              </a:spcAft>
              <a:buNone/>
            </a:pPr>
            <a:r>
              <a:rPr lang="en-US" sz="1600" dirty="0">
                <a:solidFill>
                  <a:srgbClr val="000000"/>
                </a:solidFill>
              </a:rPr>
              <a:t>She describes how important the foster parent relationship and support can be.</a:t>
            </a:r>
          </a:p>
          <a:p>
            <a:pPr marL="0" lvl="0" indent="0" algn="l" rtl="0">
              <a:spcBef>
                <a:spcPts val="0"/>
              </a:spcBef>
              <a:spcAft>
                <a:spcPts val="0"/>
              </a:spcAft>
              <a:buNone/>
            </a:pPr>
            <a:endParaRPr lang="en-US" sz="1600" dirty="0">
              <a:solidFill>
                <a:srgbClr val="000000"/>
              </a:solidFill>
            </a:endParaRPr>
          </a:p>
          <a:p>
            <a:pPr marL="0" lvl="0" indent="0" algn="l" rtl="0">
              <a:spcBef>
                <a:spcPts val="0"/>
              </a:spcBef>
              <a:spcAft>
                <a:spcPts val="0"/>
              </a:spcAft>
              <a:buNone/>
            </a:pPr>
            <a:endParaRPr lang="en-US" sz="1600" dirty="0">
              <a:solidFill>
                <a:srgbClr val="000000"/>
              </a:solidFill>
            </a:endParaRPr>
          </a:p>
          <a:p>
            <a:pPr marL="0" lvl="0" indent="0" algn="l" rtl="0">
              <a:spcBef>
                <a:spcPts val="0"/>
              </a:spcBef>
              <a:spcAft>
                <a:spcPts val="0"/>
              </a:spcAft>
              <a:buNone/>
            </a:pPr>
            <a:endParaRPr b="1" dirty="0">
              <a:solidFill>
                <a:srgbClr val="000000"/>
              </a:solidFill>
            </a:endParaRPr>
          </a:p>
        </p:txBody>
      </p:sp>
      <p:sp>
        <p:nvSpPr>
          <p:cNvPr id="267" name="Google Shape;267;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algn="r"/>
            <a:fld id="{00000000-1234-1234-1234-123412341234}" type="slidenum">
              <a:rPr lang="en-US"/>
              <a:pPr algn="r"/>
              <a:t>14</a:t>
            </a:fld>
            <a:endParaRPr/>
          </a:p>
        </p:txBody>
      </p:sp>
    </p:spTree>
    <p:extLst>
      <p:ext uri="{BB962C8B-B14F-4D97-AF65-F5344CB8AC3E}">
        <p14:creationId xmlns:p14="http://schemas.microsoft.com/office/powerpoint/2010/main" val="278890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2c26951d4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92c26951d4_0_0:notes"/>
          <p:cNvSpPr txBox="1">
            <a:spLocks noGrp="1"/>
          </p:cNvSpPr>
          <p:nvPr>
            <p:ph type="body" idx="1"/>
          </p:nvPr>
        </p:nvSpPr>
        <p:spPr>
          <a:xfrm>
            <a:off x="701040" y="4473892"/>
            <a:ext cx="5591700" cy="4240500"/>
          </a:xfrm>
          <a:prstGeom prst="rect">
            <a:avLst/>
          </a:prstGeom>
          <a:noFill/>
          <a:ln>
            <a:noFill/>
          </a:ln>
        </p:spPr>
        <p:txBody>
          <a:bodyPr spcFirstLastPara="1" wrap="square" lIns="93175" tIns="46575" rIns="93175" bIns="46575" anchor="t" anchorCtr="0">
            <a:noAutofit/>
          </a:bodyPr>
          <a:lstStyle/>
          <a:p>
            <a:pPr marL="0" marR="0" lvl="0" indent="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SLIDE 16</a:t>
            </a:r>
          </a:p>
          <a:p>
            <a:pPr marL="0" marR="0" lvl="0" indent="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(1-7minutes)</a:t>
            </a:r>
          </a:p>
          <a:p>
            <a:pPr marL="0" marR="0" lvl="0" indent="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9:43am PT</a:t>
            </a:r>
          </a:p>
          <a:p>
            <a:pPr marL="0" lvl="0" indent="0" algn="l" rtl="0">
              <a:spcBef>
                <a:spcPts val="0"/>
              </a:spcBef>
              <a:spcAft>
                <a:spcPts val="0"/>
              </a:spcAft>
              <a:buNone/>
            </a:pPr>
            <a:r>
              <a:rPr lang="en-US" sz="1800" b="1" dirty="0"/>
              <a:t>11:43am CT</a:t>
            </a:r>
          </a:p>
          <a:p>
            <a:pPr marL="0" lvl="0" indent="0" algn="l" rtl="0">
              <a:spcBef>
                <a:spcPts val="0"/>
              </a:spcBef>
              <a:spcAft>
                <a:spcPts val="0"/>
              </a:spcAft>
              <a:buNone/>
            </a:pPr>
            <a:r>
              <a:rPr lang="en-US" sz="1800" b="1" dirty="0"/>
              <a:t>12:43pm ET</a:t>
            </a:r>
          </a:p>
          <a:p>
            <a:pPr marL="0" marR="0" lvl="0" indent="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Questions and Answers- Robyn</a:t>
            </a:r>
          </a:p>
          <a:p>
            <a:pPr marL="0" marR="0" lvl="0" indent="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we don’t have time today, we would like to let you know both the presenters and the folks at the alliance are available for any questions or comments you would like to share.</a:t>
            </a:r>
          </a:p>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thanks Casey Family Programs, QPI and The Children’s Trust Fund Alliance for their support for the BFPP, the presenters and support team and the participants for joining us today!</a:t>
            </a:r>
          </a:p>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Trish saves recording and chat.</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17" name="Google Shape;217;g92c26951d4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4939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endParaRPr lang="en-US" b="1" dirty="0"/>
          </a:p>
          <a:p>
            <a:r>
              <a:rPr lang="en-US" b="1" dirty="0"/>
              <a:t>Robyn , Jody, Paula, Marquetta (4 minutes) </a:t>
            </a:r>
          </a:p>
          <a:p>
            <a:endParaRPr lang="en-US" b="1" dirty="0"/>
          </a:p>
          <a:p>
            <a:r>
              <a:rPr lang="en-US" b="1" dirty="0"/>
              <a:t>9:02am PT</a:t>
            </a:r>
          </a:p>
          <a:p>
            <a:r>
              <a:rPr lang="en-US" b="1" dirty="0"/>
              <a:t>11:02am CT</a:t>
            </a:r>
          </a:p>
          <a:p>
            <a:r>
              <a:rPr lang="en-US" b="1" dirty="0"/>
              <a:t>12:02pm ET</a:t>
            </a:r>
          </a:p>
          <a:p>
            <a:endParaRPr lang="en-US" b="1" dirty="0"/>
          </a:p>
          <a:p>
            <a:endParaRPr lang="en-US" b="1" dirty="0"/>
          </a:p>
          <a:p>
            <a:endParaRPr lang="en-US" b="1" dirty="0"/>
          </a:p>
          <a:p>
            <a:r>
              <a:rPr lang="en-US" b="1" dirty="0"/>
              <a:t>Robyn</a:t>
            </a:r>
            <a:r>
              <a:rPr lang="en-US" dirty="0"/>
              <a:t> explains that she is joined today with some great co-facilitators and they all are members of the Birth and Foster Parent Partnership National Working Group.  She asks each person to:  </a:t>
            </a:r>
          </a:p>
          <a:p>
            <a:endParaRPr lang="en-US" dirty="0"/>
          </a:p>
          <a:p>
            <a:pPr>
              <a:buFont typeface="Arial" panose="020B0604020202020204" pitchFamily="34" charset="0"/>
              <a:buChar char="•"/>
            </a:pPr>
            <a:r>
              <a:rPr lang="en-US" dirty="0"/>
              <a:t>Introduces themselves – share who they are and their role and why partnerships are important</a:t>
            </a:r>
          </a:p>
          <a:p>
            <a:pPr>
              <a:buFont typeface="Arial" panose="020B0604020202020204" pitchFamily="34" charset="0"/>
              <a:buChar char="•"/>
            </a:pPr>
            <a:endParaRPr lang="en-US" dirty="0"/>
          </a:p>
          <a:p>
            <a:pPr marL="228600" indent="0">
              <a:buFont typeface="Arial" panose="020B0604020202020204" pitchFamily="34" charset="0"/>
              <a:buNone/>
            </a:pPr>
            <a:r>
              <a:rPr lang="en-US" sz="2400" b="1" dirty="0">
                <a:latin typeface="Tahoma" panose="020B0604030504040204" pitchFamily="34" charset="0"/>
                <a:ea typeface="Tahoma" panose="020B0604030504040204" pitchFamily="34" charset="0"/>
                <a:cs typeface="Tahoma" panose="020B0604030504040204" pitchFamily="34" charset="0"/>
              </a:rPr>
              <a:t>Each person has 1 minute to share</a:t>
            </a:r>
          </a:p>
        </p:txBody>
      </p:sp>
      <p:sp>
        <p:nvSpPr>
          <p:cNvPr id="109" name="Google Shape;109;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Robyn (1 minute)</a:t>
            </a:r>
          </a:p>
          <a:p>
            <a:endParaRPr lang="en-US" b="1" dirty="0"/>
          </a:p>
          <a:p>
            <a:r>
              <a:rPr lang="en-US" b="1" dirty="0"/>
              <a:t>9:06am PT</a:t>
            </a:r>
          </a:p>
          <a:p>
            <a:pPr marL="0" lvl="0" indent="0" algn="l" rtl="0">
              <a:spcBef>
                <a:spcPts val="0"/>
              </a:spcBef>
              <a:spcAft>
                <a:spcPts val="0"/>
              </a:spcAft>
              <a:buNone/>
            </a:pPr>
            <a:r>
              <a:rPr lang="en-US" b="1" dirty="0"/>
              <a:t>    11:06am CT</a:t>
            </a:r>
          </a:p>
          <a:p>
            <a:pPr marL="0" lvl="0" indent="0" algn="l" rtl="0">
              <a:spcBef>
                <a:spcPts val="0"/>
              </a:spcBef>
              <a:spcAft>
                <a:spcPts val="0"/>
              </a:spcAft>
              <a:buNone/>
            </a:pPr>
            <a:r>
              <a:rPr lang="en-US" b="1" dirty="0"/>
              <a:t>    12:06pm ET</a:t>
            </a:r>
          </a:p>
          <a:p>
            <a:endParaRPr lang="en-US" b="1" dirty="0"/>
          </a:p>
          <a:p>
            <a:r>
              <a:rPr lang="en-US" b="1" dirty="0"/>
              <a:t>Robyn</a:t>
            </a:r>
            <a:r>
              <a:rPr lang="en-US" dirty="0"/>
              <a:t> reviews the agenda</a:t>
            </a:r>
          </a:p>
          <a:p>
            <a:endParaRPr lang="en-US" dirty="0"/>
          </a:p>
          <a:p>
            <a:r>
              <a:rPr lang="en-US" b="1" dirty="0"/>
              <a:t>Robyn passes to </a:t>
            </a:r>
            <a:r>
              <a:rPr lang="en-US" b="1" dirty="0" err="1"/>
              <a:t>Marquetta</a:t>
            </a:r>
            <a:r>
              <a:rPr lang="en-US" b="1" dirty="0"/>
              <a:t> to review the goals of today’s training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842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75300" cy="4160953"/>
          </a:xfrm>
        </p:spPr>
        <p:txBody>
          <a:bodyPr/>
          <a:lstStyle/>
          <a:p>
            <a:pPr marL="0" marR="0" lvl="0" indent="0">
              <a:spcBef>
                <a:spcPts val="0"/>
              </a:spcBef>
            </a:pP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Marquetta (3 minutes)</a:t>
            </a:r>
          </a:p>
          <a:p>
            <a:pPr marL="0" marR="0" lvl="0" indent="0">
              <a:spcBef>
                <a:spcPts val="0"/>
              </a:spcBef>
            </a:pP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9:07am PT</a:t>
            </a:r>
          </a:p>
          <a:p>
            <a:pPr marL="0" lvl="0" indent="0" algn="l" rtl="0">
              <a:spcBef>
                <a:spcPts val="0"/>
              </a:spcBef>
              <a:spcAft>
                <a:spcPts val="0"/>
              </a:spcAft>
              <a:buNone/>
            </a:pPr>
            <a:r>
              <a:rPr lang="en-US" sz="1000" b="1" dirty="0"/>
              <a:t>11:07am CT</a:t>
            </a:r>
          </a:p>
          <a:p>
            <a:pPr marL="0" lvl="0" indent="0" algn="l" rtl="0">
              <a:spcBef>
                <a:spcPts val="0"/>
              </a:spcBef>
              <a:spcAft>
                <a:spcPts val="0"/>
              </a:spcAft>
              <a:buNone/>
            </a:pPr>
            <a:r>
              <a:rPr lang="en-US" sz="1000" b="1" dirty="0"/>
              <a:t>12:07pm ET</a:t>
            </a:r>
          </a:p>
          <a:p>
            <a:pPr marL="0" marR="0" lvl="0" indent="0">
              <a:spcBef>
                <a:spcPts val="0"/>
              </a:spcBef>
            </a:pP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Workshop Goals</a:t>
            </a:r>
          </a:p>
          <a:p>
            <a:pPr marL="0" marR="0" lvl="0" indent="0">
              <a:spcBef>
                <a:spcPts val="0"/>
              </a:spcBef>
            </a:pP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 </a:t>
            </a:r>
            <a:r>
              <a:rPr lang="en-US" sz="1000" dirty="0">
                <a:effectLst/>
                <a:latin typeface="Tahoma" panose="020B0604030504040204" pitchFamily="34" charset="0"/>
                <a:ea typeface="Calibri" panose="020F0502020204030204" pitchFamily="34" charset="0"/>
                <a:cs typeface="Times New Roman" panose="02020603050405020304" pitchFamily="18" charset="0"/>
              </a:rPr>
              <a:t>We have three goals that we hope to accomplish during today’s workshop:</a:t>
            </a:r>
          </a:p>
          <a:p>
            <a:pPr marL="0" marR="0">
              <a:spcBef>
                <a:spcPts val="0"/>
              </a:spcBef>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mj-lt"/>
              <a:buAutoNum type="arabicPeriod"/>
            </a:pPr>
            <a:r>
              <a:rPr lang="en-US" sz="1000" b="1" dirty="0">
                <a:effectLst/>
                <a:latin typeface="Tahoma" panose="020B0604030504040204" pitchFamily="34" charset="0"/>
                <a:ea typeface="Calibri" panose="020F0502020204030204" pitchFamily="34" charset="0"/>
                <a:cs typeface="Times New Roman" panose="02020603050405020304" pitchFamily="18" charset="0"/>
              </a:rPr>
              <a:t>Increase your understanding of the Birth and Foster Parent Partnership movement </a:t>
            </a:r>
            <a:r>
              <a:rPr lang="en-US" sz="1000" dirty="0">
                <a:effectLst/>
                <a:latin typeface="Tahoma" panose="020B0604030504040204" pitchFamily="34" charset="0"/>
                <a:ea typeface="Calibri" panose="020F0502020204030204" pitchFamily="34" charset="0"/>
                <a:cs typeface="Times New Roman" panose="02020603050405020304" pitchFamily="18" charset="0"/>
              </a:rPr>
              <a:t> If you are not already a part of the BFPP movement, we hope you will gain a better understanding of what we are all about – we are committed to making changes in the way birth and foster parents and kinship caregivers and staff can work together to build long lasting relationships to help support the children and their families.  We hope you will join us in this movement.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2. Introduce you to the two tools that the BFPP members developed.  </a:t>
            </a:r>
            <a:r>
              <a:rPr lang="en-US" sz="1000" dirty="0">
                <a:effectLst/>
                <a:latin typeface="Tahoma" panose="020B0604030504040204" pitchFamily="34" charset="0"/>
                <a:ea typeface="Calibri" panose="020F0502020204030204" pitchFamily="34" charset="0"/>
                <a:cs typeface="Times New Roman" panose="02020603050405020304" pitchFamily="18" charset="0"/>
              </a:rPr>
              <a:t>We will introduce you to the Birth and Foster Parent Partnership’s two tools that we created.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pPr>
            <a:r>
              <a:rPr lang="en-US" sz="1000" dirty="0">
                <a:effectLst/>
                <a:latin typeface="Tahoma" panose="020B0604030504040204" pitchFamily="34" charset="0"/>
                <a:ea typeface="Calibri" panose="020F0502020204030204" pitchFamily="34" charset="0"/>
                <a:cs typeface="Times New Roman" panose="02020603050405020304" pitchFamily="18" charset="0"/>
              </a:rPr>
              <a:t>(1) </a:t>
            </a:r>
            <a:r>
              <a:rPr lang="en-US" sz="1000" i="1" dirty="0">
                <a:effectLst/>
                <a:latin typeface="Tahoma" panose="020B0604030504040204" pitchFamily="34" charset="0"/>
                <a:ea typeface="Calibri" panose="020F0502020204030204" pitchFamily="34" charset="0"/>
                <a:cs typeface="Times New Roman" panose="02020603050405020304" pitchFamily="18" charset="0"/>
              </a:rPr>
              <a:t>A Relationship Building Guide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pPr>
            <a:r>
              <a:rPr lang="en-US" sz="1000" dirty="0">
                <a:effectLst/>
                <a:latin typeface="Tahoma" panose="020B0604030504040204" pitchFamily="34" charset="0"/>
                <a:ea typeface="Calibri" panose="020F0502020204030204" pitchFamily="34" charset="0"/>
                <a:cs typeface="Times New Roman" panose="02020603050405020304" pitchFamily="18" charset="0"/>
              </a:rPr>
              <a:t>(2) </a:t>
            </a:r>
            <a:r>
              <a:rPr lang="en-US" sz="1000" i="1" dirty="0">
                <a:effectLst/>
                <a:latin typeface="Tahoma" panose="020B0604030504040204" pitchFamily="34" charset="0"/>
                <a:ea typeface="Calibri" panose="020F0502020204030204" pitchFamily="34" charset="0"/>
                <a:cs typeface="Times New Roman" panose="02020603050405020304" pitchFamily="18" charset="0"/>
              </a:rPr>
              <a:t>A State and Local Leader’s Guide to Building a Strong Policy and Practice Foundation</a:t>
            </a:r>
          </a:p>
          <a:p>
            <a:pPr marL="914400" marR="0">
              <a:spcBef>
                <a:spcPts val="0"/>
              </a:spcBef>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Wingdings" panose="05000000000000000000" pitchFamily="2" charset="2"/>
              <a:buChar char=""/>
            </a:pPr>
            <a:r>
              <a:rPr lang="en-US" sz="1000" dirty="0">
                <a:effectLst/>
                <a:latin typeface="Tahoma" panose="020B0604030504040204" pitchFamily="34" charset="0"/>
                <a:ea typeface="Calibri" panose="020F0502020204030204" pitchFamily="34" charset="0"/>
                <a:cs typeface="Times New Roman" panose="02020603050405020304" pitchFamily="18" charset="0"/>
              </a:rPr>
              <a:t>We hope, in turn, that you will get excited about these tools like we are and take them back into your own communities and states and help us in building these important relationships and shift attitudes, policies, practices.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Wingdings" panose="05000000000000000000" pitchFamily="2" charset="2"/>
              <a:buChar char=""/>
            </a:pPr>
            <a:r>
              <a:rPr lang="en-US" sz="1000" dirty="0">
                <a:effectLst/>
                <a:latin typeface="Tahoma" panose="020B0604030504040204" pitchFamily="34" charset="0"/>
                <a:ea typeface="Calibri" panose="020F0502020204030204" pitchFamily="34" charset="0"/>
                <a:cs typeface="Times New Roman" panose="02020603050405020304" pitchFamily="18" charset="0"/>
              </a:rPr>
              <a:t>Today, we will be talking more in-depth about the </a:t>
            </a:r>
            <a:r>
              <a:rPr lang="en-US" sz="1000" i="1" dirty="0">
                <a:effectLst/>
                <a:latin typeface="Tahoma" panose="020B0604030504040204" pitchFamily="34" charset="0"/>
                <a:ea typeface="Calibri" panose="020F0502020204030204" pitchFamily="34" charset="0"/>
                <a:cs typeface="Times New Roman" panose="02020603050405020304" pitchFamily="18" charset="0"/>
              </a:rPr>
              <a:t>Relationship Building Guide</a:t>
            </a:r>
            <a:r>
              <a:rPr lang="en-US" sz="1000" dirty="0">
                <a:effectLst/>
                <a:latin typeface="Tahoma" panose="020B0604030504040204" pitchFamily="34" charset="0"/>
                <a:ea typeface="Calibri" panose="020F0502020204030204" pitchFamily="34" charset="0"/>
                <a:cs typeface="Times New Roman" panose="02020603050405020304" pitchFamily="18" charset="0"/>
              </a:rPr>
              <a:t> as this will help provide you with a better understanding of how we can begin to build these important relationships between birth parents, foster parents, kinship caregivers and staff.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pPr>
            <a:r>
              <a:rPr lang="en-US" sz="1000" b="1" dirty="0">
                <a:effectLst/>
                <a:latin typeface="Tahoma" panose="020B060403050404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000" b="1" dirty="0">
                <a:effectLst/>
                <a:latin typeface="Tahoma" panose="020B0604030504040204" pitchFamily="34" charset="0"/>
                <a:ea typeface="Calibri" panose="020F0502020204030204" pitchFamily="34" charset="0"/>
                <a:cs typeface="Times New Roman" panose="02020603050405020304" pitchFamily="18" charset="0"/>
              </a:rPr>
              <a:t>3. </a:t>
            </a:r>
            <a:r>
              <a:rPr lang="en-US" sz="1800" b="1" dirty="0">
                <a:effectLst/>
                <a:latin typeface="Tahoma" panose="020B0604030504040204" pitchFamily="34" charset="0"/>
                <a:ea typeface="Calibri" panose="020F0502020204030204" pitchFamily="34" charset="0"/>
                <a:cs typeface="Times New Roman" panose="02020603050405020304" pitchFamily="18" charset="0"/>
              </a:rPr>
              <a:t>We will be sharing the BFPP Resources with all of you and explain how to access them at the Children’s Trust Fund Alliance website at </a:t>
            </a:r>
            <a:r>
              <a:rPr lang="en-US" sz="1800" b="1" u="sng" dirty="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3"/>
              </a:rPr>
              <a:t>https://ctfalliance.org/partnering-with-parents/bfpp/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Tahoma" panose="020B0604030504040204" pitchFamily="34" charset="0"/>
                <a:ea typeface="Calibri" panose="020F0502020204030204" pitchFamily="34" charset="0"/>
                <a:cs typeface="Times New Roman" panose="02020603050405020304" pitchFamily="18" charset="0"/>
              </a:rPr>
              <a:t>Marquetta</a:t>
            </a:r>
            <a:r>
              <a:rPr lang="en-US" sz="1800" dirty="0">
                <a:effectLst/>
                <a:latin typeface="Tahoma" panose="020B0604030504040204" pitchFamily="34" charset="0"/>
                <a:ea typeface="Calibri" panose="020F0502020204030204" pitchFamily="34" charset="0"/>
                <a:cs typeface="Times New Roman" panose="02020603050405020304" pitchFamily="18" charset="0"/>
              </a:rPr>
              <a:t> passes to Robyn who will share some background about the development of the BFPP and the development of the two tools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846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701675" y="111760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(2 minutes)</a:t>
            </a: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9:10am PT</a:t>
            </a: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11:10am CT</a:t>
            </a: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12:10pm ET</a:t>
            </a: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shares that the Birth and Foster Parent Partnership (BFPP) was created in 2016 by 3 partnering organizations, Casey Family Programs, The Children’s Trust Fund Alliance and the Youth Law Center/Quality Parent Initiative</a:t>
            </a: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She explains that over the last 5 years our work has focused on developing a powerful national movement of birth parents, foster/resource families, kinship caregivers and staff. </a:t>
            </a: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We have and continue to focus on building connections and using our collective voices to transform systems, culture, policies and practices to help improve the lives of children and families. </a:t>
            </a: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We created two great tools and a number of resources to help promote their use by child welfare systems, foster care agencies, birth parents, resource/kinship caregivers and a wide range of staff. </a:t>
            </a: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Today we will highlight the tools and strategies that make it possible to begin building these important relationships</a:t>
            </a: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Tahoma" panose="020B0604030504040204" pitchFamily="34" charset="0"/>
                <a:ea typeface="Tahoma" panose="020B0604030504040204" pitchFamily="34" charset="0"/>
                <a:cs typeface="Tahoma" panose="020B0604030504040204" pitchFamily="34" charset="0"/>
              </a:rPr>
              <a:t> </a:t>
            </a:r>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p:txBody>
      </p:sp>
      <p:sp>
        <p:nvSpPr>
          <p:cNvPr id="195" name="Google Shape;195;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18333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42147"/>
          </a:xfrm>
        </p:spPr>
        <p:txBody>
          <a:bodyPr/>
          <a:lstStyle/>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(2 minutes) </a:t>
            </a: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  9:12am PT </a:t>
            </a:r>
          </a:p>
          <a:p>
            <a:pPr marL="0" lvl="0" indent="0" algn="l" rtl="0">
              <a:spcBef>
                <a:spcPts val="0"/>
              </a:spcBef>
              <a:spcAft>
                <a:spcPts val="0"/>
              </a:spcAft>
              <a:buNone/>
            </a:pPr>
            <a:r>
              <a:rPr lang="en-US" sz="1800" b="1" dirty="0"/>
              <a:t> 11:12am CT</a:t>
            </a:r>
          </a:p>
          <a:p>
            <a:pPr marL="0" lvl="0" indent="0" algn="l" rtl="0">
              <a:spcBef>
                <a:spcPts val="0"/>
              </a:spcBef>
              <a:spcAft>
                <a:spcPts val="0"/>
              </a:spcAft>
              <a:buNone/>
            </a:pPr>
            <a:r>
              <a:rPr lang="en-US" sz="1800" b="1" dirty="0"/>
              <a:t> 12:12pm ET</a:t>
            </a:r>
          </a:p>
          <a:p>
            <a:pPr marL="0" marR="0">
              <a:lnSpc>
                <a:spcPct val="107000"/>
              </a:lnSpc>
              <a:spcBef>
                <a:spcPts val="0"/>
              </a:spcBef>
              <a:spcAft>
                <a:spcPts val="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a:t>
            </a:r>
            <a:r>
              <a:rPr lang="en-US" sz="1800" dirty="0">
                <a:effectLst/>
                <a:latin typeface="Tahoma" panose="020B0604030504040204" pitchFamily="34" charset="0"/>
                <a:ea typeface="Calibri" panose="020F0502020204030204" pitchFamily="34" charset="0"/>
                <a:cs typeface="Times New Roman" panose="02020603050405020304" pitchFamily="18" charset="0"/>
              </a:rPr>
              <a:t>provides a brief description of the tools</a:t>
            </a:r>
          </a:p>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The BFPP has consistently focused on promoting lasting relationships between birth and foster families and kinship caregivers to support children and families.  We worked hard to create two complementary tools to assist in promoting this shift in attitudes and practices.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i="1" dirty="0">
                <a:effectLst/>
                <a:latin typeface="Tahoma" panose="020B0604030504040204" pitchFamily="34" charset="0"/>
                <a:ea typeface="Calibri" panose="020F0502020204030204" pitchFamily="34" charset="0"/>
                <a:cs typeface="Times New Roman" panose="02020603050405020304" pitchFamily="18" charset="0"/>
              </a:rPr>
              <a:t>1. BFPP Relationship Building Guide</a:t>
            </a:r>
            <a:r>
              <a:rPr lang="en-US" sz="1800" dirty="0">
                <a:effectLst/>
                <a:latin typeface="Tahoma" panose="020B0604030504040204" pitchFamily="34" charset="0"/>
                <a:ea typeface="Calibri" panose="020F0502020204030204" pitchFamily="34" charset="0"/>
                <a:cs typeface="Times New Roman" panose="02020603050405020304" pitchFamily="18" charset="0"/>
              </a:rPr>
              <a:t> is</a:t>
            </a:r>
            <a:r>
              <a:rPr lang="en-US"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most useful for birth, foster parents/kinship caregivers and staff working to build and sustain relationships and work toward reunification whenever possible.  It highlights four stages of relationship building and we will be talking about these stages very shortly.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Font typeface="+mj-lt"/>
              <a:buAutoNum type="arabicPeriod" startAt="2"/>
            </a:pPr>
            <a:r>
              <a:rPr lang="en-US" sz="18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The BFPP State and Local Leaders Guide to Building a Strong Practice and Policy Foundation</a:t>
            </a:r>
            <a:r>
              <a:rPr lang="en-US" sz="18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is </a:t>
            </a:r>
            <a:r>
              <a:rPr lang="en-US"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most useful for staff and administrators working to create systems that will best support these relationships.  It highlights key elements of culture change, promising practices and policies and implementation strategies.</a:t>
            </a:r>
            <a:endParaRPr lang="en-US" sz="18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750"/>
              </a:spcAft>
              <a:buFont typeface="+mj-lt"/>
              <a:buAutoNum type="arabicPeriod" startAt="2"/>
            </a:pPr>
            <a:endParaRPr lang="en-US" sz="1800" dirty="0">
              <a:solidFill>
                <a:srgbClr val="000000"/>
              </a:solidFill>
              <a:effectLst/>
              <a:latin typeface="Tahoma" panose="020B0604030504040204" pitchFamily="34" charset="0"/>
              <a:ea typeface="Calibri" panose="020F0502020204030204" pitchFamily="34" charset="0"/>
            </a:endParaRPr>
          </a:p>
          <a:p>
            <a:pPr marL="342900" marR="0" lvl="0" indent="-342900">
              <a:lnSpc>
                <a:spcPct val="107000"/>
              </a:lnSpc>
              <a:spcBef>
                <a:spcPts val="0"/>
              </a:spcBef>
              <a:spcAft>
                <a:spcPts val="750"/>
              </a:spcAft>
              <a:buFont typeface="+mj-lt"/>
              <a:buAutoNum type="arabicPeriod" startAt="2"/>
            </a:pPr>
            <a:r>
              <a:rPr lang="en-US" sz="1800" dirty="0">
                <a:solidFill>
                  <a:srgbClr val="000000"/>
                </a:solidFill>
                <a:effectLst/>
                <a:latin typeface="Tahoma" panose="020B0604030504040204" pitchFamily="34" charset="0"/>
                <a:ea typeface="Calibri" panose="020F0502020204030204" pitchFamily="34" charset="0"/>
              </a:rPr>
              <a:t>We also created an Executive Summary that provides a brief overview of the BFPP and these two new tools</a:t>
            </a:r>
          </a:p>
          <a:p>
            <a:pPr marL="342900" marR="0" lvl="0" indent="-342900">
              <a:lnSpc>
                <a:spcPct val="107000"/>
              </a:lnSpc>
              <a:spcBef>
                <a:spcPts val="0"/>
              </a:spcBef>
              <a:spcAft>
                <a:spcPts val="750"/>
              </a:spcAft>
              <a:buFont typeface="+mj-lt"/>
              <a:buAutoNum type="arabicPeriod" startAt="2"/>
            </a:pPr>
            <a:endParaRPr lang="en-US" sz="1800" dirty="0">
              <a:solidFill>
                <a:srgbClr val="000000"/>
              </a:solidFill>
              <a:effectLst/>
              <a:latin typeface="Tahoma" panose="020B0604030504040204" pitchFamily="34" charset="0"/>
              <a:ea typeface="Times New Roman" panose="02020603050405020304" pitchFamily="18" charset="0"/>
            </a:endParaRPr>
          </a:p>
          <a:p>
            <a:pPr marL="0" marR="0" lvl="0" indent="0">
              <a:lnSpc>
                <a:spcPct val="107000"/>
              </a:lnSpc>
              <a:spcBef>
                <a:spcPts val="0"/>
              </a:spcBef>
              <a:spcAft>
                <a:spcPts val="750"/>
              </a:spcAft>
              <a:buFont typeface="+mj-lt"/>
              <a:buNone/>
            </a:pPr>
            <a:r>
              <a:rPr lang="en-US" sz="1800" b="1" dirty="0">
                <a:solidFill>
                  <a:srgbClr val="000000"/>
                </a:solidFill>
                <a:effectLst/>
                <a:latin typeface="Tahoma" panose="020B0604030504040204" pitchFamily="34" charset="0"/>
                <a:ea typeface="Times New Roman" panose="02020603050405020304" pitchFamily="18" charset="0"/>
              </a:rPr>
              <a:t>Robyn pass to Paula to share how she is doing this work in her state.</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707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50563"/>
          </a:xfrm>
        </p:spPr>
        <p:txBody>
          <a:bodyPr/>
          <a:lstStyle/>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Paula (3 minutes)</a:t>
            </a:r>
          </a:p>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9:14am PT</a:t>
            </a:r>
          </a:p>
          <a:p>
            <a:pPr marL="0" lvl="0" indent="0" algn="l" rtl="0">
              <a:spcBef>
                <a:spcPts val="0"/>
              </a:spcBef>
              <a:spcAft>
                <a:spcPts val="0"/>
              </a:spcAft>
              <a:buNone/>
            </a:pPr>
            <a:r>
              <a:rPr lang="en-US" sz="1800" b="1" dirty="0"/>
              <a:t>11:14am CT</a:t>
            </a:r>
          </a:p>
          <a:p>
            <a:pPr marL="0" lvl="0" indent="0" algn="l" rtl="0">
              <a:spcBef>
                <a:spcPts val="0"/>
              </a:spcBef>
              <a:spcAft>
                <a:spcPts val="0"/>
              </a:spcAft>
              <a:buNone/>
            </a:pPr>
            <a:r>
              <a:rPr lang="en-US" sz="1800" b="1" dirty="0"/>
              <a:t>12:14 pm ET</a:t>
            </a:r>
          </a:p>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Paula </a:t>
            </a:r>
            <a:r>
              <a:rPr lang="en-US" sz="1800" dirty="0">
                <a:effectLst/>
                <a:latin typeface="Tahoma" panose="020B0604030504040204" pitchFamily="34" charset="0"/>
                <a:ea typeface="Calibri" panose="020F0502020204030204" pitchFamily="34" charset="0"/>
                <a:cs typeface="Times New Roman" panose="02020603050405020304" pitchFamily="18" charset="0"/>
              </a:rPr>
              <a:t>shares how she uses the tools in the work she does locally</a:t>
            </a:r>
            <a:r>
              <a:rPr lang="en-US" sz="1800" b="1" dirty="0">
                <a:effectLst/>
                <a:latin typeface="Tahoma" panose="020B0604030504040204" pitchFamily="34" charset="0"/>
                <a:ea typeface="Calibri" panose="020F0502020204030204" pitchFamily="34" charset="0"/>
                <a:cs typeface="Times New Roman" panose="02020603050405020304" pitchFamily="18" charset="0"/>
              </a:rPr>
              <a:t> (Paula to explain in her own words)</a:t>
            </a:r>
          </a:p>
          <a:p>
            <a:pPr marL="0" marR="0">
              <a:lnSpc>
                <a:spcPct val="107000"/>
              </a:lnSpc>
              <a:spcBef>
                <a:spcPts val="0"/>
              </a:spcBef>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Paula then states that Robyn will now facilitate a more in-depth discussion on the content in the Relationship Building Guide.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428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701040" y="4473891"/>
            <a:ext cx="5608320" cy="397604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rgbClr val="000000"/>
                </a:solidFill>
                <a:latin typeface="Calibri" panose="020F0502020204030204" pitchFamily="34" charset="0"/>
                <a:cs typeface="Calibri" panose="020F0502020204030204" pitchFamily="34" charset="0"/>
              </a:rPr>
              <a:t>SLIDE 9</a:t>
            </a:r>
          </a:p>
          <a:p>
            <a:pPr marL="0" lvl="0" indent="0" algn="l" rtl="0">
              <a:spcBef>
                <a:spcPts val="0"/>
              </a:spcBef>
              <a:spcAft>
                <a:spcPts val="0"/>
              </a:spcAft>
              <a:buNone/>
            </a:pPr>
            <a:endParaRPr lang="en-US" b="1"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dirty="0">
                <a:solidFill>
                  <a:srgbClr val="000000"/>
                </a:solidFill>
                <a:latin typeface="Calibri" panose="020F0502020204030204" pitchFamily="34" charset="0"/>
                <a:cs typeface="Calibri" panose="020F0502020204030204" pitchFamily="34" charset="0"/>
              </a:rPr>
              <a:t>Robyn (1 minute) </a:t>
            </a:r>
          </a:p>
          <a:p>
            <a:pPr marL="0" lvl="0" indent="0" algn="l" rtl="0">
              <a:spcBef>
                <a:spcPts val="0"/>
              </a:spcBef>
              <a:spcAft>
                <a:spcPts val="0"/>
              </a:spcAft>
              <a:buNone/>
            </a:pPr>
            <a:endParaRPr lang="en-US" b="1"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dirty="0">
                <a:solidFill>
                  <a:srgbClr val="000000"/>
                </a:solidFill>
                <a:latin typeface="Calibri" panose="020F0502020204030204" pitchFamily="34" charset="0"/>
                <a:cs typeface="Calibri" panose="020F0502020204030204" pitchFamily="34" charset="0"/>
              </a:rPr>
              <a:t>9:17am PT</a:t>
            </a:r>
          </a:p>
          <a:p>
            <a:pPr marL="0" lvl="0" indent="0" algn="l" rtl="0">
              <a:spcBef>
                <a:spcPts val="0"/>
              </a:spcBef>
              <a:spcAft>
                <a:spcPts val="0"/>
              </a:spcAft>
              <a:buNone/>
            </a:pPr>
            <a:r>
              <a:rPr lang="en-US" b="1" dirty="0"/>
              <a:t>11:17am CT</a:t>
            </a:r>
          </a:p>
          <a:p>
            <a:pPr marL="0" lvl="0" indent="0" algn="l" rtl="0">
              <a:spcBef>
                <a:spcPts val="0"/>
              </a:spcBef>
              <a:spcAft>
                <a:spcPts val="0"/>
              </a:spcAft>
              <a:buNone/>
            </a:pPr>
            <a:r>
              <a:rPr lang="en-US" b="1" dirty="0"/>
              <a:t>12:17 pm ET</a:t>
            </a:r>
          </a:p>
          <a:p>
            <a:pPr marL="0" lvl="0" indent="0" algn="l" rtl="0">
              <a:spcBef>
                <a:spcPts val="0"/>
              </a:spcBef>
              <a:spcAft>
                <a:spcPts val="0"/>
              </a:spcAft>
              <a:buNone/>
            </a:pPr>
            <a:endParaRPr lang="en-US" b="1"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dirty="0">
                <a:solidFill>
                  <a:srgbClr val="000000"/>
                </a:solidFill>
                <a:latin typeface="Calibri" panose="020F0502020204030204" pitchFamily="34" charset="0"/>
                <a:cs typeface="Calibri" panose="020F0502020204030204" pitchFamily="34" charset="0"/>
              </a:rPr>
              <a:t>Robyn</a:t>
            </a:r>
            <a:r>
              <a:rPr lang="en-US" dirty="0">
                <a:solidFill>
                  <a:srgbClr val="000000"/>
                </a:solidFill>
                <a:latin typeface="Calibri" panose="020F0502020204030204" pitchFamily="34" charset="0"/>
                <a:cs typeface="Calibri" panose="020F0502020204030204" pitchFamily="34" charset="0"/>
              </a:rPr>
              <a:t> - The Relationship Building Guide Includes recommendations from and for birth parents and foster parents/kinship caregivers on ways they can build a stronger relationship to meet the needs of the child and work collaboratively with the child welfare worker and other service providers. </a:t>
            </a:r>
          </a:p>
          <a:p>
            <a:pPr marL="0" lvl="0" indent="0"/>
            <a:endParaRPr lang="en-US" dirty="0">
              <a:solidFill>
                <a:srgbClr val="000000"/>
              </a:solidFill>
              <a:latin typeface="Calibri" panose="020F0502020204030204" pitchFamily="34" charset="0"/>
              <a:cs typeface="Calibri" panose="020F0502020204030204" pitchFamily="34" charset="0"/>
            </a:endParaRPr>
          </a:p>
          <a:p>
            <a:pPr marL="0" lvl="0" indent="0"/>
            <a:r>
              <a:rPr lang="en-US" dirty="0">
                <a:solidFill>
                  <a:srgbClr val="000000"/>
                </a:solidFill>
                <a:latin typeface="Calibri" panose="020F0502020204030204" pitchFamily="34" charset="0"/>
                <a:cs typeface="Calibri" panose="020F0502020204030204" pitchFamily="34" charset="0"/>
              </a:rPr>
              <a:t>It  is organized with four distinct relationship-building topics followed by a conclusion, glossary and recommended readings and other resources. </a:t>
            </a:r>
          </a:p>
          <a:p>
            <a:pPr marL="0" lvl="0" indent="0"/>
            <a:endParaRPr lang="en-US" dirty="0">
              <a:solidFill>
                <a:srgbClr val="000000"/>
              </a:solidFill>
              <a:latin typeface="Calibri" panose="020F0502020204030204" pitchFamily="34" charset="0"/>
              <a:cs typeface="Calibri" panose="020F0502020204030204" pitchFamily="34" charset="0"/>
            </a:endParaRPr>
          </a:p>
          <a:p>
            <a:pPr marL="0" indent="0">
              <a:buSzPts val="3000"/>
            </a:pPr>
            <a:r>
              <a:rPr lang="en-US" dirty="0">
                <a:latin typeface="Calibri" panose="020F0502020204030204" pitchFamily="34" charset="0"/>
                <a:cs typeface="Calibri" panose="020F0502020204030204" pitchFamily="34" charset="0"/>
              </a:rPr>
              <a:t>1. Building the relationship</a:t>
            </a:r>
          </a:p>
          <a:p>
            <a:pPr marL="0" indent="0">
              <a:buSzPts val="3000"/>
            </a:pPr>
            <a:r>
              <a:rPr lang="en-US" dirty="0">
                <a:latin typeface="Calibri" panose="020F0502020204030204" pitchFamily="34" charset="0"/>
                <a:cs typeface="Calibri" panose="020F0502020204030204" pitchFamily="34" charset="0"/>
              </a:rPr>
              <a:t>2. Supporting the relationship</a:t>
            </a:r>
          </a:p>
          <a:p>
            <a:pPr marL="0" indent="0">
              <a:buSzPts val="3000"/>
            </a:pPr>
            <a:r>
              <a:rPr lang="en-US" dirty="0">
                <a:latin typeface="Calibri" panose="020F0502020204030204" pitchFamily="34" charset="0"/>
                <a:cs typeface="Calibri" panose="020F0502020204030204" pitchFamily="34" charset="0"/>
              </a:rPr>
              <a:t>3. Keeping the relationship strong while working with the system and planning for reunification</a:t>
            </a:r>
          </a:p>
          <a:p>
            <a:pPr marL="0" indent="0">
              <a:buSzPts val="3000"/>
            </a:pPr>
            <a:r>
              <a:rPr lang="en-US" dirty="0">
                <a:latin typeface="Calibri" panose="020F0502020204030204" pitchFamily="34" charset="0"/>
                <a:cs typeface="Calibri" panose="020F0502020204030204" pitchFamily="34" charset="0"/>
              </a:rPr>
              <a:t>4. Keeping the relationship strong after the birth family leaves the system</a:t>
            </a:r>
          </a:p>
          <a:p>
            <a:pPr marL="0" indent="0">
              <a:buSzPts val="3000"/>
            </a:pP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0" indent="0">
              <a:buSzPts val="3000"/>
            </a:pPr>
            <a:r>
              <a:rPr lang="en-US" b="1" dirty="0">
                <a:effectLst/>
                <a:latin typeface="Calibri" panose="020F0502020204030204" pitchFamily="34" charset="0"/>
                <a:ea typeface="Calibri" panose="020F0502020204030204" pitchFamily="34" charset="0"/>
                <a:cs typeface="Calibri" panose="020F0502020204030204" pitchFamily="34" charset="0"/>
              </a:rPr>
              <a:t>Four Charts in the Relationship Building Guide </a:t>
            </a:r>
            <a:r>
              <a:rPr lang="en-US" dirty="0">
                <a:effectLst/>
                <a:latin typeface="Calibri" panose="020F0502020204030204" pitchFamily="34" charset="0"/>
                <a:ea typeface="Calibri" panose="020F0502020204030204" pitchFamily="34" charset="0"/>
                <a:cs typeface="Calibri" panose="020F0502020204030204" pitchFamily="34" charset="0"/>
              </a:rPr>
              <a:t>- This guide includes four charts with examples of strategies for each of these different stages.  You can download the four charts from the Children’s Trust Fund Alliance BFPP webpage and use them as handouts for discussion with different groups.</a:t>
            </a:r>
          </a:p>
          <a:p>
            <a:pPr marL="0" indent="0"/>
            <a:endParaRPr lang="en-US" dirty="0">
              <a:solidFill>
                <a:srgbClr val="000000"/>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solidFill>
                <a:srgbClr val="FF0000"/>
              </a:solidFill>
            </a:endParaRPr>
          </a:p>
        </p:txBody>
      </p:sp>
      <p:sp>
        <p:nvSpPr>
          <p:cNvPr id="233" name="Google Shape;233;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12440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701040" y="4473891"/>
            <a:ext cx="5591810" cy="4097231"/>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b="1" dirty="0">
                <a:solidFill>
                  <a:srgbClr val="000000"/>
                </a:solidFill>
              </a:rPr>
              <a:t>SLIDE 10</a:t>
            </a:r>
          </a:p>
          <a:p>
            <a:pPr marL="0" lvl="0" indent="0" algn="l" rtl="0">
              <a:spcBef>
                <a:spcPts val="0"/>
              </a:spcBef>
              <a:spcAft>
                <a:spcPts val="0"/>
              </a:spcAft>
              <a:buNone/>
            </a:pPr>
            <a:endParaRPr lang="en-US" sz="1400" b="1" dirty="0">
              <a:solidFill>
                <a:srgbClr val="000000"/>
              </a:solidFill>
            </a:endParaRPr>
          </a:p>
          <a:p>
            <a:pPr marL="0" lvl="0" indent="0" algn="l" rtl="0">
              <a:spcBef>
                <a:spcPts val="0"/>
              </a:spcBef>
              <a:spcAft>
                <a:spcPts val="0"/>
              </a:spcAft>
              <a:buNone/>
            </a:pPr>
            <a:r>
              <a:rPr lang="en-US" sz="1400" b="1" dirty="0">
                <a:solidFill>
                  <a:srgbClr val="000000"/>
                </a:solidFill>
              </a:rPr>
              <a:t>Robyn and Jody (4 minutes)</a:t>
            </a:r>
          </a:p>
          <a:p>
            <a:pPr marL="0" lvl="0" indent="0" algn="l" rtl="0">
              <a:spcBef>
                <a:spcPts val="0"/>
              </a:spcBef>
              <a:spcAft>
                <a:spcPts val="0"/>
              </a:spcAft>
              <a:buNone/>
            </a:pPr>
            <a:endParaRPr lang="en-US" sz="1400" b="1" dirty="0">
              <a:solidFill>
                <a:srgbClr val="000000"/>
              </a:solidFill>
            </a:endParaRPr>
          </a:p>
          <a:p>
            <a:pPr marL="0" lvl="0" indent="0" algn="l" rtl="0">
              <a:spcBef>
                <a:spcPts val="0"/>
              </a:spcBef>
              <a:spcAft>
                <a:spcPts val="0"/>
              </a:spcAft>
              <a:buNone/>
            </a:pPr>
            <a:r>
              <a:rPr lang="en-US" sz="1400" b="1" dirty="0">
                <a:solidFill>
                  <a:srgbClr val="000000"/>
                </a:solidFill>
              </a:rPr>
              <a:t>9:18am PT</a:t>
            </a:r>
          </a:p>
          <a:p>
            <a:pPr marL="0" lvl="0" indent="0" algn="l" rtl="0">
              <a:spcBef>
                <a:spcPts val="0"/>
              </a:spcBef>
              <a:spcAft>
                <a:spcPts val="0"/>
              </a:spcAft>
              <a:buNone/>
            </a:pPr>
            <a:r>
              <a:rPr lang="en-US" sz="1400" b="1" dirty="0"/>
              <a:t>11:18am CT</a:t>
            </a:r>
          </a:p>
          <a:p>
            <a:pPr marL="0" lvl="0" indent="0" algn="l" rtl="0">
              <a:spcBef>
                <a:spcPts val="0"/>
              </a:spcBef>
              <a:spcAft>
                <a:spcPts val="0"/>
              </a:spcAft>
              <a:buNone/>
            </a:pPr>
            <a:r>
              <a:rPr lang="en-US" sz="1400" b="1" dirty="0"/>
              <a:t>12:18 pm ET</a:t>
            </a:r>
          </a:p>
          <a:p>
            <a:pPr marL="0" lvl="0" indent="0" algn="l" rtl="0">
              <a:spcBef>
                <a:spcPts val="0"/>
              </a:spcBef>
              <a:spcAft>
                <a:spcPts val="0"/>
              </a:spcAft>
              <a:buNone/>
            </a:pPr>
            <a:endParaRPr lang="en-US" sz="1400" b="1" dirty="0">
              <a:solidFill>
                <a:srgbClr val="000000"/>
              </a:solidFill>
            </a:endParaRPr>
          </a:p>
          <a:p>
            <a:pPr marL="0" lvl="0" indent="0" algn="l" rtl="0">
              <a:spcBef>
                <a:spcPts val="0"/>
              </a:spcBef>
              <a:spcAft>
                <a:spcPts val="0"/>
              </a:spcAft>
              <a:buNone/>
            </a:pPr>
            <a:endParaRPr lang="en-US" sz="1400" b="1" dirty="0">
              <a:solidFill>
                <a:srgbClr val="000000"/>
              </a:solidFill>
            </a:endParaRPr>
          </a:p>
          <a:p>
            <a:pPr marL="0" lvl="0" indent="0" algn="l" rtl="0">
              <a:spcBef>
                <a:spcPts val="0"/>
              </a:spcBef>
              <a:spcAft>
                <a:spcPts val="0"/>
              </a:spcAft>
              <a:buNone/>
            </a:pPr>
            <a:r>
              <a:rPr lang="en-US" sz="1400" b="1" dirty="0">
                <a:solidFill>
                  <a:srgbClr val="000000"/>
                </a:solidFill>
              </a:rPr>
              <a:t>Robyn  </a:t>
            </a:r>
          </a:p>
          <a:p>
            <a:pPr marL="0" lvl="0" indent="0" algn="l" rtl="0">
              <a:spcBef>
                <a:spcPts val="0"/>
              </a:spcBef>
              <a:spcAft>
                <a:spcPts val="0"/>
              </a:spcAft>
              <a:buNone/>
            </a:pPr>
            <a:r>
              <a:rPr lang="en-US" sz="1400" dirty="0">
                <a:solidFill>
                  <a:srgbClr val="000000"/>
                </a:solidFill>
              </a:rPr>
              <a:t>This is the first of the four charts  - building the relationship.  </a:t>
            </a:r>
          </a:p>
          <a:p>
            <a:pPr marL="0" lvl="0" indent="0" algn="l" rtl="0">
              <a:spcBef>
                <a:spcPts val="0"/>
              </a:spcBef>
              <a:spcAft>
                <a:spcPts val="0"/>
              </a:spcAft>
              <a:buNone/>
            </a:pPr>
            <a:endParaRPr dirty="0">
              <a:solidFill>
                <a:srgbClr val="000000"/>
              </a:solidFill>
            </a:endParaRPr>
          </a:p>
          <a:p>
            <a:pPr marL="0" marR="0" lvl="0" indent="0">
              <a:lnSpc>
                <a:spcPct val="107000"/>
              </a:lnSpc>
              <a:spcBef>
                <a:spcPts val="0"/>
              </a:spcBef>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Robyn and Jody share about an experience with Laura using a strategy from chart #1</a:t>
            </a:r>
          </a:p>
          <a:p>
            <a:pPr marL="0" marR="0" lvl="0" indent="0">
              <a:lnSpc>
                <a:spcPct val="107000"/>
              </a:lnSpc>
              <a:spcBef>
                <a:spcPts val="0"/>
              </a:spcBef>
              <a:spcAft>
                <a:spcPts val="0"/>
              </a:spcAft>
              <a:buFont typeface="Symbol" panose="05050102010706020507" pitchFamily="18" charset="2"/>
              <a:buNone/>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a:effectLst/>
                <a:latin typeface="Tahoma" panose="020B0604030504040204" pitchFamily="34" charset="0"/>
                <a:ea typeface="Calibri" panose="020F0502020204030204" pitchFamily="34" charset="0"/>
                <a:cs typeface="Times New Roman" panose="02020603050405020304" pitchFamily="18" charset="0"/>
              </a:rPr>
              <a:t>Jody passes to Robyn to introduce chart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pPr>
            <a:endParaRPr sz="1100" dirty="0">
              <a:solidFill>
                <a:srgbClr val="000000"/>
              </a:solidFill>
            </a:endParaRPr>
          </a:p>
        </p:txBody>
      </p:sp>
      <p:sp>
        <p:nvSpPr>
          <p:cNvPr id="274" name="Google Shape;274;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38010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736657" y="5200366"/>
            <a:ext cx="5977287" cy="120043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647407" y="914399"/>
            <a:ext cx="8995954" cy="114953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380046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40171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5736657" y="5200366"/>
            <a:ext cx="5977287" cy="120043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C848CDC-C787-A842-A615-8B4D9C54A4C0}"/>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4D1B6B29-0B79-FA43-9055-0298275DA507}"/>
              </a:ext>
            </a:extLst>
          </p:cNvPr>
          <p:cNvSpPr>
            <a:spLocks noGrp="1"/>
          </p:cNvSpPr>
          <p:nvPr>
            <p:ph sz="quarter" idx="10"/>
          </p:nvPr>
        </p:nvSpPr>
        <p:spPr>
          <a:xfrm>
            <a:off x="3178175" y="1579563"/>
            <a:ext cx="8794750" cy="4613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183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748145" y="365127"/>
            <a:ext cx="11083637" cy="66011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6"/>
          <p:cNvSpPr txBox="1">
            <a:spLocks noGrp="1"/>
          </p:cNvSpPr>
          <p:nvPr>
            <p:ph type="body" idx="1"/>
          </p:nvPr>
        </p:nvSpPr>
        <p:spPr>
          <a:xfrm>
            <a:off x="2632584" y="1475224"/>
            <a:ext cx="9199198" cy="516023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748145" y="365127"/>
            <a:ext cx="11083637" cy="66011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142109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782" y="822328"/>
            <a:ext cx="11222182" cy="125585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89510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748145" y="365127"/>
            <a:ext cx="11083637" cy="660110"/>
          </a:xfrm>
          <a:prstGeom prst="rect">
            <a:avLst/>
          </a:prstGeom>
          <a:noFill/>
          <a:ln>
            <a:noFill/>
          </a:ln>
        </p:spPr>
        <p:txBody>
          <a:bodyPr spcFirstLastPara="1" wrap="square" lIns="91425" tIns="45700" rIns="91425" bIns="45700" anchor="ctr" anchorCtr="0">
            <a:noAutofit/>
          </a:bodyPr>
          <a:lstStyle>
            <a:lvl1pPr marL="7938" lvl="0" indent="-7938" algn="ctr">
              <a:lnSpc>
                <a:spcPct val="90000"/>
              </a:lnSpc>
              <a:spcBef>
                <a:spcPts val="0"/>
              </a:spcBef>
              <a:spcAft>
                <a:spcPts val="0"/>
              </a:spcAft>
              <a:buClr>
                <a:schemeClr val="lt1"/>
              </a:buClr>
              <a:buSzPts val="3600"/>
              <a:buFont typeface="Calibri"/>
              <a:buNone/>
              <a:tabLs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2" name="Google Shape;52;p16"/>
          <p:cNvSpPr txBox="1">
            <a:spLocks noGrp="1"/>
          </p:cNvSpPr>
          <p:nvPr>
            <p:ph type="body" idx="1"/>
          </p:nvPr>
        </p:nvSpPr>
        <p:spPr>
          <a:xfrm>
            <a:off x="748144" y="2464526"/>
            <a:ext cx="11083637" cy="40579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17751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283890" cy="244779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554181" y="452212"/>
            <a:ext cx="11083637" cy="66011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53304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69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C848CDC-C787-A842-A615-8B4D9C54A4C0}"/>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4D1B6B29-0B79-FA43-9055-0298275DA507}"/>
              </a:ext>
            </a:extLst>
          </p:cNvPr>
          <p:cNvSpPr>
            <a:spLocks noGrp="1"/>
          </p:cNvSpPr>
          <p:nvPr>
            <p:ph sz="quarter" idx="10"/>
          </p:nvPr>
        </p:nvSpPr>
        <p:spPr>
          <a:xfrm>
            <a:off x="3178175" y="1579563"/>
            <a:ext cx="8794750" cy="4613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5356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78572" y="1588575"/>
            <a:ext cx="4330357" cy="4715243"/>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710407" y="1588575"/>
            <a:ext cx="4263082" cy="4715243"/>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4840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95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093527" y="365125"/>
            <a:ext cx="4710546" cy="160221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7093525" y="2189017"/>
            <a:ext cx="4599711" cy="444730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18218" y="1709738"/>
            <a:ext cx="4572000" cy="252975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7218216" y="4589463"/>
            <a:ext cx="4572002" cy="164508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00000"/>
              </a:buClr>
              <a:buSzPts val="2400"/>
              <a:buNone/>
              <a:defRPr sz="2400">
                <a:solidFill>
                  <a:srgbClr val="C00000"/>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673531" y="931183"/>
            <a:ext cx="8943703" cy="132433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8"/>
          <p:cNvSpPr txBox="1">
            <a:spLocks noGrp="1"/>
          </p:cNvSpPr>
          <p:nvPr>
            <p:ph type="body" idx="1"/>
          </p:nvPr>
        </p:nvSpPr>
        <p:spPr>
          <a:xfrm>
            <a:off x="2673531" y="2447109"/>
            <a:ext cx="8943703" cy="420624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530823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4.xml"/><Relationship Id="rId7" Type="http://schemas.openxmlformats.org/officeDocument/2006/relationships/image" Target="../media/image6.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heme" Target="../theme/theme7.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455814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
          <p:cNvSpPr txBox="1">
            <a:spLocks noGrp="1"/>
          </p:cNvSpPr>
          <p:nvPr>
            <p:ph type="body" idx="1"/>
          </p:nvPr>
        </p:nvSpPr>
        <p:spPr>
          <a:xfrm>
            <a:off x="838200" y="1825625"/>
            <a:ext cx="10283890" cy="24477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0"/>
            <a:ext cx="6858000" cy="6858000"/>
          </a:xfrm>
          <a:prstGeom prst="rect">
            <a:avLst/>
          </a:prstGeom>
          <a:noFill/>
          <a:ln>
            <a:noFill/>
          </a:ln>
        </p:spPr>
      </p:pic>
      <p:sp>
        <p:nvSpPr>
          <p:cNvPr id="26" name="Google Shape;26;p7"/>
          <p:cNvSpPr/>
          <p:nvPr/>
        </p:nvSpPr>
        <p:spPr>
          <a:xfrm>
            <a:off x="6857998" y="221673"/>
            <a:ext cx="5140037" cy="663632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7"/>
          <p:cNvSpPr txBox="1">
            <a:spLocks noGrp="1"/>
          </p:cNvSpPr>
          <p:nvPr>
            <p:ph type="title"/>
          </p:nvPr>
        </p:nvSpPr>
        <p:spPr>
          <a:xfrm>
            <a:off x="7093527" y="365125"/>
            <a:ext cx="4710546" cy="160221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7"/>
          <p:cNvSpPr txBox="1">
            <a:spLocks noGrp="1"/>
          </p:cNvSpPr>
          <p:nvPr>
            <p:ph type="body" idx="1"/>
          </p:nvPr>
        </p:nvSpPr>
        <p:spPr>
          <a:xfrm>
            <a:off x="7093525" y="2189017"/>
            <a:ext cx="4599711" cy="444730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4"/>
        <p:cNvGrpSpPr/>
        <p:nvPr/>
      </p:nvGrpSpPr>
      <p:grpSpPr>
        <a:xfrm>
          <a:off x="0" y="0"/>
          <a:ext cx="0" cy="0"/>
          <a:chOff x="0" y="0"/>
          <a:chExt cx="0" cy="0"/>
        </a:xfrm>
      </p:grpSpPr>
      <p:sp>
        <p:nvSpPr>
          <p:cNvPr id="26" name="Google Shape;26;p7"/>
          <p:cNvSpPr/>
          <p:nvPr/>
        </p:nvSpPr>
        <p:spPr>
          <a:xfrm>
            <a:off x="2455817" y="413656"/>
            <a:ext cx="9348257" cy="644434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7"/>
          <p:cNvSpPr txBox="1">
            <a:spLocks noGrp="1"/>
          </p:cNvSpPr>
          <p:nvPr>
            <p:ph type="title"/>
          </p:nvPr>
        </p:nvSpPr>
        <p:spPr>
          <a:xfrm>
            <a:off x="2838994" y="809897"/>
            <a:ext cx="8725989" cy="115744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8" name="Google Shape;28;p7"/>
          <p:cNvSpPr txBox="1">
            <a:spLocks noGrp="1"/>
          </p:cNvSpPr>
          <p:nvPr>
            <p:ph type="body" idx="1"/>
          </p:nvPr>
        </p:nvSpPr>
        <p:spPr>
          <a:xfrm>
            <a:off x="2838994" y="2189018"/>
            <a:ext cx="8725990" cy="425532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9632879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pic>
        <p:nvPicPr>
          <p:cNvPr id="39" name="Google Shape;39;p12" descr="A picture containing person, indoor, person, people&#10;&#10;Description automatically generated"/>
          <p:cNvPicPr preferRelativeResize="0"/>
          <p:nvPr/>
        </p:nvPicPr>
        <p:blipFill rotWithShape="1">
          <a:blip r:embed="rId5">
            <a:alphaModFix/>
          </a:blip>
          <a:srcRect/>
          <a:stretch/>
        </p:blipFill>
        <p:spPr>
          <a:xfrm>
            <a:off x="0" y="0"/>
            <a:ext cx="9365121" cy="6858000"/>
          </a:xfrm>
          <a:prstGeom prst="rect">
            <a:avLst/>
          </a:prstGeom>
          <a:noFill/>
          <a:ln>
            <a:noFill/>
          </a:ln>
        </p:spPr>
      </p:pic>
      <p:sp>
        <p:nvSpPr>
          <p:cNvPr id="40" name="Google Shape;40;p12"/>
          <p:cNvSpPr/>
          <p:nvPr/>
        </p:nvSpPr>
        <p:spPr>
          <a:xfrm>
            <a:off x="5409398" y="5062888"/>
            <a:ext cx="6487427" cy="14630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2"/>
          <p:cNvSpPr txBox="1">
            <a:spLocks noGrp="1"/>
          </p:cNvSpPr>
          <p:nvPr>
            <p:ph type="title"/>
          </p:nvPr>
        </p:nvSpPr>
        <p:spPr>
          <a:xfrm>
            <a:off x="5496026" y="5200365"/>
            <a:ext cx="6242784" cy="122075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15" descr="A picture containing cutting, using, table&#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l="31452" t="1147" r="52526" b="-1146"/>
          <a:stretch/>
        </p:blipFill>
        <p:spPr>
          <a:xfrm>
            <a:off x="0" y="-1"/>
            <a:ext cx="2272587" cy="6968837"/>
          </a:xfrm>
          <a:prstGeom prst="rect">
            <a:avLst/>
          </a:prstGeom>
          <a:noFill/>
          <a:ln>
            <a:noFill/>
          </a:ln>
        </p:spPr>
      </p:pic>
      <p:sp>
        <p:nvSpPr>
          <p:cNvPr id="47" name="Google Shape;47;p15"/>
          <p:cNvSpPr txBox="1">
            <a:spLocks noGrp="1"/>
          </p:cNvSpPr>
          <p:nvPr>
            <p:ph type="body" idx="1"/>
          </p:nvPr>
        </p:nvSpPr>
        <p:spPr>
          <a:xfrm>
            <a:off x="2632584" y="1475224"/>
            <a:ext cx="9199198" cy="516023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5"/>
          <p:cNvSpPr/>
          <p:nvPr/>
        </p:nvSpPr>
        <p:spPr>
          <a:xfrm>
            <a:off x="609600" y="190791"/>
            <a:ext cx="11388436" cy="95105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5"/>
          <p:cNvSpPr txBox="1">
            <a:spLocks noGrp="1"/>
          </p:cNvSpPr>
          <p:nvPr>
            <p:ph type="title"/>
          </p:nvPr>
        </p:nvSpPr>
        <p:spPr>
          <a:xfrm>
            <a:off x="748145" y="365127"/>
            <a:ext cx="11083637" cy="66011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5"/>
        <p:cNvGrpSpPr/>
        <p:nvPr/>
      </p:nvGrpSpPr>
      <p:grpSpPr>
        <a:xfrm>
          <a:off x="0" y="0"/>
          <a:ext cx="0" cy="0"/>
          <a:chOff x="0" y="0"/>
          <a:chExt cx="0" cy="0"/>
        </a:xfrm>
      </p:grpSpPr>
      <p:sp>
        <p:nvSpPr>
          <p:cNvPr id="47" name="Google Shape;47;p15"/>
          <p:cNvSpPr txBox="1">
            <a:spLocks noGrp="1"/>
          </p:cNvSpPr>
          <p:nvPr>
            <p:ph type="body" idx="1"/>
          </p:nvPr>
        </p:nvSpPr>
        <p:spPr>
          <a:xfrm>
            <a:off x="4868090" y="2490650"/>
            <a:ext cx="7062653" cy="41448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15"/>
          <p:cNvSpPr/>
          <p:nvPr/>
        </p:nvSpPr>
        <p:spPr>
          <a:xfrm>
            <a:off x="0" y="190790"/>
            <a:ext cx="11930743" cy="193410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5"/>
          <p:cNvSpPr txBox="1">
            <a:spLocks noGrp="1"/>
          </p:cNvSpPr>
          <p:nvPr>
            <p:ph type="title"/>
          </p:nvPr>
        </p:nvSpPr>
        <p:spPr>
          <a:xfrm>
            <a:off x="261257" y="365127"/>
            <a:ext cx="11460481" cy="100212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3110020620"/>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002CF-ED14-7B4E-AB0C-1BAF2F525E0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597927" y="0"/>
            <a:ext cx="9711873" cy="6858000"/>
          </a:xfrm>
          <a:prstGeom prst="rect">
            <a:avLst/>
          </a:prstGeom>
        </p:spPr>
      </p:pic>
      <p:pic>
        <p:nvPicPr>
          <p:cNvPr id="6" name="Google Shape;69;p19" descr="A close up of a sign&#10;&#10;Description automatically generated">
            <a:extLst>
              <a:ext uri="{FF2B5EF4-FFF2-40B4-BE49-F238E27FC236}">
                <a16:creationId xmlns:a16="http://schemas.microsoft.com/office/drawing/2014/main" id="{08488B61-717A-9547-820F-D1E2C821DCA8}"/>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350524" y="4922153"/>
            <a:ext cx="1757790" cy="582973"/>
          </a:xfrm>
          <a:prstGeom prst="rect">
            <a:avLst/>
          </a:prstGeom>
          <a:noFill/>
          <a:ln>
            <a:noFill/>
          </a:ln>
        </p:spPr>
      </p:pic>
      <p:pic>
        <p:nvPicPr>
          <p:cNvPr id="7" name="Picture 6" descr="Graphical user interface, text&#10;&#10;Description automatically generated with medium confidence">
            <a:extLst>
              <a:ext uri="{FF2B5EF4-FFF2-40B4-BE49-F238E27FC236}">
                <a16:creationId xmlns:a16="http://schemas.microsoft.com/office/drawing/2014/main" id="{3A74C0AB-CB17-384F-AE9E-3CEE347FF01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4791" y="5828232"/>
            <a:ext cx="2335383" cy="726390"/>
          </a:xfrm>
          <a:prstGeom prst="rect">
            <a:avLst/>
          </a:prstGeom>
        </p:spPr>
      </p:pic>
      <p:pic>
        <p:nvPicPr>
          <p:cNvPr id="10" name="Google Shape;70;p19">
            <a:extLst>
              <a:ext uri="{FF2B5EF4-FFF2-40B4-BE49-F238E27FC236}">
                <a16:creationId xmlns:a16="http://schemas.microsoft.com/office/drawing/2014/main" id="{C511DB09-6EA8-0A48-803D-A590D35AC50A}"/>
              </a:ext>
            </a:extLst>
          </p:cNvPr>
          <p:cNvPicPr preferRelativeResize="0"/>
          <p:nvPr userDrawn="1"/>
        </p:nvPicPr>
        <p:blipFill rotWithShape="1">
          <a:blip r:embed="rId8">
            <a:alphaModFix/>
          </a:blip>
          <a:srcRect/>
          <a:stretch/>
        </p:blipFill>
        <p:spPr>
          <a:xfrm>
            <a:off x="218511" y="3040094"/>
            <a:ext cx="2074159" cy="777812"/>
          </a:xfrm>
          <a:prstGeom prst="rect">
            <a:avLst/>
          </a:prstGeom>
          <a:noFill/>
          <a:ln>
            <a:noFill/>
          </a:ln>
        </p:spPr>
      </p:pic>
      <p:pic>
        <p:nvPicPr>
          <p:cNvPr id="12" name="Google Shape;74;p19">
            <a:extLst>
              <a:ext uri="{FF2B5EF4-FFF2-40B4-BE49-F238E27FC236}">
                <a16:creationId xmlns:a16="http://schemas.microsoft.com/office/drawing/2014/main" id="{20C2A7A4-1E8F-1242-B2DB-CAB65639C7A7}"/>
              </a:ext>
            </a:extLst>
          </p:cNvPr>
          <p:cNvPicPr preferRelativeResize="0"/>
          <p:nvPr userDrawn="1"/>
        </p:nvPicPr>
        <p:blipFill>
          <a:blip r:embed="rId9" cstate="email">
            <a:extLst>
              <a:ext uri="{28A0092B-C50C-407E-A947-70E740481C1C}">
                <a14:useLocalDpi xmlns:a14="http://schemas.microsoft.com/office/drawing/2010/main"/>
              </a:ext>
            </a:extLst>
          </a:blip>
          <a:srcRect/>
          <a:stretch/>
        </p:blipFill>
        <p:spPr>
          <a:xfrm>
            <a:off x="619666" y="3850785"/>
            <a:ext cx="1271851" cy="822464"/>
          </a:xfrm>
          <a:prstGeom prst="rect">
            <a:avLst/>
          </a:prstGeom>
          <a:noFill/>
          <a:ln>
            <a:noFill/>
          </a:ln>
        </p:spPr>
      </p:pic>
      <p:sp>
        <p:nvSpPr>
          <p:cNvPr id="13" name="TextBox 12">
            <a:extLst>
              <a:ext uri="{FF2B5EF4-FFF2-40B4-BE49-F238E27FC236}">
                <a16:creationId xmlns:a16="http://schemas.microsoft.com/office/drawing/2014/main" id="{76288784-BC15-2447-8533-90B02A49AC21}"/>
              </a:ext>
            </a:extLst>
          </p:cNvPr>
          <p:cNvSpPr txBox="1"/>
          <p:nvPr userDrawn="1"/>
        </p:nvSpPr>
        <p:spPr>
          <a:xfrm>
            <a:off x="136780" y="119965"/>
            <a:ext cx="2335383" cy="181588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rgbClr val="EF7800"/>
                </a:solidFill>
                <a:latin typeface="Calibri" panose="020F0502020204030204" pitchFamily="34" charset="0"/>
                <a:ea typeface="Calibri"/>
                <a:cs typeface="Calibri" panose="020F0502020204030204" pitchFamily="34" charset="0"/>
                <a:sym typeface="Calibri"/>
              </a:rPr>
              <a:t>BIRTH</a:t>
            </a:r>
            <a:br>
              <a:rPr lang="en-US" sz="2800" b="1" i="0" u="none" strike="noStrike" cap="none" dirty="0">
                <a:solidFill>
                  <a:srgbClr val="EF7800"/>
                </a:solidFill>
                <a:latin typeface="Calibri" panose="020F0502020204030204" pitchFamily="34" charset="0"/>
                <a:ea typeface="Calibri"/>
                <a:cs typeface="Calibri" panose="020F0502020204030204" pitchFamily="34" charset="0"/>
                <a:sym typeface="Calibri"/>
              </a:rPr>
            </a:br>
            <a:r>
              <a:rPr lang="en-US" sz="1800" b="1" i="0" u="none" strike="noStrike" cap="none" dirty="0">
                <a:solidFill>
                  <a:srgbClr val="EF7800"/>
                </a:solidFill>
                <a:latin typeface="Calibri" panose="020F0502020204030204" pitchFamily="34" charset="0"/>
                <a:ea typeface="Calibri"/>
                <a:cs typeface="Calibri" panose="020F0502020204030204" pitchFamily="34" charset="0"/>
                <a:sym typeface="Calibri"/>
              </a:rPr>
              <a:t>AND </a:t>
            </a:r>
            <a:r>
              <a:rPr lang="en-US" sz="2800" b="1" i="0" u="none" strike="noStrike" cap="none" dirty="0">
                <a:solidFill>
                  <a:srgbClr val="EF7800"/>
                </a:solidFill>
                <a:latin typeface="Calibri" panose="020F0502020204030204" pitchFamily="34" charset="0"/>
                <a:ea typeface="Calibri"/>
                <a:cs typeface="Calibri" panose="020F0502020204030204" pitchFamily="34" charset="0"/>
                <a:sym typeface="Calibri"/>
              </a:rPr>
              <a:t>FOSTER PARENT PARTNERSHIP</a:t>
            </a:r>
          </a:p>
        </p:txBody>
      </p:sp>
      <p:sp>
        <p:nvSpPr>
          <p:cNvPr id="15" name="Title Placeholder 1">
            <a:extLst>
              <a:ext uri="{FF2B5EF4-FFF2-40B4-BE49-F238E27FC236}">
                <a16:creationId xmlns:a16="http://schemas.microsoft.com/office/drawing/2014/main" id="{3819F17D-9C71-EA47-8442-5852FF5DD5C3}"/>
              </a:ext>
            </a:extLst>
          </p:cNvPr>
          <p:cNvSpPr>
            <a:spLocks noGrp="1"/>
          </p:cNvSpPr>
          <p:nvPr>
            <p:ph type="title"/>
          </p:nvPr>
        </p:nvSpPr>
        <p:spPr>
          <a:xfrm>
            <a:off x="3178572" y="554181"/>
            <a:ext cx="8794917" cy="762001"/>
          </a:xfrm>
          <a:prstGeom prst="rect">
            <a:avLst/>
          </a:prstGeom>
        </p:spPr>
        <p:txBody>
          <a:bodyPr vert="horz" lIns="91440" tIns="45720" rIns="91440" bIns="45720" rtlCol="0" anchor="ctr">
            <a:normAutofit/>
          </a:bodyPr>
          <a:lstStyle/>
          <a:p>
            <a:r>
              <a:rPr lang="en-US" dirty="0"/>
              <a:t>Click to edit Master title style</a:t>
            </a:r>
          </a:p>
        </p:txBody>
      </p:sp>
      <p:sp>
        <p:nvSpPr>
          <p:cNvPr id="2" name="Text Placeholder 1">
            <a:extLst>
              <a:ext uri="{FF2B5EF4-FFF2-40B4-BE49-F238E27FC236}">
                <a16:creationId xmlns:a16="http://schemas.microsoft.com/office/drawing/2014/main" id="{2B6ECF0D-3242-2347-B380-8766220CA589}"/>
              </a:ext>
            </a:extLst>
          </p:cNvPr>
          <p:cNvSpPr>
            <a:spLocks noGrp="1"/>
          </p:cNvSpPr>
          <p:nvPr>
            <p:ph type="body" idx="1"/>
          </p:nvPr>
        </p:nvSpPr>
        <p:spPr>
          <a:xfrm>
            <a:off x="3178572" y="1537855"/>
            <a:ext cx="8794916" cy="46391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0170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3600" kern="1200">
          <a:ln>
            <a:noFill/>
          </a:ln>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195987" y="780712"/>
            <a:ext cx="11800025" cy="2009845"/>
          </a:xfrm>
          <a:prstGeom prst="rect">
            <a:avLst/>
          </a:prstGeom>
          <a:noFill/>
          <a:ln>
            <a:noFill/>
          </a:ln>
        </p:spPr>
        <p:txBody>
          <a:bodyPr spcFirstLastPara="1" wrap="square" lIns="91425" tIns="45700" rIns="91425" bIns="45700" anchor="t" anchorCtr="0">
            <a:noAutofit/>
          </a:bodyPr>
          <a:lstStyle/>
          <a:p>
            <a:pPr>
              <a:lnSpc>
                <a:spcPct val="100000"/>
              </a:lnSpc>
              <a:spcBef>
                <a:spcPts val="600"/>
              </a:spcBef>
              <a:spcAft>
                <a:spcPts val="600"/>
              </a:spcAft>
            </a:pPr>
            <a:r>
              <a:rPr lang="en-US" sz="4000" dirty="0"/>
              <a:t>Relationships Matter:</a:t>
            </a:r>
            <a:br>
              <a:rPr lang="en-US" sz="4000" dirty="0"/>
            </a:br>
            <a:r>
              <a:rPr lang="en-US" sz="4000" dirty="0"/>
              <a:t>Building Birth and Foster Parent Partnerships that Last </a:t>
            </a:r>
            <a:br>
              <a:rPr lang="en-US" sz="3200" b="1" dirty="0"/>
            </a:br>
            <a:r>
              <a:rPr lang="en-US" sz="2400" b="1" i="1" dirty="0">
                <a:solidFill>
                  <a:srgbClr val="FF0000"/>
                </a:solidFill>
              </a:rPr>
              <a:t>April 20, 2022</a:t>
            </a:r>
            <a:endParaRPr sz="2400" i="1" dirty="0">
              <a:solidFill>
                <a:srgbClr val="FF0000"/>
              </a:solidFill>
            </a:endParaRPr>
          </a:p>
        </p:txBody>
      </p:sp>
      <p:sp>
        <p:nvSpPr>
          <p:cNvPr id="68" name="Google Shape;68;p19"/>
          <p:cNvSpPr txBox="1"/>
          <p:nvPr/>
        </p:nvSpPr>
        <p:spPr>
          <a:xfrm>
            <a:off x="270164" y="163142"/>
            <a:ext cx="1165167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dirty="0">
                <a:solidFill>
                  <a:schemeClr val="dk1"/>
                </a:solidFill>
                <a:latin typeface="Calibri"/>
                <a:ea typeface="Calibri"/>
                <a:cs typeface="Calibri"/>
                <a:sym typeface="Calibri"/>
              </a:rPr>
              <a:t>BIRTH</a:t>
            </a:r>
            <a:r>
              <a:rPr lang="en-US" sz="2000" b="0" i="0" u="none" strike="noStrike" cap="none" dirty="0">
                <a:solidFill>
                  <a:schemeClr val="dk1"/>
                </a:solidFill>
                <a:latin typeface="Calibri"/>
                <a:ea typeface="Calibri"/>
                <a:cs typeface="Calibri"/>
                <a:sym typeface="Calibri"/>
              </a:rPr>
              <a:t> AND </a:t>
            </a:r>
            <a:r>
              <a:rPr lang="en-US" sz="4000" b="0" i="0" u="none" strike="noStrike" cap="none" dirty="0">
                <a:solidFill>
                  <a:schemeClr val="dk1"/>
                </a:solidFill>
                <a:latin typeface="Calibri"/>
                <a:ea typeface="Calibri"/>
                <a:cs typeface="Calibri"/>
                <a:sym typeface="Calibri"/>
              </a:rPr>
              <a:t>FOSTER PARENT PARTNERSHIP</a:t>
            </a:r>
            <a:endParaRPr sz="4000" b="0" i="0" u="none" strike="noStrike" cap="none" dirty="0">
              <a:solidFill>
                <a:schemeClr val="dk1"/>
              </a:solidFill>
              <a:latin typeface="Calibri"/>
              <a:ea typeface="Calibri"/>
              <a:cs typeface="Calibri"/>
              <a:sym typeface="Calibri"/>
            </a:endParaRPr>
          </a:p>
        </p:txBody>
      </p:sp>
      <p:pic>
        <p:nvPicPr>
          <p:cNvPr id="69" name="Google Shape;69;p19" descr="A close up of a sig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19861" y="5616598"/>
            <a:ext cx="1857705" cy="616110"/>
          </a:xfrm>
          <a:prstGeom prst="rect">
            <a:avLst/>
          </a:prstGeom>
          <a:noFill/>
          <a:ln>
            <a:noFill/>
          </a:ln>
        </p:spPr>
      </p:pic>
      <p:pic>
        <p:nvPicPr>
          <p:cNvPr id="72" name="Google Shape;72;p19" descr="A picture containing person, indoor, person, peopl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l="8627" r="18141"/>
          <a:stretch/>
        </p:blipFill>
        <p:spPr>
          <a:xfrm>
            <a:off x="3318977" y="2700241"/>
            <a:ext cx="2493818" cy="2493818"/>
          </a:xfrm>
          <a:prstGeom prst="rect">
            <a:avLst/>
          </a:prstGeom>
          <a:noFill/>
          <a:ln>
            <a:noFill/>
          </a:ln>
          <a:effectLst>
            <a:outerShdw blurRad="50800" dist="38100" dir="2700000" algn="tl" rotWithShape="0">
              <a:srgbClr val="000000">
                <a:alpha val="40000"/>
              </a:srgbClr>
            </a:outerShdw>
          </a:effectLst>
        </p:spPr>
      </p:pic>
      <p:pic>
        <p:nvPicPr>
          <p:cNvPr id="73" name="Google Shape;73;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48714" y="2700241"/>
            <a:ext cx="2493818" cy="2493818"/>
          </a:xfrm>
          <a:prstGeom prst="rect">
            <a:avLst/>
          </a:prstGeom>
          <a:noFill/>
          <a:ln>
            <a:noFill/>
          </a:ln>
          <a:effectLst>
            <a:outerShdw blurRad="50800" dist="38100" dir="2700000" algn="tl" rotWithShape="0">
              <a:srgbClr val="000000">
                <a:alpha val="40000"/>
              </a:srgbClr>
            </a:outerShdw>
          </a:effectLst>
        </p:spPr>
      </p:pic>
      <p:pic>
        <p:nvPicPr>
          <p:cNvPr id="10" name="Picture 9" descr="Graphical user interface, text&#10;&#10;Description automatically generated with medium confidence">
            <a:extLst>
              <a:ext uri="{FF2B5EF4-FFF2-40B4-BE49-F238E27FC236}">
                <a16:creationId xmlns:a16="http://schemas.microsoft.com/office/drawing/2014/main" id="{DD5C240D-DF87-5A46-B272-9E53B3DB4F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4840" y="5558073"/>
            <a:ext cx="2335383" cy="726390"/>
          </a:xfrm>
          <a:prstGeom prst="rect">
            <a:avLst/>
          </a:prstGeom>
        </p:spPr>
      </p:pic>
      <p:pic>
        <p:nvPicPr>
          <p:cNvPr id="11" name="Google Shape;70;p19">
            <a:extLst>
              <a:ext uri="{FF2B5EF4-FFF2-40B4-BE49-F238E27FC236}">
                <a16:creationId xmlns:a16="http://schemas.microsoft.com/office/drawing/2014/main" id="{F9AE53CE-FA15-374B-A0A9-A30189660856}"/>
              </a:ext>
            </a:extLst>
          </p:cNvPr>
          <p:cNvPicPr preferRelativeResize="0"/>
          <p:nvPr/>
        </p:nvPicPr>
        <p:blipFill rotWithShape="1">
          <a:blip r:embed="rId7">
            <a:alphaModFix/>
          </a:blip>
          <a:srcRect/>
          <a:stretch/>
        </p:blipFill>
        <p:spPr>
          <a:xfrm>
            <a:off x="1905136" y="5558073"/>
            <a:ext cx="2074159" cy="777812"/>
          </a:xfrm>
          <a:prstGeom prst="rect">
            <a:avLst/>
          </a:prstGeom>
          <a:noFill/>
          <a:ln>
            <a:noFill/>
          </a:ln>
        </p:spPr>
      </p:pic>
      <p:pic>
        <p:nvPicPr>
          <p:cNvPr id="12" name="Google Shape;74;p19">
            <a:extLst>
              <a:ext uri="{FF2B5EF4-FFF2-40B4-BE49-F238E27FC236}">
                <a16:creationId xmlns:a16="http://schemas.microsoft.com/office/drawing/2014/main" id="{50394332-B82A-154C-B537-D9A7166259A0}"/>
              </a:ext>
            </a:extLst>
          </p:cNvPr>
          <p:cNvPicPr preferRelativeResize="0"/>
          <p:nvPr/>
        </p:nvPicPr>
        <p:blipFill>
          <a:blip r:embed="rId8" cstate="email">
            <a:extLst>
              <a:ext uri="{28A0092B-C50C-407E-A947-70E740481C1C}">
                <a14:useLocalDpi xmlns:a14="http://schemas.microsoft.com/office/drawing/2010/main"/>
              </a:ext>
            </a:extLst>
          </a:blip>
          <a:srcRect/>
          <a:stretch/>
        </p:blipFill>
        <p:spPr>
          <a:xfrm>
            <a:off x="4229140" y="5513421"/>
            <a:ext cx="1271851" cy="8224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title"/>
          </p:nvPr>
        </p:nvSpPr>
        <p:spPr>
          <a:xfrm>
            <a:off x="5738949" y="757645"/>
            <a:ext cx="5793462" cy="1149532"/>
          </a:xfrm>
          <a:prstGeom prst="rect">
            <a:avLst/>
          </a:prstGeom>
          <a:noFill/>
          <a:ln>
            <a:noFill/>
          </a:ln>
        </p:spPr>
        <p:txBody>
          <a:bodyPr spcFirstLastPara="1" wrap="square" lIns="91425" tIns="45700" rIns="91425" bIns="45700" anchor="t" anchorCtr="0">
            <a:normAutofit fontScale="90000"/>
          </a:bodyPr>
          <a:lstStyle/>
          <a:p>
            <a:pPr lvl="0">
              <a:buSzPts val="4400"/>
            </a:pPr>
            <a:r>
              <a:rPr lang="en-US" sz="4000" dirty="0"/>
              <a:t>Chart 2. </a:t>
            </a:r>
            <a:br>
              <a:rPr lang="en-US" sz="4000" dirty="0"/>
            </a:br>
            <a:r>
              <a:rPr lang="en-US" sz="4000" dirty="0"/>
              <a:t>Supporting </a:t>
            </a:r>
            <a:r>
              <a:rPr lang="en-US" sz="4400" dirty="0"/>
              <a:t>the Relationship</a:t>
            </a:r>
            <a:endParaRPr sz="4400" dirty="0"/>
          </a:p>
        </p:txBody>
      </p:sp>
      <p:sp>
        <p:nvSpPr>
          <p:cNvPr id="285" name="Google Shape;285;p46"/>
          <p:cNvSpPr txBox="1">
            <a:spLocks noGrp="1"/>
          </p:cNvSpPr>
          <p:nvPr>
            <p:ph type="body" idx="1"/>
          </p:nvPr>
        </p:nvSpPr>
        <p:spPr>
          <a:xfrm>
            <a:off x="5738949" y="2751908"/>
            <a:ext cx="5918661" cy="24688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i="0" u="none" strike="noStrike" dirty="0"/>
              <a:t>Children and youth benefit by feeling safer and learning healthy communication skills when they see the foster parents/kinship caregivers and birth parents working together. </a:t>
            </a:r>
            <a:endParaRPr dirty="0"/>
          </a:p>
        </p:txBody>
      </p:sp>
      <p:pic>
        <p:nvPicPr>
          <p:cNvPr id="286" name="Google Shape;286;p46"/>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59589" y="457833"/>
            <a:ext cx="4666267" cy="6035040"/>
          </a:xfrm>
          <a:prstGeom prst="rect">
            <a:avLst/>
          </a:prstGeom>
          <a:noFill/>
          <a:ln w="9525" cap="flat" cmpd="sng">
            <a:solidFill>
              <a:srgbClr val="AEABAB"/>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73358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p:nvPr/>
        </p:nvSpPr>
        <p:spPr>
          <a:xfrm>
            <a:off x="1" y="635726"/>
            <a:ext cx="11930742" cy="2542903"/>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93" name="Google Shape;293;p47"/>
          <p:cNvSpPr txBox="1">
            <a:spLocks noGrp="1"/>
          </p:cNvSpPr>
          <p:nvPr>
            <p:ph type="title"/>
          </p:nvPr>
        </p:nvSpPr>
        <p:spPr>
          <a:xfrm>
            <a:off x="5386702" y="505097"/>
            <a:ext cx="6308910" cy="2341342"/>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4400"/>
              <a:buFont typeface="Calibri"/>
              <a:buNone/>
            </a:pPr>
            <a:r>
              <a:rPr lang="en-US" sz="3200" i="0" u="none" strike="noStrike" dirty="0"/>
              <a:t>Chart 3. </a:t>
            </a:r>
            <a:br>
              <a:rPr lang="en-US" sz="3200" i="0" u="none" strike="noStrike" dirty="0"/>
            </a:br>
            <a:r>
              <a:rPr lang="en-US" sz="3200" i="0" u="none" strike="noStrike" dirty="0"/>
              <a:t>Keeping the Relationship Strong while Working with the System and Planning for Reunification</a:t>
            </a:r>
            <a:endParaRPr sz="3200" dirty="0"/>
          </a:p>
        </p:txBody>
      </p:sp>
      <p:sp>
        <p:nvSpPr>
          <p:cNvPr id="294" name="Google Shape;294;p47"/>
          <p:cNvSpPr txBox="1">
            <a:spLocks noGrp="1"/>
          </p:cNvSpPr>
          <p:nvPr>
            <p:ph type="body" idx="1"/>
          </p:nvPr>
        </p:nvSpPr>
        <p:spPr>
          <a:xfrm>
            <a:off x="5386702" y="3429000"/>
            <a:ext cx="6544041" cy="30934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i="0" u="none" strike="noStrike" dirty="0"/>
              <a:t>It is important for the birth family and the foster parent/kinship caregiver to keep their relationship strong by working as a supportive and unified team and sharing consistent information about the child or youth with the other professionals who may be involved in working with the family.</a:t>
            </a:r>
            <a:endParaRPr dirty="0"/>
          </a:p>
        </p:txBody>
      </p:sp>
      <p:pic>
        <p:nvPicPr>
          <p:cNvPr id="295" name="Google Shape;295;p47"/>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60218" y="431464"/>
            <a:ext cx="4666267" cy="6035040"/>
          </a:xfrm>
          <a:prstGeom prst="rect">
            <a:avLst/>
          </a:prstGeom>
          <a:noFill/>
          <a:ln w="9525" cap="flat" cmpd="sng">
            <a:solidFill>
              <a:srgbClr val="AEABAB"/>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08823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6" name="Google Shape;292;p47">
            <a:extLst>
              <a:ext uri="{FF2B5EF4-FFF2-40B4-BE49-F238E27FC236}">
                <a16:creationId xmlns:a16="http://schemas.microsoft.com/office/drawing/2014/main" id="{FF3FFC62-A582-554A-A822-44859A71AA01}"/>
              </a:ext>
            </a:extLst>
          </p:cNvPr>
          <p:cNvSpPr/>
          <p:nvPr/>
        </p:nvSpPr>
        <p:spPr>
          <a:xfrm>
            <a:off x="1" y="635726"/>
            <a:ext cx="11930742" cy="2542903"/>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302" name="Google Shape;302;p48"/>
          <p:cNvSpPr txBox="1">
            <a:spLocks noGrp="1"/>
          </p:cNvSpPr>
          <p:nvPr>
            <p:ph type="title"/>
          </p:nvPr>
        </p:nvSpPr>
        <p:spPr>
          <a:xfrm>
            <a:off x="5787632" y="617676"/>
            <a:ext cx="5710886" cy="21550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sz="3200" i="0" u="none" strike="noStrike" dirty="0"/>
              <a:t>Chart 4. </a:t>
            </a:r>
            <a:br>
              <a:rPr lang="en-US" sz="3200" i="0" u="none" strike="noStrike" dirty="0"/>
            </a:br>
            <a:r>
              <a:rPr lang="en-US" sz="3200" i="0" u="none" strike="noStrike" dirty="0"/>
              <a:t>Keeping the Relationship Strong after the Birth Family </a:t>
            </a:r>
            <a:br>
              <a:rPr lang="en-US" sz="3200" i="0" u="none" strike="noStrike" dirty="0"/>
            </a:br>
            <a:r>
              <a:rPr lang="en-US" sz="3200" i="0" u="none" strike="noStrike" dirty="0"/>
              <a:t>Leaves the System</a:t>
            </a:r>
            <a:endParaRPr sz="3200" dirty="0"/>
          </a:p>
        </p:txBody>
      </p:sp>
      <p:sp>
        <p:nvSpPr>
          <p:cNvPr id="303" name="Google Shape;303;p48"/>
          <p:cNvSpPr txBox="1">
            <a:spLocks noGrp="1"/>
          </p:cNvSpPr>
          <p:nvPr>
            <p:ph type="body" idx="1"/>
          </p:nvPr>
        </p:nvSpPr>
        <p:spPr>
          <a:xfrm>
            <a:off x="5930538" y="3449229"/>
            <a:ext cx="5704113" cy="25429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Many foster families/kinship caregivers stay closely connected with the birth family and build long-term relationships for the children and family. </a:t>
            </a:r>
            <a:endParaRPr dirty="0"/>
          </a:p>
        </p:txBody>
      </p:sp>
      <p:pic>
        <p:nvPicPr>
          <p:cNvPr id="304" name="Google Shape;304;p48"/>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93482" y="457833"/>
            <a:ext cx="4666268" cy="6035040"/>
          </a:xfrm>
          <a:prstGeom prst="rect">
            <a:avLst/>
          </a:prstGeom>
          <a:noFill/>
          <a:ln w="9525" cap="flat" cmpd="sng">
            <a:solidFill>
              <a:srgbClr val="AEABAB"/>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71984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EEAE-7A8A-4CA2-83F8-236754CB7F00}"/>
              </a:ext>
            </a:extLst>
          </p:cNvPr>
          <p:cNvSpPr>
            <a:spLocks noGrp="1"/>
          </p:cNvSpPr>
          <p:nvPr>
            <p:ph type="title"/>
          </p:nvPr>
        </p:nvSpPr>
        <p:spPr>
          <a:xfrm>
            <a:off x="747714" y="365125"/>
            <a:ext cx="10975858" cy="1627304"/>
          </a:xfrm>
        </p:spPr>
        <p:txBody>
          <a:bodyPr/>
          <a:lstStyle/>
          <a:p>
            <a:r>
              <a:rPr lang="en-US" sz="4400" dirty="0"/>
              <a:t>BFPP Resources and Access to Them</a:t>
            </a:r>
            <a:br>
              <a:rPr lang="en-US" dirty="0"/>
            </a:br>
            <a:r>
              <a:rPr lang="en-US" sz="4000" i="1" dirty="0" err="1">
                <a:solidFill>
                  <a:srgbClr val="0070C0"/>
                </a:solidFill>
              </a:rPr>
              <a:t>ctfalliance.org</a:t>
            </a:r>
            <a:r>
              <a:rPr lang="en-US" sz="4000" i="1" dirty="0">
                <a:solidFill>
                  <a:srgbClr val="0070C0"/>
                </a:solidFill>
              </a:rPr>
              <a:t>/partnering-with-parents/</a:t>
            </a:r>
            <a:r>
              <a:rPr lang="en-US" sz="4000" i="1" dirty="0" err="1">
                <a:solidFill>
                  <a:srgbClr val="0070C0"/>
                </a:solidFill>
              </a:rPr>
              <a:t>bfpp</a:t>
            </a:r>
            <a:endParaRPr lang="en-US" sz="4000" i="1" dirty="0">
              <a:solidFill>
                <a:srgbClr val="0070C0"/>
              </a:solidFill>
            </a:endParaRPr>
          </a:p>
        </p:txBody>
      </p:sp>
      <p:sp>
        <p:nvSpPr>
          <p:cNvPr id="3" name="Text Placeholder 2">
            <a:extLst>
              <a:ext uri="{FF2B5EF4-FFF2-40B4-BE49-F238E27FC236}">
                <a16:creationId xmlns:a16="http://schemas.microsoft.com/office/drawing/2014/main" id="{92C58982-48B2-4180-9445-F48F276BEACD}"/>
              </a:ext>
            </a:extLst>
          </p:cNvPr>
          <p:cNvSpPr>
            <a:spLocks noGrp="1"/>
          </p:cNvSpPr>
          <p:nvPr>
            <p:ph type="body" idx="1"/>
          </p:nvPr>
        </p:nvSpPr>
        <p:spPr>
          <a:xfrm>
            <a:off x="748144" y="2464526"/>
            <a:ext cx="11083637" cy="4057948"/>
          </a:xfrm>
        </p:spPr>
        <p:txBody>
          <a:bodyPr/>
          <a:lstStyle/>
          <a:p>
            <a:r>
              <a:rPr lang="en-US" dirty="0"/>
              <a:t>Relationship Building Tools</a:t>
            </a:r>
          </a:p>
          <a:p>
            <a:r>
              <a:rPr lang="en-US" dirty="0"/>
              <a:t>Executive Summary </a:t>
            </a:r>
          </a:p>
          <a:p>
            <a:pPr lvl="0"/>
            <a:r>
              <a:rPr lang="en-US" dirty="0"/>
              <a:t>BFPP Flyer to Promote the Tools</a:t>
            </a:r>
          </a:p>
          <a:p>
            <a:pPr lvl="0"/>
            <a:r>
              <a:rPr lang="en-US" dirty="0"/>
              <a:t>Handout with Recommendations on How to Use the </a:t>
            </a:r>
            <a:r>
              <a:rPr lang="en-US" i="1" dirty="0"/>
              <a:t>Relationship Building Guide</a:t>
            </a:r>
          </a:p>
          <a:p>
            <a:pPr lvl="0"/>
            <a:r>
              <a:rPr lang="en-US" dirty="0"/>
              <a:t>Handouts of Charts on Relationship Building Stages</a:t>
            </a:r>
          </a:p>
          <a:p>
            <a:pPr lvl="0"/>
            <a:r>
              <a:rPr lang="en-US" dirty="0"/>
              <a:t>Relationships Matter Workshops (videos coming soon!)</a:t>
            </a:r>
          </a:p>
        </p:txBody>
      </p:sp>
    </p:spTree>
    <p:extLst>
      <p:ext uri="{BB962C8B-B14F-4D97-AF65-F5344CB8AC3E}">
        <p14:creationId xmlns:p14="http://schemas.microsoft.com/office/powerpoint/2010/main" val="302718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body" idx="1"/>
          </p:nvPr>
        </p:nvSpPr>
        <p:spPr>
          <a:xfrm>
            <a:off x="3526971" y="1098368"/>
            <a:ext cx="7567750" cy="524256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Calibri"/>
              <a:buNone/>
            </a:pPr>
            <a:r>
              <a:rPr lang="en-US" i="1" u="none" strike="noStrike" cap="none" dirty="0">
                <a:solidFill>
                  <a:srgbClr val="C00000"/>
                </a:solidFill>
              </a:rPr>
              <a:t>"A strong relationship between a birth parent and foster parent can make a huge difference for a child and their birth family. I think it is awesome to know that your child is safe. I especially appreciate that the foster parent wants to know what practices I use to care for my child. I also have some comfort knowing that the foster parent cares about me. In this way, I can move forward with my own healing and also work on a plan for a better life for me and my family."</a:t>
            </a:r>
            <a:endParaRPr dirty="0"/>
          </a:p>
          <a:p>
            <a:pPr marL="0" marR="0" lvl="0" indent="0" algn="r" rtl="0">
              <a:lnSpc>
                <a:spcPct val="90000"/>
              </a:lnSpc>
              <a:spcBef>
                <a:spcPts val="600"/>
              </a:spcBef>
              <a:spcAft>
                <a:spcPts val="0"/>
              </a:spcAft>
              <a:buClr>
                <a:srgbClr val="000000"/>
              </a:buClr>
              <a:buSzPts val="2400"/>
              <a:buFont typeface="Calibri"/>
              <a:buNone/>
            </a:pPr>
            <a:r>
              <a:rPr lang="en-US" sz="2400" u="none" strike="noStrike" cap="none" dirty="0">
                <a:solidFill>
                  <a:srgbClr val="000000"/>
                </a:solidFill>
              </a:rPr>
              <a:t>Shana Hunts Along, birth parent (Minnesota)</a:t>
            </a:r>
            <a:endParaRPr dirty="0"/>
          </a:p>
        </p:txBody>
      </p:sp>
      <p:pic>
        <p:nvPicPr>
          <p:cNvPr id="270" name="Google Shape;270;p44" descr="A person posing for the camera&#10;&#10;Description automatically generated"/>
          <p:cNvPicPr preferRelativeResize="0">
            <a:picLocks noChangeAspect="1"/>
          </p:cNvPicPr>
          <p:nvPr/>
        </p:nvPicPr>
        <p:blipFill rotWithShape="1">
          <a:blip r:embed="rId3">
            <a:alphaModFix/>
          </a:blip>
          <a:srcRect t="2159" b="8349"/>
          <a:stretch/>
        </p:blipFill>
        <p:spPr>
          <a:xfrm>
            <a:off x="807538" y="2094411"/>
            <a:ext cx="2050194" cy="2971800"/>
          </a:xfrm>
          <a:prstGeom prst="rect">
            <a:avLst/>
          </a:prstGeom>
          <a:noFill/>
          <a:ln w="9525" cap="flat" cmpd="sng">
            <a:solidFill>
              <a:srgbClr val="AEABAB"/>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43314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5438274" y="4716379"/>
            <a:ext cx="6569242" cy="2141621"/>
          </a:xfrm>
          <a:prstGeom prst="rect">
            <a:avLst/>
          </a:prstGeom>
          <a:noFill/>
          <a:ln>
            <a:noFill/>
          </a:ln>
        </p:spPr>
        <p:txBody>
          <a:bodyPr spcFirstLastPara="1" wrap="square" lIns="91425" tIns="45700" rIns="91425" bIns="45700" anchor="ctr" anchorCtr="0">
            <a:noAutofit/>
          </a:bodyPr>
          <a:lstStyle/>
          <a:p>
            <a:pPr lvl="0">
              <a:buSzPts val="3600"/>
            </a:pPr>
            <a:r>
              <a:rPr lang="en-US" sz="2800" dirty="0"/>
              <a:t>Questions and Further Discussion reach out to Sofia Santillana@ </a:t>
            </a:r>
            <a:r>
              <a:rPr lang="en-US" sz="2800" dirty="0" err="1"/>
              <a:t>sofia.santillana@ctfalliance.org</a:t>
            </a: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726989" y="365125"/>
            <a:ext cx="10492946" cy="96940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1800"/>
              <a:buNone/>
            </a:pPr>
            <a:br>
              <a:rPr lang="en-US"/>
            </a:br>
            <a:r>
              <a:rPr lang="en-US"/>
              <a:t>Welcome and Introductions </a:t>
            </a:r>
            <a:br>
              <a:rPr lang="en-US"/>
            </a:br>
            <a:endParaRPr>
              <a:solidFill>
                <a:srgbClr val="FF0000"/>
              </a:solidFill>
            </a:endParaRPr>
          </a:p>
        </p:txBody>
      </p:sp>
      <p:grpSp>
        <p:nvGrpSpPr>
          <p:cNvPr id="112" name="Google Shape;112;p3"/>
          <p:cNvGrpSpPr/>
          <p:nvPr/>
        </p:nvGrpSpPr>
        <p:grpSpPr>
          <a:xfrm>
            <a:off x="6915736" y="1810290"/>
            <a:ext cx="2156655" cy="3749754"/>
            <a:chOff x="3095112" y="1908620"/>
            <a:chExt cx="1911928" cy="3575962"/>
          </a:xfrm>
        </p:grpSpPr>
        <p:sp>
          <p:nvSpPr>
            <p:cNvPr id="113" name="Google Shape;113;p3"/>
            <p:cNvSpPr txBox="1"/>
            <p:nvPr/>
          </p:nvSpPr>
          <p:spPr>
            <a:xfrm>
              <a:off x="3095112" y="4219758"/>
              <a:ext cx="1911928" cy="12648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Robyn Robbins </a:t>
              </a:r>
              <a:endParaRPr dirty="0"/>
            </a:p>
            <a:p>
              <a:pPr marL="0" marR="0" lvl="0" indent="0" algn="ctr"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Foster Parent</a:t>
              </a:r>
              <a:endParaRPr dirty="0"/>
            </a:p>
            <a:p>
              <a:pPr marL="0" marR="0" lvl="0" indent="0" algn="ctr"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California</a:t>
              </a:r>
              <a:endParaRPr sz="1600" b="0" i="0" u="none" strike="noStrike" cap="none" dirty="0">
                <a:solidFill>
                  <a:srgbClr val="000000"/>
                </a:solidFill>
                <a:latin typeface="Calibri"/>
                <a:ea typeface="Calibri"/>
                <a:cs typeface="Calibri"/>
                <a:sym typeface="Calibri"/>
              </a:endParaRPr>
            </a:p>
          </p:txBody>
        </p:sp>
        <p:pic>
          <p:nvPicPr>
            <p:cNvPr id="114" name="Google Shape;114;p3"/>
            <p:cNvPicPr preferRelativeResize="0"/>
            <p:nvPr/>
          </p:nvPicPr>
          <p:blipFill rotWithShape="1">
            <a:blip r:embed="rId3">
              <a:alphaModFix/>
            </a:blip>
            <a:srcRect/>
            <a:stretch/>
          </p:blipFill>
          <p:spPr>
            <a:xfrm>
              <a:off x="3230958" y="1908620"/>
              <a:ext cx="1776082" cy="2176287"/>
            </a:xfrm>
            <a:prstGeom prst="rect">
              <a:avLst/>
            </a:prstGeom>
            <a:noFill/>
            <a:ln>
              <a:noFill/>
            </a:ln>
          </p:spPr>
        </p:pic>
      </p:grpSp>
      <p:grpSp>
        <p:nvGrpSpPr>
          <p:cNvPr id="115" name="Google Shape;115;p3"/>
          <p:cNvGrpSpPr/>
          <p:nvPr/>
        </p:nvGrpSpPr>
        <p:grpSpPr>
          <a:xfrm>
            <a:off x="9444732" y="1810295"/>
            <a:ext cx="1911913" cy="3491141"/>
            <a:chOff x="1050204" y="1908620"/>
            <a:chExt cx="1729455" cy="3393081"/>
          </a:xfrm>
        </p:grpSpPr>
        <p:sp>
          <p:nvSpPr>
            <p:cNvPr id="116" name="Google Shape;116;p3"/>
            <p:cNvSpPr txBox="1"/>
            <p:nvPr/>
          </p:nvSpPr>
          <p:spPr>
            <a:xfrm>
              <a:off x="1050204" y="4219758"/>
              <a:ext cx="1729455" cy="10819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Jody Rodgers </a:t>
              </a:r>
              <a:endParaRPr dirty="0"/>
            </a:p>
            <a:p>
              <a:pPr marL="0" marR="0" lvl="0" indent="0" algn="ctr"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Birth Parent</a:t>
              </a:r>
              <a:endParaRPr dirty="0"/>
            </a:p>
            <a:p>
              <a:pPr marL="0" marR="0" lvl="0" indent="0" algn="ctr"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California</a:t>
              </a:r>
              <a:endParaRPr sz="1600" b="0" i="0" u="none" strike="noStrike" cap="none" dirty="0">
                <a:solidFill>
                  <a:srgbClr val="000000"/>
                </a:solidFill>
                <a:latin typeface="Calibri"/>
                <a:ea typeface="Calibri"/>
                <a:cs typeface="Calibri"/>
                <a:sym typeface="Calibri"/>
              </a:endParaRPr>
            </a:p>
          </p:txBody>
        </p:sp>
        <p:pic>
          <p:nvPicPr>
            <p:cNvPr id="117" name="Google Shape;117;p3"/>
            <p:cNvPicPr preferRelativeResize="0"/>
            <p:nvPr/>
          </p:nvPicPr>
          <p:blipFill rotWithShape="1">
            <a:blip r:embed="rId4">
              <a:alphaModFix/>
            </a:blip>
            <a:srcRect/>
            <a:stretch/>
          </p:blipFill>
          <p:spPr>
            <a:xfrm>
              <a:off x="1082084" y="1908620"/>
              <a:ext cx="1666796" cy="2202686"/>
            </a:xfrm>
            <a:prstGeom prst="rect">
              <a:avLst/>
            </a:prstGeom>
            <a:noFill/>
            <a:ln>
              <a:noFill/>
            </a:ln>
          </p:spPr>
        </p:pic>
      </p:grpSp>
      <p:sp>
        <p:nvSpPr>
          <p:cNvPr id="119" name="Google Shape;119;p3"/>
          <p:cNvSpPr txBox="1"/>
          <p:nvPr/>
        </p:nvSpPr>
        <p:spPr>
          <a:xfrm>
            <a:off x="4464587" y="4219125"/>
            <a:ext cx="2244089" cy="892512"/>
          </a:xfrm>
          <a:prstGeom prst="rect">
            <a:avLst/>
          </a:prstGeom>
          <a:noFill/>
          <a:ln>
            <a:noFill/>
          </a:ln>
        </p:spPr>
        <p:txBody>
          <a:bodyPr spcFirstLastPara="1" wrap="square" lIns="91425" tIns="45700" rIns="91425" bIns="45700" anchor="t" anchorCtr="0">
            <a:spAutoFit/>
          </a:bodyPr>
          <a:lstStyle/>
          <a:p>
            <a:pPr lvl="0" algn="ctr">
              <a:buClr>
                <a:schemeClr val="dk1"/>
              </a:buClr>
              <a:buSzPts val="2000"/>
            </a:pPr>
            <a:r>
              <a:rPr lang="en-US" sz="2000" b="1" dirty="0">
                <a:latin typeface="Calibri" panose="020F0502020204030204" pitchFamily="34" charset="0"/>
                <a:cs typeface="Calibri" panose="020F0502020204030204" pitchFamily="34" charset="0"/>
              </a:rPr>
              <a:t>Marquetta King</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Foster Parent</a:t>
            </a:r>
          </a:p>
          <a:p>
            <a:pPr lvl="0" algn="ctr">
              <a:buClr>
                <a:schemeClr val="dk1"/>
              </a:buClr>
              <a:buSzPts val="2000"/>
            </a:pPr>
            <a:r>
              <a:rPr lang="en-US" sz="1600" b="0" i="0" u="none" strike="noStrike" cap="none" dirty="0">
                <a:solidFill>
                  <a:srgbClr val="000000"/>
                </a:solidFill>
                <a:latin typeface="Calibri" panose="020F0502020204030204" pitchFamily="34" charset="0"/>
                <a:cs typeface="Calibri" panose="020F0502020204030204" pitchFamily="34" charset="0"/>
                <a:sym typeface="Arial"/>
              </a:rPr>
              <a:t>Maryland</a:t>
            </a:r>
          </a:p>
        </p:txBody>
      </p:sp>
      <p:sp>
        <p:nvSpPr>
          <p:cNvPr id="121" name="Google Shape;121;p3"/>
          <p:cNvSpPr txBox="1"/>
          <p:nvPr/>
        </p:nvSpPr>
        <p:spPr>
          <a:xfrm>
            <a:off x="877300" y="4219125"/>
            <a:ext cx="3000000" cy="123107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Calibri"/>
                <a:ea typeface="Calibri"/>
                <a:cs typeface="Calibri"/>
                <a:sym typeface="Calibri"/>
              </a:rPr>
              <a:t>Paula Bibbs-Samuels</a:t>
            </a:r>
            <a:endParaRPr sz="2000" b="1" dirty="0">
              <a:latin typeface="Calibri"/>
              <a:ea typeface="Calibri"/>
              <a:cs typeface="Calibri"/>
              <a:sym typeface="Calibri"/>
            </a:endParaRPr>
          </a:p>
          <a:p>
            <a:pPr marL="0" lvl="0" indent="0" algn="ctr" rtl="0">
              <a:spcBef>
                <a:spcPts val="0"/>
              </a:spcBef>
              <a:spcAft>
                <a:spcPts val="0"/>
              </a:spcAft>
              <a:buNone/>
            </a:pPr>
            <a:r>
              <a:rPr lang="en-US" sz="1600" dirty="0">
                <a:latin typeface="Calibri"/>
                <a:ea typeface="Calibri"/>
                <a:cs typeface="Calibri"/>
                <a:sym typeface="Calibri"/>
              </a:rPr>
              <a:t>Birth Parent </a:t>
            </a:r>
          </a:p>
          <a:p>
            <a:pPr marL="0" lvl="0" indent="0" algn="ctr" rtl="0">
              <a:spcBef>
                <a:spcPts val="0"/>
              </a:spcBef>
              <a:spcAft>
                <a:spcPts val="0"/>
              </a:spcAft>
              <a:buNone/>
            </a:pPr>
            <a:r>
              <a:rPr lang="en-US" sz="1600" dirty="0">
                <a:latin typeface="Calibri"/>
                <a:ea typeface="Calibri"/>
                <a:cs typeface="Calibri"/>
                <a:sym typeface="Calibri"/>
              </a:rPr>
              <a:t>Texas</a:t>
            </a:r>
          </a:p>
          <a:p>
            <a:pPr marL="0" lvl="0" indent="0" algn="ctr" rtl="0">
              <a:spcBef>
                <a:spcPts val="0"/>
              </a:spcBef>
              <a:spcAft>
                <a:spcPts val="0"/>
              </a:spcAft>
              <a:buNone/>
            </a:pPr>
            <a:endParaRPr sz="1600" dirty="0">
              <a:latin typeface="Calibri"/>
              <a:ea typeface="Calibri"/>
              <a:cs typeface="Calibri"/>
              <a:sym typeface="Calibri"/>
            </a:endParaRPr>
          </a:p>
        </p:txBody>
      </p:sp>
      <p:pic>
        <p:nvPicPr>
          <p:cNvPr id="3" name="Picture 2" descr="A person with curly hair&#10;&#10;Description automatically generated with low confidence">
            <a:extLst>
              <a:ext uri="{FF2B5EF4-FFF2-40B4-BE49-F238E27FC236}">
                <a16:creationId xmlns:a16="http://schemas.microsoft.com/office/drawing/2014/main" id="{C7658CAC-4DEB-DB43-9EBE-A9DB5081B266}"/>
              </a:ext>
            </a:extLst>
          </p:cNvPr>
          <p:cNvPicPr>
            <a:picLocks noChangeAspect="1"/>
          </p:cNvPicPr>
          <p:nvPr/>
        </p:nvPicPr>
        <p:blipFill>
          <a:blip r:embed="rId5"/>
          <a:stretch>
            <a:fillRect/>
          </a:stretch>
        </p:blipFill>
        <p:spPr>
          <a:xfrm>
            <a:off x="4284884" y="1755050"/>
            <a:ext cx="2636156" cy="2337295"/>
          </a:xfrm>
          <a:prstGeom prst="rect">
            <a:avLst/>
          </a:prstGeom>
        </p:spPr>
      </p:pic>
      <p:pic>
        <p:nvPicPr>
          <p:cNvPr id="6" name="Picture 5" descr="A picture containing person, wall, indoor, red&#10;&#10;Description automatically generated">
            <a:extLst>
              <a:ext uri="{FF2B5EF4-FFF2-40B4-BE49-F238E27FC236}">
                <a16:creationId xmlns:a16="http://schemas.microsoft.com/office/drawing/2014/main" id="{470F8628-DAD4-A14F-8D54-81B0BACBC49F}"/>
              </a:ext>
            </a:extLst>
          </p:cNvPr>
          <p:cNvPicPr>
            <a:picLocks noChangeAspect="1"/>
          </p:cNvPicPr>
          <p:nvPr/>
        </p:nvPicPr>
        <p:blipFill>
          <a:blip r:embed="rId6"/>
          <a:stretch>
            <a:fillRect/>
          </a:stretch>
        </p:blipFill>
        <p:spPr>
          <a:xfrm>
            <a:off x="1241143" y="1755049"/>
            <a:ext cx="2636156" cy="22734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C7155-7323-4A84-BAA2-C40867F594DE}"/>
              </a:ext>
            </a:extLst>
          </p:cNvPr>
          <p:cNvSpPr>
            <a:spLocks noGrp="1"/>
          </p:cNvSpPr>
          <p:nvPr>
            <p:ph type="title"/>
          </p:nvPr>
        </p:nvSpPr>
        <p:spPr/>
        <p:txBody>
          <a:bodyPr/>
          <a:lstStyle/>
          <a:p>
            <a:r>
              <a:rPr lang="en-US" sz="4400" dirty="0"/>
              <a:t>Agenda</a:t>
            </a:r>
          </a:p>
        </p:txBody>
      </p:sp>
      <p:sp>
        <p:nvSpPr>
          <p:cNvPr id="5" name="Text Placeholder 4">
            <a:extLst>
              <a:ext uri="{FF2B5EF4-FFF2-40B4-BE49-F238E27FC236}">
                <a16:creationId xmlns:a16="http://schemas.microsoft.com/office/drawing/2014/main" id="{D84609B4-495A-4189-915C-8ACD6E14B9FB}"/>
              </a:ext>
            </a:extLst>
          </p:cNvPr>
          <p:cNvSpPr>
            <a:spLocks noGrp="1"/>
          </p:cNvSpPr>
          <p:nvPr>
            <p:ph type="body" idx="1"/>
          </p:nvPr>
        </p:nvSpPr>
        <p:spPr>
          <a:xfrm>
            <a:off x="2801566" y="1828800"/>
            <a:ext cx="9030216" cy="3385226"/>
          </a:xfrm>
        </p:spPr>
        <p:txBody>
          <a:bodyPr/>
          <a:lstStyle/>
          <a:p>
            <a:r>
              <a:rPr lang="en-US" sz="3200" dirty="0"/>
              <a:t>Welcome and Introductions</a:t>
            </a:r>
          </a:p>
          <a:p>
            <a:r>
              <a:rPr lang="en-US" sz="3200" dirty="0"/>
              <a:t>Workshop Goals</a:t>
            </a:r>
          </a:p>
          <a:p>
            <a:r>
              <a:rPr lang="en-US" sz="3200" dirty="0"/>
              <a:t>The BFPP Movement and the Tools</a:t>
            </a:r>
          </a:p>
          <a:p>
            <a:r>
              <a:rPr lang="en-US" sz="3200" i="1" dirty="0"/>
              <a:t>The Birth and Foster Parent Partnership: Relationship Building Guide</a:t>
            </a:r>
          </a:p>
          <a:p>
            <a:r>
              <a:rPr lang="en-US" sz="3200" dirty="0"/>
              <a:t>BFPP Resources and How to Access Them</a:t>
            </a:r>
          </a:p>
        </p:txBody>
      </p:sp>
    </p:spTree>
    <p:extLst>
      <p:ext uri="{BB962C8B-B14F-4D97-AF65-F5344CB8AC3E}">
        <p14:creationId xmlns:p14="http://schemas.microsoft.com/office/powerpoint/2010/main" val="424858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BCBD-1CEE-41E7-9D6B-3A2525DC983E}"/>
              </a:ext>
            </a:extLst>
          </p:cNvPr>
          <p:cNvSpPr>
            <a:spLocks noGrp="1"/>
          </p:cNvSpPr>
          <p:nvPr>
            <p:ph type="title"/>
          </p:nvPr>
        </p:nvSpPr>
        <p:spPr/>
        <p:txBody>
          <a:bodyPr/>
          <a:lstStyle/>
          <a:p>
            <a:r>
              <a:rPr lang="en-US" sz="4400" dirty="0"/>
              <a:t>Workshop Goals</a:t>
            </a:r>
          </a:p>
        </p:txBody>
      </p:sp>
      <p:sp>
        <p:nvSpPr>
          <p:cNvPr id="3" name="Text Placeholder 2">
            <a:extLst>
              <a:ext uri="{FF2B5EF4-FFF2-40B4-BE49-F238E27FC236}">
                <a16:creationId xmlns:a16="http://schemas.microsoft.com/office/drawing/2014/main" id="{BE6AAA1E-5E23-4731-93B0-0E7650FAE032}"/>
              </a:ext>
            </a:extLst>
          </p:cNvPr>
          <p:cNvSpPr>
            <a:spLocks noGrp="1"/>
          </p:cNvSpPr>
          <p:nvPr>
            <p:ph type="body" idx="1"/>
          </p:nvPr>
        </p:nvSpPr>
        <p:spPr>
          <a:xfrm>
            <a:off x="7183395" y="1762897"/>
            <a:ext cx="4509841" cy="4873429"/>
          </a:xfrm>
        </p:spPr>
        <p:txBody>
          <a:bodyPr/>
          <a:lstStyle/>
          <a:p>
            <a:r>
              <a:rPr lang="en-US" dirty="0"/>
              <a:t>Gain an understanding of the Birth and Foster Parent Partnership (BFPP) movement</a:t>
            </a:r>
          </a:p>
          <a:p>
            <a:r>
              <a:rPr lang="en-US" dirty="0"/>
              <a:t>Learn about the BFPP tools</a:t>
            </a:r>
          </a:p>
          <a:p>
            <a:r>
              <a:rPr lang="en-US" dirty="0"/>
              <a:t>Share the BFPP resources and how to access them</a:t>
            </a:r>
          </a:p>
        </p:txBody>
      </p:sp>
    </p:spTree>
    <p:extLst>
      <p:ext uri="{BB962C8B-B14F-4D97-AF65-F5344CB8AC3E}">
        <p14:creationId xmlns:p14="http://schemas.microsoft.com/office/powerpoint/2010/main" val="325193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5"/>
          <p:cNvPicPr preferRelativeResize="0"/>
          <p:nvPr/>
        </p:nvPicPr>
        <p:blipFill rotWithShape="1">
          <a:blip r:embed="rId3" cstate="email">
            <a:alphaModFix/>
            <a:extLst>
              <a:ext uri="{28A0092B-C50C-407E-A947-70E740481C1C}">
                <a14:useLocalDpi xmlns:a14="http://schemas.microsoft.com/office/drawing/2010/main"/>
              </a:ext>
            </a:extLst>
          </a:blip>
          <a:srcRect l="674" r="4141" b="48545"/>
          <a:stretch/>
        </p:blipFill>
        <p:spPr>
          <a:xfrm>
            <a:off x="0" y="699702"/>
            <a:ext cx="12194091" cy="2966365"/>
          </a:xfrm>
          <a:prstGeom prst="rect">
            <a:avLst/>
          </a:prstGeom>
          <a:noFill/>
          <a:ln>
            <a:noFill/>
          </a:ln>
        </p:spPr>
      </p:pic>
      <p:sp>
        <p:nvSpPr>
          <p:cNvPr id="198" name="Google Shape;198;p35"/>
          <p:cNvSpPr txBox="1">
            <a:spLocks noGrp="1"/>
          </p:cNvSpPr>
          <p:nvPr>
            <p:ph type="title"/>
          </p:nvPr>
        </p:nvSpPr>
        <p:spPr>
          <a:xfrm>
            <a:off x="339634" y="3823063"/>
            <a:ext cx="11547566" cy="7053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sz="4200" dirty="0"/>
              <a:t>Meet the Birth and Foster Parent Partnership (BFPP)</a:t>
            </a:r>
            <a:endParaRPr sz="4200" dirty="0"/>
          </a:p>
        </p:txBody>
      </p:sp>
      <p:sp>
        <p:nvSpPr>
          <p:cNvPr id="199" name="Google Shape;199;p35"/>
          <p:cNvSpPr txBox="1">
            <a:spLocks noGrp="1"/>
          </p:cNvSpPr>
          <p:nvPr>
            <p:ph type="body" idx="1"/>
          </p:nvPr>
        </p:nvSpPr>
        <p:spPr>
          <a:xfrm>
            <a:off x="522514" y="4929097"/>
            <a:ext cx="11364686" cy="1532663"/>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800"/>
              <a:buNone/>
            </a:pPr>
            <a:r>
              <a:rPr lang="en-US" sz="2800" b="0" i="0" u="none" strike="noStrike" dirty="0">
                <a:solidFill>
                  <a:schemeClr val="tx1"/>
                </a:solidFill>
              </a:rPr>
              <a:t>The new BFPP tools include recommended practices, policies, and implementation tips from birth parents, kinship caregivers and foster parents who have co-parented successfully and who have learned from their own experiences what practices and policies work to help them co-parent well. </a:t>
            </a:r>
            <a:endParaRPr sz="2800" dirty="0">
              <a:solidFill>
                <a:schemeClr val="tx1"/>
              </a:solidFill>
            </a:endParaRPr>
          </a:p>
        </p:txBody>
      </p:sp>
    </p:spTree>
    <p:extLst>
      <p:ext uri="{BB962C8B-B14F-4D97-AF65-F5344CB8AC3E}">
        <p14:creationId xmlns:p14="http://schemas.microsoft.com/office/powerpoint/2010/main" val="182483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1;p37">
            <a:extLst>
              <a:ext uri="{FF2B5EF4-FFF2-40B4-BE49-F238E27FC236}">
                <a16:creationId xmlns:a16="http://schemas.microsoft.com/office/drawing/2014/main" id="{5DCBE84E-8222-1F41-BD9E-794DD0CA0F7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581" y="617416"/>
            <a:ext cx="10986943" cy="6240584"/>
          </a:xfrm>
          <a:prstGeom prst="rect">
            <a:avLst/>
          </a:prstGeom>
          <a:noFill/>
          <a:ln>
            <a:noFill/>
          </a:ln>
        </p:spPr>
      </p:pic>
      <p:sp>
        <p:nvSpPr>
          <p:cNvPr id="3" name="Google Shape;212;p37">
            <a:extLst>
              <a:ext uri="{FF2B5EF4-FFF2-40B4-BE49-F238E27FC236}">
                <a16:creationId xmlns:a16="http://schemas.microsoft.com/office/drawing/2014/main" id="{614C8FBE-5706-944A-915D-A07E26A8CD74}"/>
              </a:ext>
            </a:extLst>
          </p:cNvPr>
          <p:cNvSpPr txBox="1">
            <a:spLocks/>
          </p:cNvSpPr>
          <p:nvPr/>
        </p:nvSpPr>
        <p:spPr>
          <a:xfrm>
            <a:off x="498476" y="300709"/>
            <a:ext cx="11125200" cy="6334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en-US" dirty="0"/>
              <a:t>Introducing the BFPP Tools</a:t>
            </a:r>
          </a:p>
        </p:txBody>
      </p:sp>
    </p:spTree>
    <p:extLst>
      <p:ext uri="{BB962C8B-B14F-4D97-AF65-F5344CB8AC3E}">
        <p14:creationId xmlns:p14="http://schemas.microsoft.com/office/powerpoint/2010/main" val="383133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098B85-8030-47CA-8EFB-DDFA4E93A067}"/>
              </a:ext>
            </a:extLst>
          </p:cNvPr>
          <p:cNvSpPr>
            <a:spLocks noGrp="1"/>
          </p:cNvSpPr>
          <p:nvPr>
            <p:ph type="title"/>
          </p:nvPr>
        </p:nvSpPr>
        <p:spPr>
          <a:xfrm>
            <a:off x="838200" y="365125"/>
            <a:ext cx="6457545" cy="4041448"/>
          </a:xfrm>
        </p:spPr>
        <p:txBody>
          <a:bodyPr/>
          <a:lstStyle/>
          <a:p>
            <a:pPr algn="l"/>
            <a:r>
              <a:rPr lang="en-US" sz="3200" dirty="0">
                <a:solidFill>
                  <a:srgbClr val="00B0F0"/>
                </a:solidFill>
              </a:rPr>
              <a:t>“I believe that the strong and supportive relationship that I had with the foster parents helped me work towards reunification. It made me feel more comfortable to know that my son was in good hands. I was able to speak to the foster parents directly when needed. Even in a heated discussion, they listened.”</a:t>
            </a:r>
            <a:endParaRPr lang="en-US" sz="3200" dirty="0"/>
          </a:p>
        </p:txBody>
      </p:sp>
      <p:pic>
        <p:nvPicPr>
          <p:cNvPr id="3" name="Picture 2" descr="A person holding a baby&#10;&#10;Description automatically generated">
            <a:extLst>
              <a:ext uri="{FF2B5EF4-FFF2-40B4-BE49-F238E27FC236}">
                <a16:creationId xmlns:a16="http://schemas.microsoft.com/office/drawing/2014/main" id="{A117A4DA-AD69-48A3-898D-734B9ED8CBED}"/>
              </a:ext>
            </a:extLst>
          </p:cNvPr>
          <p:cNvPicPr>
            <a:picLocks noChangeAspect="1"/>
          </p:cNvPicPr>
          <p:nvPr/>
        </p:nvPicPr>
        <p:blipFill>
          <a:blip r:embed="rId3"/>
          <a:stretch>
            <a:fillRect/>
          </a:stretch>
        </p:blipFill>
        <p:spPr>
          <a:xfrm>
            <a:off x="7295745" y="447810"/>
            <a:ext cx="4338536" cy="3958763"/>
          </a:xfrm>
          <a:prstGeom prst="rect">
            <a:avLst/>
          </a:prstGeom>
        </p:spPr>
      </p:pic>
    </p:spTree>
    <p:extLst>
      <p:ext uri="{BB962C8B-B14F-4D97-AF65-F5344CB8AC3E}">
        <p14:creationId xmlns:p14="http://schemas.microsoft.com/office/powerpoint/2010/main" val="163481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5658073" y="574132"/>
            <a:ext cx="5767573" cy="13504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en-US" i="1" u="none" strike="noStrike" dirty="0">
                <a:solidFill>
                  <a:srgbClr val="FFFFFF"/>
                </a:solidFill>
              </a:rPr>
              <a:t>Birth and Foster Parent Partnership: A Relationship Building Guide</a:t>
            </a:r>
            <a:endParaRPr i="1" dirty="0">
              <a:solidFill>
                <a:srgbClr val="FFFFFF"/>
              </a:solidFill>
            </a:endParaRPr>
          </a:p>
        </p:txBody>
      </p:sp>
      <p:sp>
        <p:nvSpPr>
          <p:cNvPr id="236" name="Google Shape;236;p40"/>
          <p:cNvSpPr txBox="1">
            <a:spLocks noGrp="1"/>
          </p:cNvSpPr>
          <p:nvPr>
            <p:ph type="body" idx="1"/>
          </p:nvPr>
        </p:nvSpPr>
        <p:spPr>
          <a:xfrm>
            <a:off x="5704114" y="1680754"/>
            <a:ext cx="6127668" cy="4954704"/>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800"/>
              <a:buChar char="•"/>
            </a:pPr>
            <a:r>
              <a:rPr lang="en-US" dirty="0"/>
              <a:t>Addresses how </a:t>
            </a:r>
            <a:r>
              <a:rPr lang="en-US" b="0" i="0" u="none" strike="noStrike" dirty="0"/>
              <a:t>birth parents and foster parents/kinship caregivers can build stronger relationships. </a:t>
            </a:r>
            <a:endParaRPr dirty="0"/>
          </a:p>
          <a:p>
            <a:pPr marL="228600" lvl="0" indent="-228600" algn="l" rtl="0">
              <a:lnSpc>
                <a:spcPct val="90000"/>
              </a:lnSpc>
              <a:spcBef>
                <a:spcPts val="1600"/>
              </a:spcBef>
              <a:spcAft>
                <a:spcPts val="0"/>
              </a:spcAft>
              <a:buClr>
                <a:schemeClr val="dk1"/>
              </a:buClr>
              <a:buSzPts val="2800"/>
              <a:buChar char="•"/>
            </a:pPr>
            <a:r>
              <a:rPr lang="en-US" dirty="0"/>
              <a:t>Describes</a:t>
            </a:r>
            <a:r>
              <a:rPr lang="en-US" b="0" i="0" u="none" strike="noStrike" dirty="0"/>
              <a:t> how agency leaders can incorporate the tool.</a:t>
            </a:r>
          </a:p>
        </p:txBody>
      </p:sp>
      <p:pic>
        <p:nvPicPr>
          <p:cNvPr id="237" name="Google Shape;237;p40" descr="A picture containing text, photo, sitting, ho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29187">
            <a:off x="714956" y="481742"/>
            <a:ext cx="4665353" cy="6033854"/>
          </a:xfrm>
          <a:prstGeom prst="rect">
            <a:avLst/>
          </a:prstGeom>
          <a:noFill/>
          <a:ln w="9525" cap="flat" cmpd="sng">
            <a:solidFill>
              <a:srgbClr val="AEABAB"/>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58706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5279923" y="523148"/>
            <a:ext cx="6279517" cy="1270818"/>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1"/>
              </a:buClr>
              <a:buSzPts val="4400"/>
              <a:buFont typeface="Calibri"/>
              <a:buNone/>
            </a:pPr>
            <a:r>
              <a:rPr lang="en-US" sz="4400" i="0" u="none" strike="noStrike" dirty="0"/>
              <a:t>Chart 1. </a:t>
            </a:r>
            <a:br>
              <a:rPr lang="en-US" sz="4400" i="0" u="none" strike="noStrike" dirty="0"/>
            </a:br>
            <a:r>
              <a:rPr lang="en-US" sz="4400" i="0" u="none" strike="noStrike" dirty="0"/>
              <a:t>Building the Relationship</a:t>
            </a:r>
            <a:endParaRPr sz="4400" dirty="0"/>
          </a:p>
        </p:txBody>
      </p:sp>
      <p:sp>
        <p:nvSpPr>
          <p:cNvPr id="277" name="Google Shape;277;p45"/>
          <p:cNvSpPr txBox="1">
            <a:spLocks noGrp="1"/>
          </p:cNvSpPr>
          <p:nvPr>
            <p:ph type="body" idx="1"/>
          </p:nvPr>
        </p:nvSpPr>
        <p:spPr>
          <a:xfrm>
            <a:off x="5399314" y="2603862"/>
            <a:ext cx="6390569" cy="33005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i="0" u="none" strike="noStrike" dirty="0"/>
              <a:t>A positive relationship between the birth parent and the foster parent/kinship caregiver can help the child or youth maintain a sense of identity and family history, supports relationships and creates dialogue about the individual needs of the children in care and their families.</a:t>
            </a:r>
            <a:endParaRPr dirty="0"/>
          </a:p>
        </p:txBody>
      </p:sp>
      <p:pic>
        <p:nvPicPr>
          <p:cNvPr id="278" name="Google Shape;278;p45" descr="A close up of a newspaper&#10;&#10;Description automatically generated"/>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02117" y="523147"/>
            <a:ext cx="4666272" cy="6035040"/>
          </a:xfrm>
          <a:prstGeom prst="rect">
            <a:avLst/>
          </a:prstGeom>
          <a:noFill/>
          <a:ln w="9525" cap="flat" cmpd="sng">
            <a:solidFill>
              <a:srgbClr val="AEABAB"/>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63933629"/>
      </p:ext>
    </p:extLst>
  </p:cSld>
  <p:clrMapOvr>
    <a:masterClrMapping/>
  </p:clrMapOvr>
</p:sld>
</file>

<file path=ppt/theme/theme1.xml><?xml version="1.0" encoding="utf-8"?>
<a:theme xmlns:a="http://schemas.openxmlformats.org/drawingml/2006/main" name="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ands - Titl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itle slid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8182</TotalTime>
  <Words>2443</Words>
  <Application>Microsoft Macintosh PowerPoint</Application>
  <PresentationFormat>Widescreen</PresentationFormat>
  <Paragraphs>311</Paragraphs>
  <Slides>15</Slides>
  <Notes>15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15</vt:i4>
      </vt:variant>
    </vt:vector>
  </HeadingPairs>
  <TitlesOfParts>
    <vt:vector size="29" baseType="lpstr">
      <vt:lpstr>Arial</vt:lpstr>
      <vt:lpstr>Calibri</vt:lpstr>
      <vt:lpstr>Calibri Light</vt:lpstr>
      <vt:lpstr>Symbol</vt:lpstr>
      <vt:lpstr>Tahoma</vt:lpstr>
      <vt:lpstr>Times New Roman</vt:lpstr>
      <vt:lpstr>Wingdings</vt:lpstr>
      <vt:lpstr>Text</vt:lpstr>
      <vt:lpstr>1_Custom Design</vt:lpstr>
      <vt:lpstr>3_Custom Design</vt:lpstr>
      <vt:lpstr>Hands - Title</vt:lpstr>
      <vt:lpstr>Custom Design</vt:lpstr>
      <vt:lpstr>2_Custom Design</vt:lpstr>
      <vt:lpstr>1_Title slide</vt:lpstr>
      <vt:lpstr>Relationships Matter: Building Birth and Foster Parent Partnerships that Last  April 20, 2022</vt:lpstr>
      <vt:lpstr> Welcome and Introductions  </vt:lpstr>
      <vt:lpstr>Agenda</vt:lpstr>
      <vt:lpstr>Workshop Goals</vt:lpstr>
      <vt:lpstr>Meet the Birth and Foster Parent Partnership (BFPP)</vt:lpstr>
      <vt:lpstr>PowerPoint Presentation</vt:lpstr>
      <vt:lpstr>“I believe that the strong and supportive relationship that I had with the foster parents helped me work towards reunification. It made me feel more comfortable to know that my son was in good hands. I was able to speak to the foster parents directly when needed. Even in a heated discussion, they listened.”</vt:lpstr>
      <vt:lpstr>Birth and Foster Parent Partnership: A Relationship Building Guide</vt:lpstr>
      <vt:lpstr>Chart 1.  Building the Relationship</vt:lpstr>
      <vt:lpstr>Chart 2.  Supporting the Relationship</vt:lpstr>
      <vt:lpstr>Chart 3.  Keeping the Relationship Strong while Working with the System and Planning for Reunification</vt:lpstr>
      <vt:lpstr>Chart 4.  Keeping the Relationship Strong after the Birth Family  Leaves the System</vt:lpstr>
      <vt:lpstr>BFPP Resources and Access to Them ctfalliance.org/partnering-with-parents/bfpp</vt:lpstr>
      <vt:lpstr>PowerPoint Presentation</vt:lpstr>
      <vt:lpstr>Questions and Further Discussion reach out to Sofia Santillana@ sofia.santillana@ctfalliance.org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Please use the chat box now to share….</dc:title>
  <dc:creator>Meryl Levine</dc:creator>
  <cp:lastModifiedBy>Microsoft Office User</cp:lastModifiedBy>
  <cp:revision>97</cp:revision>
  <cp:lastPrinted>2021-09-27T22:42:33Z</cp:lastPrinted>
  <dcterms:modified xsi:type="dcterms:W3CDTF">2022-04-18T21:24:56Z</dcterms:modified>
</cp:coreProperties>
</file>