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7" r:id="rId2"/>
    <p:sldMasterId id="2147483687" r:id="rId3"/>
  </p:sldMasterIdLst>
  <p:notesMasterIdLst>
    <p:notesMasterId r:id="rId15"/>
  </p:notesMasterIdLst>
  <p:sldIdLst>
    <p:sldId id="415" r:id="rId4"/>
    <p:sldId id="316" r:id="rId5"/>
    <p:sldId id="261" r:id="rId6"/>
    <p:sldId id="488" r:id="rId7"/>
    <p:sldId id="665" r:id="rId8"/>
    <p:sldId id="666" r:id="rId9"/>
    <p:sldId id="667" r:id="rId10"/>
    <p:sldId id="668" r:id="rId11"/>
    <p:sldId id="669" r:id="rId12"/>
    <p:sldId id="670" r:id="rId13"/>
    <p:sldId id="410" r:id="rId1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8" roundtripDataSignature="AMtx7mj4nVdLTUI4LsU0xDOzVh2Rw68l/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618" autoAdjust="0"/>
  </p:normalViewPr>
  <p:slideViewPr>
    <p:cSldViewPr snapToGrid="0">
      <p:cViewPr varScale="1">
        <p:scale>
          <a:sx n="56" d="100"/>
          <a:sy n="56" d="100"/>
        </p:scale>
        <p:origin x="1608"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customschemas.google.com/relationships/presentationmetadata" Target="metadata"/><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2" Type="http://schemas.openxmlformats.org/officeDocument/2006/relationships/slideMaster" Target="slideMasters/slideMaster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1: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b="0" i="0" dirty="0"/>
              <a:t>Introductions</a:t>
            </a:r>
            <a:endParaRPr b="0" i="0" dirty="0"/>
          </a:p>
        </p:txBody>
      </p:sp>
      <p:sp>
        <p:nvSpPr>
          <p:cNvPr id="109" name="Google Shape;109;p1: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a:t>
            </a:fld>
            <a:endParaRPr/>
          </a:p>
        </p:txBody>
      </p:sp>
    </p:spTree>
    <p:extLst>
      <p:ext uri="{BB962C8B-B14F-4D97-AF65-F5344CB8AC3E}">
        <p14:creationId xmlns:p14="http://schemas.microsoft.com/office/powerpoint/2010/main" val="4129560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1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a:buNone/>
            </a:pPr>
            <a:endParaRPr dirty="0"/>
          </a:p>
        </p:txBody>
      </p:sp>
      <p:sp>
        <p:nvSpPr>
          <p:cNvPr id="197" name="Google Shape;197;p1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52376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1"/>
        <p:cNvGrpSpPr/>
        <p:nvPr/>
      </p:nvGrpSpPr>
      <p:grpSpPr>
        <a:xfrm>
          <a:off x="0" y="0"/>
          <a:ext cx="0" cy="0"/>
          <a:chOff x="0" y="0"/>
          <a:chExt cx="0" cy="0"/>
        </a:xfrm>
      </p:grpSpPr>
      <p:sp>
        <p:nvSpPr>
          <p:cNvPr id="2222" name="Google Shape;2222;p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3" name="Google Shape;2223;p1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Family Engagement: Partnering with Families to Improve Child Welfare Outcomes</a:t>
            </a:r>
          </a:p>
          <a:p>
            <a:pPr marL="0" lvl="0" indent="0" algn="l" rtl="0">
              <a:lnSpc>
                <a:spcPct val="100000"/>
              </a:lnSpc>
              <a:spcBef>
                <a:spcPts val="0"/>
              </a:spcBef>
              <a:spcAft>
                <a:spcPts val="0"/>
              </a:spcAft>
              <a:buSzPts val="1400"/>
              <a:buNone/>
            </a:pPr>
            <a:r>
              <a:rPr lang="en-US" dirty="0"/>
              <a:t>Child Welfare Information Gateway----July 2021</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https://www.childwelfare.gov/pubPDFs/f_fam_engagement.pdf</a:t>
            </a:r>
            <a:endParaRPr dirty="0"/>
          </a:p>
        </p:txBody>
      </p:sp>
      <p:sp>
        <p:nvSpPr>
          <p:cNvPr id="2224" name="Google Shape;2224;p1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How often have you seen family members get passed by,</a:t>
            </a:r>
            <a:r>
              <a:rPr lang="en-US" baseline="0" dirty="0"/>
              <a:t> ruled out, removed from a case, very quickly or for frivolous reasons?</a:t>
            </a:r>
          </a:p>
          <a:p>
            <a:pPr marL="174708" indent="-174708">
              <a:buFont typeface="Arial" panose="020B0604020202020204" pitchFamily="34" charset="0"/>
              <a:buChar char="•"/>
            </a:pPr>
            <a:endParaRPr lang="en-US" baseline="0" dirty="0"/>
          </a:p>
          <a:p>
            <a:pPr marL="174708" indent="-174708">
              <a:buFont typeface="Arial" panose="020B0604020202020204" pitchFamily="34" charset="0"/>
              <a:buChar char="•"/>
            </a:pPr>
            <a:r>
              <a:rPr lang="en-US" baseline="0" dirty="0"/>
              <a:t>We would want to be given the benefit of the doubt!  We would want an opportunity to change things!!  We give foster parents the benefit of the doubt but why not family.	</a:t>
            </a:r>
          </a:p>
          <a:p>
            <a:pPr marL="174708" indent="-174708">
              <a:buFont typeface="Arial" panose="020B0604020202020204" pitchFamily="34" charset="0"/>
              <a:buChar char="•"/>
            </a:pPr>
            <a:endParaRPr lang="en-US" baseline="0" dirty="0"/>
          </a:p>
          <a:p>
            <a:pPr marL="174708" indent="-174708">
              <a:buFont typeface="Arial" panose="020B0604020202020204" pitchFamily="34" charset="0"/>
              <a:buChar char="•"/>
            </a:pPr>
            <a:r>
              <a:rPr lang="en-US" baseline="0" dirty="0"/>
              <a:t>These are talking points to use with teams and families directly. (old way of thinking vs. new way of </a:t>
            </a:r>
            <a:r>
              <a:rPr lang="en-US" baseline="0" dirty="0" err="1"/>
              <a:t>thining</a:t>
            </a:r>
            <a:r>
              <a:rPr lang="en-US" baseline="0" dirty="0"/>
              <a:t>)</a:t>
            </a:r>
          </a:p>
          <a:p>
            <a:pPr marL="174708" indent="-174708">
              <a:buFont typeface="Arial" panose="020B0604020202020204" pitchFamily="34" charset="0"/>
              <a:buChar char="•"/>
            </a:pPr>
            <a:endParaRPr lang="en-US" baseline="0" dirty="0"/>
          </a:p>
          <a:p>
            <a:pPr marL="174708" indent="-174708">
              <a:buFont typeface="Arial" panose="020B0604020202020204" pitchFamily="34" charset="0"/>
              <a:buChar char="•"/>
            </a:pPr>
            <a:r>
              <a:rPr lang="en-US" baseline="0" dirty="0"/>
              <a:t>URGENCY, every night in care is a night in crisis</a:t>
            </a:r>
          </a:p>
          <a:p>
            <a:pPr marL="174708" indent="-174708">
              <a:buFont typeface="Arial" panose="020B0604020202020204" pitchFamily="34" charset="0"/>
              <a:buChar char="•"/>
            </a:pPr>
            <a:endParaRPr lang="en-US" baseline="0" dirty="0"/>
          </a:p>
          <a:p>
            <a:pPr marL="174708" indent="-174708">
              <a:buFont typeface="Arial" panose="020B0604020202020204" pitchFamily="34" charset="0"/>
              <a:buChar char="•"/>
            </a:pPr>
            <a:r>
              <a:rPr lang="en-US" baseline="0" dirty="0"/>
              <a:t>Children have had several team members</a:t>
            </a:r>
          </a:p>
          <a:p>
            <a:pPr marL="174708" indent="-174708">
              <a:buFont typeface="Arial" panose="020B0604020202020204" pitchFamily="34" charset="0"/>
              <a:buChar char="•"/>
            </a:pPr>
            <a:r>
              <a:rPr lang="en-US" baseline="0" dirty="0"/>
              <a:t>	- There are some family members who have broken promises</a:t>
            </a:r>
          </a:p>
          <a:p>
            <a:pPr marL="174708" indent="-174708">
              <a:buFont typeface="Arial" panose="020B0604020202020204" pitchFamily="34" charset="0"/>
              <a:buChar char="•"/>
            </a:pPr>
            <a:r>
              <a:rPr lang="en-US" baseline="0" dirty="0"/>
              <a:t>	- Child may be wondering if the relatives will stick around.</a:t>
            </a:r>
          </a:p>
          <a:p>
            <a:pPr marL="174708" indent="-174708">
              <a:buFont typeface="Arial" panose="020B0604020202020204" pitchFamily="34" charset="0"/>
              <a:buChar char="•"/>
            </a:pPr>
            <a:endParaRPr lang="en-US" baseline="0" dirty="0"/>
          </a:p>
          <a:p>
            <a:pPr marL="174708" indent="-174708">
              <a:buFont typeface="Arial" panose="020B0604020202020204" pitchFamily="34" charset="0"/>
              <a:buChar char="•"/>
            </a:pPr>
            <a:r>
              <a:rPr lang="en-US" baseline="0" dirty="0"/>
              <a:t>There may have been a lack of time since the child has seen family</a:t>
            </a:r>
          </a:p>
          <a:p>
            <a:pPr marL="174708" indent="-174708">
              <a:buFont typeface="Arial" panose="020B0604020202020204" pitchFamily="34" charset="0"/>
              <a:buChar char="•"/>
            </a:pPr>
            <a:endParaRPr lang="en-US" baseline="0" dirty="0"/>
          </a:p>
          <a:p>
            <a:pPr marL="174708" indent="-174708">
              <a:buFont typeface="Arial" panose="020B0604020202020204" pitchFamily="34" charset="0"/>
              <a:buChar char="•"/>
            </a:pPr>
            <a:r>
              <a:rPr lang="en-US" baseline="0" dirty="0"/>
              <a:t>Through the child’s time in care, the child may have spent a considerable amount of time with individuals other than family and built close relationship. </a:t>
            </a:r>
          </a:p>
          <a:p>
            <a:pPr marL="174708" indent="-174708">
              <a:buFont typeface="Arial" panose="020B0604020202020204" pitchFamily="34" charset="0"/>
              <a:buChar char="•"/>
            </a:pPr>
            <a:endParaRPr lang="en-US" baseline="0" dirty="0"/>
          </a:p>
          <a:p>
            <a:pPr marL="174708" indent="-174708">
              <a:buFont typeface="Arial" panose="020B0604020202020204" pitchFamily="34" charset="0"/>
              <a:buChar char="•"/>
            </a:pPr>
            <a:r>
              <a:rPr lang="en-US" baseline="0" dirty="0"/>
              <a:t>The child has gone through various treatment, diagnoses. The labels follows the child.</a:t>
            </a:r>
          </a:p>
          <a:p>
            <a:pPr marL="174708" indent="-174708">
              <a:buFont typeface="Arial" panose="020B0604020202020204" pitchFamily="34" charset="0"/>
              <a:buChar char="•"/>
            </a:pPr>
            <a:r>
              <a:rPr lang="en-US" baseline="0" dirty="0"/>
              <a:t>The family may be ill-equipped to deal with child’s behavior or treatment.</a:t>
            </a:r>
          </a:p>
          <a:p>
            <a:pPr marL="174708" indent="-174708">
              <a:buFont typeface="Arial" panose="020B0604020202020204" pitchFamily="34" charset="0"/>
              <a:buChar char="•"/>
            </a:pPr>
            <a:endParaRPr lang="en-US" baseline="0" dirty="0"/>
          </a:p>
          <a:p>
            <a:pPr marL="174708" indent="-174708">
              <a:buFont typeface="Arial" panose="020B0604020202020204" pitchFamily="34" charset="0"/>
              <a:buChar char="•"/>
            </a:pPr>
            <a:r>
              <a:rPr lang="en-US" baseline="0" dirty="0"/>
              <a:t>Residential facilities: Requirement for visits to begin may be phone calls first, a series of on-campus visits, then off campus visit with therapist involvement along the way.</a:t>
            </a:r>
          </a:p>
          <a:p>
            <a:pPr marL="174708" indent="-174708">
              <a:buFont typeface="Arial" panose="020B0604020202020204" pitchFamily="34" charset="0"/>
              <a:buChar char="•"/>
            </a:pPr>
            <a:endParaRPr lang="en-US" baseline="0" dirty="0"/>
          </a:p>
          <a:p>
            <a:pPr marL="174708" marR="0" lvl="0" indent="-174708"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1" dirty="0">
                <a:solidFill>
                  <a:schemeClr val="dk1"/>
                </a:solidFill>
                <a:latin typeface="Arial"/>
                <a:ea typeface="Arial"/>
                <a:cs typeface="Arial"/>
                <a:sym typeface="Arial"/>
              </a:rPr>
              <a:t>Distrust has developed between the team and family</a:t>
            </a:r>
          </a:p>
          <a:p>
            <a:pPr marL="174708" indent="-174708">
              <a:buFont typeface="Arial" panose="020B0604020202020204" pitchFamily="34" charset="0"/>
              <a:buChar char="•"/>
            </a:pPr>
            <a:endParaRPr lang="en-US" baseline="0" dirty="0"/>
          </a:p>
          <a:p>
            <a:pPr marL="174708" marR="0" lvl="0" indent="-174708"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1" dirty="0">
                <a:solidFill>
                  <a:schemeClr val="dk1"/>
                </a:solidFill>
                <a:latin typeface="Arial"/>
                <a:ea typeface="Arial"/>
                <a:cs typeface="Arial"/>
                <a:sym typeface="Arial"/>
              </a:rPr>
              <a:t>Child loses existing  relationships with family</a:t>
            </a:r>
          </a:p>
          <a:p>
            <a:pPr marL="174708" indent="-174708">
              <a:buFont typeface="Arial" panose="020B0604020202020204" pitchFamily="34" charset="0"/>
              <a:buChar char="•"/>
            </a:pPr>
            <a:endParaRPr lang="en-US" baseline="0" dirty="0"/>
          </a:p>
          <a:p>
            <a:pPr marL="174708" indent="-174708">
              <a:buFont typeface="Arial" panose="020B0604020202020204" pitchFamily="34" charset="0"/>
              <a:buChar char="•"/>
            </a:pPr>
            <a:endParaRPr lang="en-US"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solidFill>
                  <a:schemeClr val="dk1"/>
                </a:solidFill>
                <a:latin typeface="Arial"/>
                <a:ea typeface="Arial"/>
                <a:cs typeface="Arial"/>
                <a:sym typeface="Arial"/>
              </a:rPr>
              <a:t>Child has developed close bonds with foster family</a:t>
            </a:r>
          </a:p>
          <a:p>
            <a:pPr marL="0" indent="0"/>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solidFill>
                  <a:schemeClr val="dk1"/>
                </a:solidFill>
                <a:latin typeface="Arial"/>
                <a:ea typeface="Arial"/>
                <a:cs typeface="Arial"/>
                <a:sym typeface="Arial"/>
              </a:rPr>
              <a:t>Labels, diagnoses, child perceived as “fragile”</a:t>
            </a:r>
          </a:p>
          <a:p>
            <a:pPr marL="0" indent="0"/>
            <a:endParaRPr dirty="0"/>
          </a:p>
        </p:txBody>
      </p:sp>
      <p:sp>
        <p:nvSpPr>
          <p:cNvPr id="118" name="Google Shape;118;p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98883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23: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23: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marL="883396" lvl="1" indent="-176679">
              <a:buFont typeface="Arial"/>
              <a:buChar char="•"/>
            </a:pPr>
            <a:endParaRPr lang="en-US" sz="1000" b="1" dirty="0"/>
          </a:p>
          <a:p>
            <a:pPr marL="883396" lvl="1" indent="-176679">
              <a:buFont typeface="Arial"/>
              <a:buChar char="•"/>
            </a:pPr>
            <a:r>
              <a:rPr lang="en-US" sz="1000" b="1" dirty="0"/>
              <a:t>Imagery Example? “Imagine you just had your children taken away….”</a:t>
            </a:r>
            <a:endParaRPr dirty="0"/>
          </a:p>
          <a:p>
            <a:pPr marL="883396" lvl="1" indent="-176679">
              <a:buFont typeface="Arial"/>
              <a:buChar char="•"/>
            </a:pPr>
            <a:r>
              <a:rPr lang="en-US" sz="1000" b="1" dirty="0"/>
              <a:t>Intimidating Language:</a:t>
            </a:r>
            <a:endParaRPr dirty="0"/>
          </a:p>
          <a:p>
            <a:pPr marL="1354541" lvl="2" indent="-176679">
              <a:buFont typeface="Arial"/>
              <a:buChar char="•"/>
            </a:pPr>
            <a:r>
              <a:rPr lang="en-US" sz="1000" b="1" dirty="0"/>
              <a:t>“assessment, appropriate, investigation, court-appointed, home study, requirements, perpetrator, permanency”</a:t>
            </a:r>
            <a:endParaRPr dirty="0"/>
          </a:p>
          <a:p>
            <a:pPr marL="1354541" lvl="2" indent="-85068"/>
            <a:endParaRPr sz="1000" b="1" dirty="0"/>
          </a:p>
          <a:p>
            <a:pPr marL="471145" indent="-235572"/>
            <a:endParaRPr sz="1000" i="1" dirty="0"/>
          </a:p>
          <a:p>
            <a:pPr marL="471145" indent="-235572"/>
            <a:endParaRPr sz="1000" i="1" dirty="0"/>
          </a:p>
          <a:p>
            <a:pPr marL="471145" indent="-235572"/>
            <a:endParaRPr sz="1000" i="1" dirty="0"/>
          </a:p>
          <a:p>
            <a:pPr marL="471145" indent="-235572"/>
            <a:endParaRPr sz="1000" i="1" dirty="0"/>
          </a:p>
          <a:p>
            <a:pPr marL="176679" indent="-85068"/>
            <a:endParaRPr dirty="0">
              <a:solidFill>
                <a:schemeClr val="lt1"/>
              </a:solidFill>
              <a:latin typeface="Arial"/>
              <a:ea typeface="Arial"/>
              <a:cs typeface="Arial"/>
              <a:sym typeface="Arial"/>
            </a:endParaRPr>
          </a:p>
        </p:txBody>
      </p:sp>
      <p:sp>
        <p:nvSpPr>
          <p:cNvPr id="120" name="Google Shape;120;p23:notes"/>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fld id="{00000000-1234-1234-1234-123412341234}" type="slidenum">
              <a:rPr lang="en-US"/>
              <a:p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174708" lvl="0" indent="-98508" algn="l" rtl="0">
              <a:spcBef>
                <a:spcPts val="0"/>
              </a:spcBef>
              <a:spcAft>
                <a:spcPts val="0"/>
              </a:spcAft>
              <a:buClr>
                <a:schemeClr val="dk1"/>
              </a:buClr>
              <a:buSzPts val="1200"/>
              <a:buFont typeface="Arial"/>
              <a:buNone/>
            </a:pPr>
            <a:endParaRPr lang="en-US" dirty="0"/>
          </a:p>
          <a:p>
            <a:pPr marL="174708" lvl="0" indent="-98508" algn="l" rtl="0">
              <a:spcBef>
                <a:spcPts val="0"/>
              </a:spcBef>
              <a:spcAft>
                <a:spcPts val="0"/>
              </a:spcAft>
              <a:buClr>
                <a:schemeClr val="dk1"/>
              </a:buClr>
              <a:buSzPts val="1200"/>
              <a:buFont typeface="Arial"/>
              <a:buNone/>
            </a:pPr>
            <a:r>
              <a:rPr lang="en-US" dirty="0"/>
              <a:t>Family is also those who the family tells us is there family, not just blood relatives.</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1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a:buChar char="•"/>
            </a:pPr>
            <a:r>
              <a:rPr lang="en-US" dirty="0"/>
              <a:t>“We get in there at the very beginning, identifying every single relative and notifying them”  “From the very beginning instead of waiting”</a:t>
            </a:r>
            <a:endParaRPr dirty="0"/>
          </a:p>
          <a:p>
            <a:pPr marL="171450" lvl="0" indent="-82550" algn="l" rtl="0">
              <a:lnSpc>
                <a:spcPct val="100000"/>
              </a:lnSpc>
              <a:spcBef>
                <a:spcPts val="0"/>
              </a:spcBef>
              <a:spcAft>
                <a:spcPts val="0"/>
              </a:spcAft>
              <a:buSzPts val="1400"/>
              <a:buFont typeface="Arial"/>
              <a:buNone/>
            </a:pPr>
            <a:endParaRPr dirty="0"/>
          </a:p>
          <a:p>
            <a:pPr marL="171450" lvl="0" indent="-171450" algn="l" rtl="0">
              <a:lnSpc>
                <a:spcPct val="100000"/>
              </a:lnSpc>
              <a:spcBef>
                <a:spcPts val="0"/>
              </a:spcBef>
              <a:spcAft>
                <a:spcPts val="0"/>
              </a:spcAft>
              <a:buSzPts val="1400"/>
              <a:buFont typeface="Arial"/>
              <a:buChar char="•"/>
            </a:pPr>
            <a:r>
              <a:rPr lang="en-US" dirty="0"/>
              <a:t>Briefly mention eligibility, case load</a:t>
            </a:r>
            <a:endParaRPr dirty="0"/>
          </a:p>
        </p:txBody>
      </p:sp>
      <p:sp>
        <p:nvSpPr>
          <p:cNvPr id="197" name="Google Shape;197;p1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1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a:buChar char="•"/>
            </a:pPr>
            <a:endParaRPr dirty="0"/>
          </a:p>
        </p:txBody>
      </p:sp>
      <p:sp>
        <p:nvSpPr>
          <p:cNvPr id="197" name="Google Shape;197;p1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11329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1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indent="-342900">
              <a:buFont typeface="Arial" panose="020B0604020202020204" pitchFamily="34" charset="0"/>
              <a:buChar char="•"/>
            </a:pPr>
            <a:r>
              <a:rPr lang="en-US" dirty="0"/>
              <a:t>Lean on other professionals in this field, especially culturally-relevant community partners</a:t>
            </a:r>
          </a:p>
          <a:p>
            <a:pPr marL="342900" indent="-342900">
              <a:buFont typeface="Arial" panose="020B0604020202020204" pitchFamily="34" charset="0"/>
              <a:buChar char="•"/>
            </a:pPr>
            <a:r>
              <a:rPr lang="en-US" dirty="0"/>
              <a:t>We can not do our best work siloed; we must collaborate for benefit of whole family</a:t>
            </a:r>
          </a:p>
          <a:p>
            <a:pPr marL="342900" indent="-342900">
              <a:buFont typeface="Arial" panose="020B0604020202020204" pitchFamily="34" charset="0"/>
              <a:buChar char="•"/>
            </a:pPr>
            <a:r>
              <a:rPr lang="en-US" dirty="0"/>
              <a:t>This is high stress work fraught with vicarious trauma, when we work together, we relieve the pressure on ourselves to make huge decisions</a:t>
            </a:r>
          </a:p>
          <a:p>
            <a:pPr marL="342900" indent="-342900">
              <a:buFont typeface="Arial" panose="020B0604020202020204" pitchFamily="34" charset="0"/>
              <a:buChar char="•"/>
            </a:pPr>
            <a:r>
              <a:rPr lang="en-US" dirty="0"/>
              <a:t>Search out consultation and fresh perspectives</a:t>
            </a:r>
          </a:p>
          <a:p>
            <a:pPr marL="342900" indent="-342900">
              <a:buFont typeface="Arial" panose="020B0604020202020204" pitchFamily="34" charset="0"/>
              <a:buChar char="•"/>
            </a:pPr>
            <a:r>
              <a:rPr lang="en-US" dirty="0"/>
              <a:t>We are all here because of our shared passion for doing right by children and families!</a:t>
            </a:r>
          </a:p>
          <a:p>
            <a:pPr marL="0" lvl="0" indent="0" algn="l" rtl="0">
              <a:lnSpc>
                <a:spcPct val="100000"/>
              </a:lnSpc>
              <a:spcBef>
                <a:spcPts val="0"/>
              </a:spcBef>
              <a:spcAft>
                <a:spcPts val="0"/>
              </a:spcAft>
              <a:buSzPts val="1400"/>
              <a:buFont typeface="Arial"/>
              <a:buNone/>
            </a:pPr>
            <a:endParaRPr dirty="0"/>
          </a:p>
        </p:txBody>
      </p:sp>
      <p:sp>
        <p:nvSpPr>
          <p:cNvPr id="197" name="Google Shape;197;p1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46061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1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Use strength-based approach, remember families and parents are overwhelmed, tired, and frustrated they are going through one of the worst experiences of their lives.</a:t>
            </a:r>
          </a:p>
          <a:p>
            <a:pPr marL="171450" lvl="0" indent="-171450" algn="l" rtl="0">
              <a:lnSpc>
                <a:spcPct val="100000"/>
              </a:lnSpc>
              <a:spcBef>
                <a:spcPts val="0"/>
              </a:spcBef>
              <a:spcAft>
                <a:spcPts val="0"/>
              </a:spcAft>
              <a:buSzPts val="1400"/>
              <a:buFont typeface="Arial"/>
              <a:buChar char="•"/>
            </a:pPr>
            <a:endParaRPr dirty="0"/>
          </a:p>
        </p:txBody>
      </p:sp>
      <p:sp>
        <p:nvSpPr>
          <p:cNvPr id="197" name="Google Shape;197;p1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72606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1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indent="-342900">
              <a:buFont typeface="Arial" panose="020B0604020202020204" pitchFamily="34" charset="0"/>
              <a:buChar char="•"/>
            </a:pPr>
            <a:r>
              <a:rPr lang="en-US" dirty="0"/>
              <a:t>We are partnering with families, laying the groundwork with them so they can take care of each other </a:t>
            </a:r>
          </a:p>
          <a:p>
            <a:pPr marL="342900" indent="-342900">
              <a:buFont typeface="Arial" panose="020B0604020202020204" pitchFamily="34" charset="0"/>
              <a:buChar char="•"/>
            </a:pPr>
            <a:r>
              <a:rPr lang="en-US" dirty="0"/>
              <a:t>Assist in facilitating conversations, recommend specific resources such as family therapy or support groups</a:t>
            </a:r>
          </a:p>
          <a:p>
            <a:pPr marL="342900" indent="-342900">
              <a:buFont typeface="Arial" panose="020B0604020202020204" pitchFamily="34" charset="0"/>
              <a:buChar char="•"/>
            </a:pPr>
            <a:r>
              <a:rPr lang="en-US" dirty="0"/>
              <a:t>Build natural supports plan, be specific about who, what, when and where supports are being offered</a:t>
            </a:r>
          </a:p>
          <a:p>
            <a:pPr marL="342900" indent="-342900">
              <a:buFont typeface="Arial" panose="020B0604020202020204" pitchFamily="34" charset="0"/>
              <a:buChar char="•"/>
            </a:pPr>
            <a:r>
              <a:rPr lang="en-US" dirty="0"/>
              <a:t>Be intentional in connecting relative/kin foster placement with those family members offering support</a:t>
            </a:r>
          </a:p>
          <a:p>
            <a:pPr marL="0" lvl="0" indent="0" algn="l" rtl="0">
              <a:lnSpc>
                <a:spcPct val="100000"/>
              </a:lnSpc>
              <a:spcBef>
                <a:spcPts val="0"/>
              </a:spcBef>
              <a:spcAft>
                <a:spcPts val="0"/>
              </a:spcAft>
              <a:buSzPts val="1400"/>
              <a:buFont typeface="Arial"/>
              <a:buNone/>
            </a:pPr>
            <a:endParaRPr dirty="0"/>
          </a:p>
        </p:txBody>
      </p:sp>
      <p:sp>
        <p:nvSpPr>
          <p:cNvPr id="197" name="Google Shape;197;p1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20510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Contents slide layout">
  <p:cSld name="1_Contents slide layout">
    <p:bg>
      <p:bgPr>
        <a:solidFill>
          <a:schemeClr val="lt1"/>
        </a:solidFill>
        <a:effectLst/>
      </p:bgPr>
    </p:bg>
    <p:spTree>
      <p:nvGrpSpPr>
        <p:cNvPr id="1" name="Shape 25"/>
        <p:cNvGrpSpPr/>
        <p:nvPr/>
      </p:nvGrpSpPr>
      <p:grpSpPr>
        <a:xfrm>
          <a:off x="0" y="0"/>
          <a:ext cx="0" cy="0"/>
          <a:chOff x="0" y="0"/>
          <a:chExt cx="0" cy="0"/>
        </a:xfrm>
      </p:grpSpPr>
      <p:sp>
        <p:nvSpPr>
          <p:cNvPr id="26" name="Google Shape;26;p12"/>
          <p:cNvSpPr txBox="1">
            <a:spLocks noGrp="1"/>
          </p:cNvSpPr>
          <p:nvPr>
            <p:ph type="body" idx="1"/>
          </p:nvPr>
        </p:nvSpPr>
        <p:spPr>
          <a:xfrm>
            <a:off x="323529" y="339509"/>
            <a:ext cx="11573197" cy="724247"/>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rgbClr val="262626"/>
              </a:buClr>
              <a:buSzPts val="5400"/>
              <a:buNone/>
              <a:defRPr sz="5400" b="0">
                <a:solidFill>
                  <a:srgbClr val="262626"/>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4"/>
        <p:cNvGrpSpPr/>
        <p:nvPr/>
      </p:nvGrpSpPr>
      <p:grpSpPr>
        <a:xfrm>
          <a:off x="0" y="0"/>
          <a:ext cx="0" cy="0"/>
          <a:chOff x="0" y="0"/>
          <a:chExt cx="0" cy="0"/>
        </a:xfrm>
      </p:grpSpPr>
      <p:sp>
        <p:nvSpPr>
          <p:cNvPr id="95" name="Google Shape;95;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2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0"/>
        <p:cNvGrpSpPr/>
        <p:nvPr/>
      </p:nvGrpSpPr>
      <p:grpSpPr>
        <a:xfrm>
          <a:off x="0" y="0"/>
          <a:ext cx="0" cy="0"/>
          <a:chOff x="0" y="0"/>
          <a:chExt cx="0" cy="0"/>
        </a:xfrm>
      </p:grpSpPr>
      <p:sp>
        <p:nvSpPr>
          <p:cNvPr id="101" name="Google Shape;101;p2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2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4_Contents slide layout">
  <p:cSld name="14_Contents slide layout">
    <p:bg>
      <p:bgPr>
        <a:solidFill>
          <a:schemeClr val="lt1"/>
        </a:solidFill>
        <a:effectLst/>
      </p:bgPr>
    </p:bg>
    <p:spTree>
      <p:nvGrpSpPr>
        <p:cNvPr id="1" name="Shape 36"/>
        <p:cNvGrpSpPr/>
        <p:nvPr/>
      </p:nvGrpSpPr>
      <p:grpSpPr>
        <a:xfrm>
          <a:off x="0" y="0"/>
          <a:ext cx="0" cy="0"/>
          <a:chOff x="0" y="0"/>
          <a:chExt cx="0" cy="0"/>
        </a:xfrm>
      </p:grpSpPr>
      <p:pic>
        <p:nvPicPr>
          <p:cNvPr id="37" name="Google Shape;37;p122" descr="A person that is standing in the grass&#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742289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2"/>
        <p:cNvGrpSpPr/>
        <p:nvPr/>
      </p:nvGrpSpPr>
      <p:grpSpPr>
        <a:xfrm>
          <a:off x="0" y="0"/>
          <a:ext cx="0" cy="0"/>
          <a:chOff x="0" y="0"/>
          <a:chExt cx="0" cy="0"/>
        </a:xfrm>
      </p:grpSpPr>
      <p:pic>
        <p:nvPicPr>
          <p:cNvPr id="13" name="Google Shape;13;p58" descr="A group of people standing on a beach&#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4" name="Google Shape;14;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 name="Google Shape;15;p58"/>
          <p:cNvSpPr txBox="1">
            <a:spLocks noGrp="1"/>
          </p:cNvSpPr>
          <p:nvPr>
            <p:ph type="body" idx="1"/>
          </p:nvPr>
        </p:nvSpPr>
        <p:spPr>
          <a:xfrm>
            <a:off x="2617788" y="2592388"/>
            <a:ext cx="5097462" cy="1603831"/>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 name="Google Shape;16;p58"/>
          <p:cNvSpPr txBox="1">
            <a:spLocks noGrp="1"/>
          </p:cNvSpPr>
          <p:nvPr>
            <p:ph type="body" idx="2"/>
          </p:nvPr>
        </p:nvSpPr>
        <p:spPr>
          <a:xfrm>
            <a:off x="2617788" y="4460854"/>
            <a:ext cx="5097462" cy="1603831"/>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44646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8_Contents slide layout">
  <p:cSld name="8_Contents slide layout">
    <p:bg>
      <p:bgPr>
        <a:solidFill>
          <a:schemeClr val="lt1"/>
        </a:solidFill>
        <a:effectLst/>
      </p:bgPr>
    </p:bg>
    <p:spTree>
      <p:nvGrpSpPr>
        <p:cNvPr id="1" name="Shape 13"/>
        <p:cNvGrpSpPr/>
        <p:nvPr/>
      </p:nvGrpSpPr>
      <p:grpSpPr>
        <a:xfrm>
          <a:off x="0" y="0"/>
          <a:ext cx="0" cy="0"/>
          <a:chOff x="0" y="0"/>
          <a:chExt cx="0" cy="0"/>
        </a:xfrm>
      </p:grpSpPr>
      <p:pic>
        <p:nvPicPr>
          <p:cNvPr id="14" name="Google Shape;14;p115" descr="A person standing on top of a grass covered field&#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2857430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Contents slide layout">
  <p:cSld name="1_Contents slide layout">
    <p:bg>
      <p:bgPr>
        <a:solidFill>
          <a:schemeClr val="lt1"/>
        </a:solidFill>
        <a:effectLst/>
      </p:bgPr>
    </p:bg>
    <p:spTree>
      <p:nvGrpSpPr>
        <p:cNvPr id="1" name="Shape 15"/>
        <p:cNvGrpSpPr/>
        <p:nvPr/>
      </p:nvGrpSpPr>
      <p:grpSpPr>
        <a:xfrm>
          <a:off x="0" y="0"/>
          <a:ext cx="0" cy="0"/>
          <a:chOff x="0" y="0"/>
          <a:chExt cx="0" cy="0"/>
        </a:xfrm>
      </p:grpSpPr>
      <p:sp>
        <p:nvSpPr>
          <p:cNvPr id="16" name="Google Shape;16;p118"/>
          <p:cNvSpPr txBox="1">
            <a:spLocks noGrp="1"/>
          </p:cNvSpPr>
          <p:nvPr>
            <p:ph type="body" idx="1"/>
          </p:nvPr>
        </p:nvSpPr>
        <p:spPr>
          <a:xfrm>
            <a:off x="323529" y="339509"/>
            <a:ext cx="11573197" cy="724247"/>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62626"/>
              </a:buClr>
              <a:buSzPts val="5400"/>
              <a:buFont typeface="Arial"/>
              <a:buNone/>
              <a:defRPr sz="5400" b="0" i="0" u="none" strike="noStrike" cap="none">
                <a:solidFill>
                  <a:srgbClr val="262626"/>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933996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s slide layout">
  <p:cSld name="Contents slide layout">
    <p:spTree>
      <p:nvGrpSpPr>
        <p:cNvPr id="1" name="Shape 17"/>
        <p:cNvGrpSpPr/>
        <p:nvPr/>
      </p:nvGrpSpPr>
      <p:grpSpPr>
        <a:xfrm>
          <a:off x="0" y="0"/>
          <a:ext cx="0" cy="0"/>
          <a:chOff x="0" y="0"/>
          <a:chExt cx="0" cy="0"/>
        </a:xfrm>
      </p:grpSpPr>
      <p:sp>
        <p:nvSpPr>
          <p:cNvPr id="18" name="Google Shape;18;p120"/>
          <p:cNvSpPr txBox="1">
            <a:spLocks noGrp="1"/>
          </p:cNvSpPr>
          <p:nvPr>
            <p:ph type="body" idx="1"/>
          </p:nvPr>
        </p:nvSpPr>
        <p:spPr>
          <a:xfrm>
            <a:off x="323529" y="339509"/>
            <a:ext cx="11573197" cy="724247"/>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62626"/>
              </a:buClr>
              <a:buSzPts val="5400"/>
              <a:buFont typeface="Arial"/>
              <a:buNone/>
              <a:defRPr sz="5400" b="0" i="0" u="none" strike="noStrike" cap="none">
                <a:solidFill>
                  <a:srgbClr val="262626"/>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78206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Contents slide layout">
  <p:cSld name="2_Contents slide layout">
    <p:spTree>
      <p:nvGrpSpPr>
        <p:cNvPr id="1" name="Shape 19"/>
        <p:cNvGrpSpPr/>
        <p:nvPr/>
      </p:nvGrpSpPr>
      <p:grpSpPr>
        <a:xfrm>
          <a:off x="0" y="0"/>
          <a:ext cx="0" cy="0"/>
          <a:chOff x="0" y="0"/>
          <a:chExt cx="0" cy="0"/>
        </a:xfrm>
      </p:grpSpPr>
    </p:spTree>
    <p:extLst>
      <p:ext uri="{BB962C8B-B14F-4D97-AF65-F5344CB8AC3E}">
        <p14:creationId xmlns:p14="http://schemas.microsoft.com/office/powerpoint/2010/main" val="25906489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0"/>
        <p:cNvGrpSpPr/>
        <p:nvPr/>
      </p:nvGrpSpPr>
      <p:grpSpPr>
        <a:xfrm>
          <a:off x="0" y="0"/>
          <a:ext cx="0" cy="0"/>
          <a:chOff x="0" y="0"/>
          <a:chExt cx="0" cy="0"/>
        </a:xfrm>
      </p:grpSpPr>
      <p:sp>
        <p:nvSpPr>
          <p:cNvPr id="21" name="Google Shape;21;p194"/>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 name="Google Shape;22;p194"/>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 name="Google Shape;23;p19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 name="Google Shape;24;p1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5" name="Google Shape;25;p1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891831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6"/>
        <p:cNvGrpSpPr/>
        <p:nvPr/>
      </p:nvGrpSpPr>
      <p:grpSpPr>
        <a:xfrm>
          <a:off x="0" y="0"/>
          <a:ext cx="0" cy="0"/>
          <a:chOff x="0" y="0"/>
          <a:chExt cx="0" cy="0"/>
        </a:xfrm>
      </p:grpSpPr>
      <p:sp>
        <p:nvSpPr>
          <p:cNvPr id="27" name="Google Shape;27;p1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8" name="Google Shape;28;p121"/>
          <p:cNvSpPr>
            <a:spLocks noGrp="1"/>
          </p:cNvSpPr>
          <p:nvPr>
            <p:ph type="pic" idx="2"/>
          </p:nvPr>
        </p:nvSpPr>
        <p:spPr>
          <a:xfrm>
            <a:off x="1436687" y="2481262"/>
            <a:ext cx="1228725" cy="1828799"/>
          </a:xfrm>
          <a:prstGeom prst="rect">
            <a:avLst/>
          </a:prstGeom>
          <a:noFill/>
          <a:ln>
            <a:noFill/>
          </a:ln>
        </p:spPr>
      </p:sp>
      <p:sp>
        <p:nvSpPr>
          <p:cNvPr id="29" name="Google Shape;29;p121"/>
          <p:cNvSpPr>
            <a:spLocks noGrp="1"/>
          </p:cNvSpPr>
          <p:nvPr>
            <p:ph type="pic" idx="3"/>
          </p:nvPr>
        </p:nvSpPr>
        <p:spPr>
          <a:xfrm>
            <a:off x="1436688" y="4664075"/>
            <a:ext cx="1228725" cy="1828800"/>
          </a:xfrm>
          <a:prstGeom prst="rect">
            <a:avLst/>
          </a:prstGeom>
          <a:noFill/>
          <a:ln>
            <a:noFill/>
          </a:ln>
        </p:spPr>
      </p:sp>
      <p:sp>
        <p:nvSpPr>
          <p:cNvPr id="30" name="Google Shape;30;p121"/>
          <p:cNvSpPr>
            <a:spLocks noGrp="1"/>
          </p:cNvSpPr>
          <p:nvPr>
            <p:ph type="pic" idx="4"/>
          </p:nvPr>
        </p:nvSpPr>
        <p:spPr>
          <a:xfrm>
            <a:off x="6710361" y="2461668"/>
            <a:ext cx="1228725" cy="1828799"/>
          </a:xfrm>
          <a:prstGeom prst="rect">
            <a:avLst/>
          </a:prstGeom>
          <a:noFill/>
          <a:ln>
            <a:noFill/>
          </a:ln>
        </p:spPr>
      </p:sp>
      <p:sp>
        <p:nvSpPr>
          <p:cNvPr id="31" name="Google Shape;31;p121"/>
          <p:cNvSpPr>
            <a:spLocks noGrp="1"/>
          </p:cNvSpPr>
          <p:nvPr>
            <p:ph type="pic" idx="5"/>
          </p:nvPr>
        </p:nvSpPr>
        <p:spPr>
          <a:xfrm>
            <a:off x="6710361" y="4664075"/>
            <a:ext cx="1228725" cy="1828800"/>
          </a:xfrm>
          <a:prstGeom prst="rect">
            <a:avLst/>
          </a:prstGeom>
          <a:noFill/>
          <a:ln>
            <a:noFill/>
          </a:ln>
        </p:spPr>
      </p:sp>
      <p:sp>
        <p:nvSpPr>
          <p:cNvPr id="32" name="Google Shape;32;p121"/>
          <p:cNvSpPr txBox="1">
            <a:spLocks noGrp="1"/>
          </p:cNvSpPr>
          <p:nvPr>
            <p:ph type="body" idx="1"/>
          </p:nvPr>
        </p:nvSpPr>
        <p:spPr>
          <a:xfrm>
            <a:off x="3004458" y="2481263"/>
            <a:ext cx="2586718" cy="18288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121"/>
          <p:cNvSpPr txBox="1">
            <a:spLocks noGrp="1"/>
          </p:cNvSpPr>
          <p:nvPr>
            <p:ph type="body" idx="6"/>
          </p:nvPr>
        </p:nvSpPr>
        <p:spPr>
          <a:xfrm>
            <a:off x="3004458" y="4711292"/>
            <a:ext cx="2586718" cy="18288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 name="Google Shape;34;p121"/>
          <p:cNvSpPr txBox="1">
            <a:spLocks noGrp="1"/>
          </p:cNvSpPr>
          <p:nvPr>
            <p:ph type="body" idx="7"/>
          </p:nvPr>
        </p:nvSpPr>
        <p:spPr>
          <a:xfrm>
            <a:off x="8382001" y="2461667"/>
            <a:ext cx="2586718" cy="18288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 name="Google Shape;35;p121"/>
          <p:cNvSpPr txBox="1">
            <a:spLocks noGrp="1"/>
          </p:cNvSpPr>
          <p:nvPr>
            <p:ph type="body" idx="8"/>
          </p:nvPr>
        </p:nvSpPr>
        <p:spPr>
          <a:xfrm>
            <a:off x="8382001" y="4664075"/>
            <a:ext cx="2586718" cy="18288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951346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7"/>
        <p:cNvGrpSpPr/>
        <p:nvPr/>
      </p:nvGrpSpPr>
      <p:grpSpPr>
        <a:xfrm>
          <a:off x="0" y="0"/>
          <a:ext cx="0" cy="0"/>
          <a:chOff x="0" y="0"/>
          <a:chExt cx="0" cy="0"/>
        </a:xfrm>
      </p:grpSpPr>
      <p:sp>
        <p:nvSpPr>
          <p:cNvPr id="38" name="Google Shape;38;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0" name="Google Shape;40;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4_Contents slide layout">
  <p:cSld name="14_Contents slide layout">
    <p:bg>
      <p:bgPr>
        <a:solidFill>
          <a:schemeClr val="lt1"/>
        </a:solidFill>
        <a:effectLst/>
      </p:bgPr>
    </p:bg>
    <p:spTree>
      <p:nvGrpSpPr>
        <p:cNvPr id="1" name="Shape 36"/>
        <p:cNvGrpSpPr/>
        <p:nvPr/>
      </p:nvGrpSpPr>
      <p:grpSpPr>
        <a:xfrm>
          <a:off x="0" y="0"/>
          <a:ext cx="0" cy="0"/>
          <a:chOff x="0" y="0"/>
          <a:chExt cx="0" cy="0"/>
        </a:xfrm>
      </p:grpSpPr>
      <p:pic>
        <p:nvPicPr>
          <p:cNvPr id="37" name="Google Shape;37;p122" descr="A person that is standing in the grass&#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4257461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_Agenda slide layout">
  <p:cSld name="3_Agenda slide layout">
    <p:bg>
      <p:bgPr>
        <a:blipFill rotWithShape="1">
          <a:blip r:embed="rId2">
            <a:alphaModFix/>
          </a:blip>
          <a:tile tx="0" ty="0" sx="100000" sy="100000" flip="none" algn="tl"/>
        </a:blipFill>
        <a:effectLst/>
      </p:bgPr>
    </p:bg>
    <p:spTree>
      <p:nvGrpSpPr>
        <p:cNvPr id="1" name="Shape 38"/>
        <p:cNvGrpSpPr/>
        <p:nvPr/>
      </p:nvGrpSpPr>
      <p:grpSpPr>
        <a:xfrm>
          <a:off x="0" y="0"/>
          <a:ext cx="0" cy="0"/>
          <a:chOff x="0" y="0"/>
          <a:chExt cx="0" cy="0"/>
        </a:xfrm>
      </p:grpSpPr>
      <p:pic>
        <p:nvPicPr>
          <p:cNvPr id="39" name="Google Shape;39;p126" descr="A person holding a football ball on a field&#10;&#10;Description automatically generated"/>
          <p:cNvPicPr preferRelativeResize="0"/>
          <p:nvPr/>
        </p:nvPicPr>
        <p:blipFill rotWithShape="1">
          <a:blip r:embed="rId3">
            <a:alphaModFix/>
          </a:blip>
          <a:srcRect r="-10"/>
          <a:stretch/>
        </p:blipFill>
        <p:spPr>
          <a:xfrm>
            <a:off x="0" y="0"/>
            <a:ext cx="12193200" cy="6858000"/>
          </a:xfrm>
          <a:prstGeom prst="rect">
            <a:avLst/>
          </a:prstGeom>
          <a:noFill/>
          <a:ln>
            <a:noFill/>
          </a:ln>
        </p:spPr>
      </p:pic>
    </p:spTree>
    <p:extLst>
      <p:ext uri="{BB962C8B-B14F-4D97-AF65-F5344CB8AC3E}">
        <p14:creationId xmlns:p14="http://schemas.microsoft.com/office/powerpoint/2010/main" val="11698297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4_Taam slide layout">
  <p:cSld name="4_Taam slide layout">
    <p:spTree>
      <p:nvGrpSpPr>
        <p:cNvPr id="1" name="Shape 40"/>
        <p:cNvGrpSpPr/>
        <p:nvPr/>
      </p:nvGrpSpPr>
      <p:grpSpPr>
        <a:xfrm>
          <a:off x="0" y="0"/>
          <a:ext cx="0" cy="0"/>
          <a:chOff x="0" y="0"/>
          <a:chExt cx="0" cy="0"/>
        </a:xfrm>
      </p:grpSpPr>
      <p:sp>
        <p:nvSpPr>
          <p:cNvPr id="41" name="Google Shape;41;p127"/>
          <p:cNvSpPr/>
          <p:nvPr/>
        </p:nvSpPr>
        <p:spPr>
          <a:xfrm>
            <a:off x="0" y="2048608"/>
            <a:ext cx="12192000" cy="4321362"/>
          </a:xfrm>
          <a:prstGeom prst="roundRect">
            <a:avLst>
              <a:gd name="adj" fmla="val 0"/>
            </a:avLst>
          </a:prstGeom>
          <a:solidFill>
            <a:srgbClr val="074C8D"/>
          </a:solidFill>
          <a:ln w="12700" cap="flat" cmpd="sng">
            <a:solidFill>
              <a:srgbClr val="41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 name="Google Shape;42;p127"/>
          <p:cNvSpPr>
            <a:spLocks noGrp="1"/>
          </p:cNvSpPr>
          <p:nvPr>
            <p:ph type="pic" idx="2"/>
          </p:nvPr>
        </p:nvSpPr>
        <p:spPr>
          <a:xfrm>
            <a:off x="7677769" y="1424353"/>
            <a:ext cx="3919283" cy="5161083"/>
          </a:xfrm>
          <a:prstGeom prst="rect">
            <a:avLst/>
          </a:prstGeom>
          <a:solidFill>
            <a:srgbClr val="F2F2F2"/>
          </a:solidFill>
          <a:ln>
            <a:noFill/>
          </a:ln>
        </p:spPr>
      </p:sp>
      <p:sp>
        <p:nvSpPr>
          <p:cNvPr id="43" name="Google Shape;43;p127"/>
          <p:cNvSpPr txBox="1">
            <a:spLocks noGrp="1"/>
          </p:cNvSpPr>
          <p:nvPr>
            <p:ph type="body" idx="1"/>
          </p:nvPr>
        </p:nvSpPr>
        <p:spPr>
          <a:xfrm>
            <a:off x="323529" y="339509"/>
            <a:ext cx="11573197" cy="724247"/>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62626"/>
              </a:buClr>
              <a:buSzPts val="5400"/>
              <a:buFont typeface="Arial"/>
              <a:buNone/>
              <a:defRPr sz="5400" b="0" i="0" u="none" strike="noStrike" cap="none">
                <a:solidFill>
                  <a:srgbClr val="262626"/>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7219207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6_Contents slide layout">
  <p:cSld name="6_Contents slide layout">
    <p:bg>
      <p:bgPr>
        <a:solidFill>
          <a:schemeClr val="lt1"/>
        </a:solidFill>
        <a:effectLst/>
      </p:bgPr>
    </p:bg>
    <p:spTree>
      <p:nvGrpSpPr>
        <p:cNvPr id="1" name="Shape 44"/>
        <p:cNvGrpSpPr/>
        <p:nvPr/>
      </p:nvGrpSpPr>
      <p:grpSpPr>
        <a:xfrm>
          <a:off x="0" y="0"/>
          <a:ext cx="0" cy="0"/>
          <a:chOff x="0" y="0"/>
          <a:chExt cx="0" cy="0"/>
        </a:xfrm>
      </p:grpSpPr>
      <p:pic>
        <p:nvPicPr>
          <p:cNvPr id="45" name="Google Shape;45;p128" descr="A group of people walking down the street&#10;&#10;Description automatically generated"/>
          <p:cNvPicPr preferRelativeResize="0"/>
          <p:nvPr/>
        </p:nvPicPr>
        <p:blipFill rotWithShape="1">
          <a:blip r:embed="rId2">
            <a:alphaModFix amt="21000"/>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28198858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0_Contents slide layout">
  <p:cSld name="10_Contents slide layout">
    <p:bg>
      <p:bgPr>
        <a:solidFill>
          <a:schemeClr val="lt1"/>
        </a:solidFill>
        <a:effectLst/>
      </p:bgPr>
    </p:bg>
    <p:spTree>
      <p:nvGrpSpPr>
        <p:cNvPr id="1" name="Shape 46"/>
        <p:cNvGrpSpPr/>
        <p:nvPr/>
      </p:nvGrpSpPr>
      <p:grpSpPr>
        <a:xfrm>
          <a:off x="0" y="0"/>
          <a:ext cx="0" cy="0"/>
          <a:chOff x="0" y="0"/>
          <a:chExt cx="0" cy="0"/>
        </a:xfrm>
      </p:grpSpPr>
      <p:pic>
        <p:nvPicPr>
          <p:cNvPr id="47" name="Google Shape;47;p129" descr="A young boy riding a skateboard up the side of a road&#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33701880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2_Contents slide layout">
  <p:cSld name="12_Contents slide layout">
    <p:bg>
      <p:bgPr>
        <a:solidFill>
          <a:schemeClr val="lt1"/>
        </a:solidFill>
        <a:effectLst/>
      </p:bgPr>
    </p:bg>
    <p:spTree>
      <p:nvGrpSpPr>
        <p:cNvPr id="1" name="Shape 48"/>
        <p:cNvGrpSpPr/>
        <p:nvPr/>
      </p:nvGrpSpPr>
      <p:grpSpPr>
        <a:xfrm>
          <a:off x="0" y="0"/>
          <a:ext cx="0" cy="0"/>
          <a:chOff x="0" y="0"/>
          <a:chExt cx="0" cy="0"/>
        </a:xfrm>
      </p:grpSpPr>
      <p:pic>
        <p:nvPicPr>
          <p:cNvPr id="49" name="Google Shape;49;p130" descr="A baby lying on a bed&#10;&#10;Description automatically generated"/>
          <p:cNvPicPr preferRelativeResize="0"/>
          <p:nvPr/>
        </p:nvPicPr>
        <p:blipFill rotWithShape="1">
          <a:blip r:embed="rId2">
            <a:alphaModFix amt="27000"/>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9741767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3_Contents slide layout">
  <p:cSld name="13_Contents slide layout">
    <p:spTree>
      <p:nvGrpSpPr>
        <p:cNvPr id="1" name="Shape 50"/>
        <p:cNvGrpSpPr/>
        <p:nvPr/>
      </p:nvGrpSpPr>
      <p:grpSpPr>
        <a:xfrm>
          <a:off x="0" y="0"/>
          <a:ext cx="0" cy="0"/>
          <a:chOff x="0" y="0"/>
          <a:chExt cx="0" cy="0"/>
        </a:xfrm>
      </p:grpSpPr>
      <p:grpSp>
        <p:nvGrpSpPr>
          <p:cNvPr id="51" name="Google Shape;51;p131"/>
          <p:cNvGrpSpPr/>
          <p:nvPr/>
        </p:nvGrpSpPr>
        <p:grpSpPr>
          <a:xfrm>
            <a:off x="530427" y="2433315"/>
            <a:ext cx="5373985" cy="2952641"/>
            <a:chOff x="-548507" y="477868"/>
            <a:chExt cx="11570450" cy="6357177"/>
          </a:xfrm>
        </p:grpSpPr>
        <p:sp>
          <p:nvSpPr>
            <p:cNvPr id="52" name="Google Shape;52;p131"/>
            <p:cNvSpPr/>
            <p:nvPr/>
          </p:nvSpPr>
          <p:spPr>
            <a:xfrm>
              <a:off x="-482765" y="6440599"/>
              <a:ext cx="11438966" cy="394446"/>
            </a:xfrm>
            <a:custGeom>
              <a:avLst/>
              <a:gdLst/>
              <a:ahLst/>
              <a:cxnLst/>
              <a:rect l="l" t="t" r="r" b="b"/>
              <a:pathLst>
                <a:path w="1657350" h="57150" extrusionOk="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3" name="Google Shape;53;p131"/>
            <p:cNvSpPr/>
            <p:nvPr/>
          </p:nvSpPr>
          <p:spPr>
            <a:xfrm>
              <a:off x="700575" y="477868"/>
              <a:ext cx="9072285" cy="5916709"/>
            </a:xfrm>
            <a:custGeom>
              <a:avLst/>
              <a:gdLst/>
              <a:ahLst/>
              <a:cxnLst/>
              <a:rect l="l" t="t" r="r" b="b"/>
              <a:pathLst>
                <a:path w="1314450" h="857250" extrusionOk="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4" name="Google Shape;54;p131"/>
            <p:cNvSpPr/>
            <p:nvPr/>
          </p:nvSpPr>
          <p:spPr>
            <a:xfrm>
              <a:off x="1088451" y="839448"/>
              <a:ext cx="8283390" cy="5062073"/>
            </a:xfrm>
            <a:custGeom>
              <a:avLst/>
              <a:gdLst/>
              <a:ahLst/>
              <a:cxnLst/>
              <a:rect l="l" t="t" r="r" b="b"/>
              <a:pathLst>
                <a:path w="1200150" h="733425" extrusionOk="0">
                  <a:moveTo>
                    <a:pt x="7144" y="7144"/>
                  </a:moveTo>
                  <a:lnTo>
                    <a:pt x="1196816" y="7144"/>
                  </a:lnTo>
                  <a:lnTo>
                    <a:pt x="1196816" y="730091"/>
                  </a:lnTo>
                  <a:lnTo>
                    <a:pt x="7144" y="73009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5" name="Google Shape;55;p131"/>
            <p:cNvSpPr/>
            <p:nvPr/>
          </p:nvSpPr>
          <p:spPr>
            <a:xfrm>
              <a:off x="-548507" y="6164484"/>
              <a:ext cx="11570450" cy="460187"/>
            </a:xfrm>
            <a:custGeom>
              <a:avLst/>
              <a:gdLst/>
              <a:ahLst/>
              <a:cxnLst/>
              <a:rect l="l" t="t" r="r" b="b"/>
              <a:pathLst>
                <a:path w="1676400" h="66675" extrusionOk="0">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6" name="Google Shape;56;p131"/>
            <p:cNvSpPr/>
            <p:nvPr/>
          </p:nvSpPr>
          <p:spPr>
            <a:xfrm>
              <a:off x="4438629" y="6215033"/>
              <a:ext cx="1618413" cy="184076"/>
            </a:xfrm>
            <a:custGeom>
              <a:avLst/>
              <a:gdLst/>
              <a:ahLst/>
              <a:cxnLst/>
              <a:rect l="l" t="t" r="r" b="b"/>
              <a:pathLst>
                <a:path w="1618413" h="184076" extrusionOk="0">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57" name="Google Shape;57;p131"/>
            <p:cNvGrpSpPr/>
            <p:nvPr/>
          </p:nvGrpSpPr>
          <p:grpSpPr>
            <a:xfrm>
              <a:off x="1606" y="6382978"/>
              <a:ext cx="413937" cy="115242"/>
              <a:chOff x="5955" y="6353672"/>
              <a:chExt cx="413937" cy="115242"/>
            </a:xfrm>
          </p:grpSpPr>
          <p:sp>
            <p:nvSpPr>
              <p:cNvPr id="58" name="Google Shape;58;p131"/>
              <p:cNvSpPr/>
              <p:nvPr/>
            </p:nvSpPr>
            <p:spPr>
              <a:xfrm>
                <a:off x="5955" y="6353672"/>
                <a:ext cx="413937" cy="115242"/>
              </a:xfrm>
              <a:prstGeom prst="roundRect">
                <a:avLst>
                  <a:gd name="adj" fmla="val 28154"/>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9" name="Google Shape;59;p131"/>
              <p:cNvSpPr/>
              <p:nvPr/>
            </p:nvSpPr>
            <p:spPr>
              <a:xfrm>
                <a:off x="99417" y="6382279"/>
                <a:ext cx="227012" cy="55272"/>
              </a:xfrm>
              <a:prstGeom prst="roundRect">
                <a:avLst>
                  <a:gd name="adj" fmla="val 28154"/>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grpSp>
          <p:nvGrpSpPr>
            <p:cNvPr id="60" name="Google Shape;60;p131"/>
            <p:cNvGrpSpPr/>
            <p:nvPr/>
          </p:nvGrpSpPr>
          <p:grpSpPr>
            <a:xfrm>
              <a:off x="9855291" y="6381600"/>
              <a:ext cx="885989" cy="115242"/>
              <a:chOff x="5955" y="6353672"/>
              <a:chExt cx="413937" cy="115242"/>
            </a:xfrm>
          </p:grpSpPr>
          <p:sp>
            <p:nvSpPr>
              <p:cNvPr id="61" name="Google Shape;61;p131"/>
              <p:cNvSpPr/>
              <p:nvPr/>
            </p:nvSpPr>
            <p:spPr>
              <a:xfrm>
                <a:off x="5955" y="6353672"/>
                <a:ext cx="413937" cy="115242"/>
              </a:xfrm>
              <a:prstGeom prst="roundRect">
                <a:avLst>
                  <a:gd name="adj" fmla="val 28154"/>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2" name="Google Shape;62;p131"/>
              <p:cNvSpPr/>
              <p:nvPr/>
            </p:nvSpPr>
            <p:spPr>
              <a:xfrm>
                <a:off x="84761" y="6382279"/>
                <a:ext cx="256326" cy="55272"/>
              </a:xfrm>
              <a:prstGeom prst="roundRect">
                <a:avLst>
                  <a:gd name="adj" fmla="val 28154"/>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63" name="Google Shape;63;p131"/>
            <p:cNvSpPr/>
            <p:nvPr/>
          </p:nvSpPr>
          <p:spPr>
            <a:xfrm>
              <a:off x="3892805" y="496953"/>
              <a:ext cx="5479036" cy="5431217"/>
            </a:xfrm>
            <a:custGeom>
              <a:avLst/>
              <a:gdLst/>
              <a:ahLst/>
              <a:cxnLst/>
              <a:rect l="l" t="t" r="r" b="b"/>
              <a:pathLst>
                <a:path w="3976489" h="4035268" extrusionOk="0">
                  <a:moveTo>
                    <a:pt x="2473335" y="0"/>
                  </a:moveTo>
                  <a:lnTo>
                    <a:pt x="3976489" y="10635"/>
                  </a:lnTo>
                  <a:cubicBezTo>
                    <a:pt x="3973762" y="1342950"/>
                    <a:pt x="3971034" y="2702953"/>
                    <a:pt x="3968307" y="4035268"/>
                  </a:cubicBezTo>
                  <a:lnTo>
                    <a:pt x="0" y="4035268"/>
                  </a:lnTo>
                </a:path>
              </a:pathLst>
            </a:custGeom>
            <a:solidFill>
              <a:srgbClr val="999999">
                <a:alpha val="8627"/>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64" name="Google Shape;64;p131"/>
          <p:cNvSpPr>
            <a:spLocks noGrp="1"/>
          </p:cNvSpPr>
          <p:nvPr>
            <p:ph type="pic" idx="2"/>
          </p:nvPr>
        </p:nvSpPr>
        <p:spPr>
          <a:xfrm>
            <a:off x="1252438" y="2588876"/>
            <a:ext cx="3946579" cy="2384739"/>
          </a:xfrm>
          <a:prstGeom prst="rect">
            <a:avLst/>
          </a:prstGeom>
          <a:solidFill>
            <a:srgbClr val="F2F2F2"/>
          </a:solidFill>
          <a:ln>
            <a:noFill/>
          </a:ln>
        </p:spPr>
      </p:sp>
      <p:sp>
        <p:nvSpPr>
          <p:cNvPr id="65" name="Google Shape;65;p131"/>
          <p:cNvSpPr txBox="1">
            <a:spLocks noGrp="1"/>
          </p:cNvSpPr>
          <p:nvPr>
            <p:ph type="body" idx="1"/>
          </p:nvPr>
        </p:nvSpPr>
        <p:spPr>
          <a:xfrm>
            <a:off x="323529" y="339509"/>
            <a:ext cx="11573197" cy="724247"/>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62626"/>
              </a:buClr>
              <a:buSzPts val="5400"/>
              <a:buFont typeface="Arial"/>
              <a:buNone/>
              <a:defRPr sz="5400" b="0" i="0" u="none" strike="noStrike" cap="none">
                <a:solidFill>
                  <a:srgbClr val="262626"/>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4099237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5_Contents slide layout">
  <p:cSld name="15_Contents slide layout">
    <p:bg>
      <p:bgPr>
        <a:solidFill>
          <a:schemeClr val="lt1"/>
        </a:solidFill>
        <a:effectLst/>
      </p:bgPr>
    </p:bg>
    <p:spTree>
      <p:nvGrpSpPr>
        <p:cNvPr id="1" name="Shape 66"/>
        <p:cNvGrpSpPr/>
        <p:nvPr/>
      </p:nvGrpSpPr>
      <p:grpSpPr>
        <a:xfrm>
          <a:off x="0" y="0"/>
          <a:ext cx="0" cy="0"/>
          <a:chOff x="0" y="0"/>
          <a:chExt cx="0" cy="0"/>
        </a:xfrm>
      </p:grpSpPr>
      <p:pic>
        <p:nvPicPr>
          <p:cNvPr id="67" name="Google Shape;67;p132" descr="A person holding a baby&#10;&#10;Description automatically generated"/>
          <p:cNvPicPr preferRelativeResize="0"/>
          <p:nvPr/>
        </p:nvPicPr>
        <p:blipFill rotWithShape="1">
          <a:blip r:embed="rId2">
            <a:alphaModFix amt="28000"/>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33817522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6_Contents slide layout">
  <p:cSld name="16_Contents slide layout">
    <p:bg>
      <p:bgPr>
        <a:solidFill>
          <a:schemeClr val="lt1"/>
        </a:solidFill>
        <a:effectLst/>
      </p:bgPr>
    </p:bg>
    <p:spTree>
      <p:nvGrpSpPr>
        <p:cNvPr id="1" name="Shape 68"/>
        <p:cNvGrpSpPr/>
        <p:nvPr/>
      </p:nvGrpSpPr>
      <p:grpSpPr>
        <a:xfrm>
          <a:off x="0" y="0"/>
          <a:ext cx="0" cy="0"/>
          <a:chOff x="0" y="0"/>
          <a:chExt cx="0" cy="0"/>
        </a:xfrm>
      </p:grpSpPr>
      <p:pic>
        <p:nvPicPr>
          <p:cNvPr id="69" name="Google Shape;69;p133" descr="A person standing in front of a window&#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26856915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NG sets layout">
  <p:cSld name="PNG sets layout">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34"/>
          <p:cNvSpPr txBox="1">
            <a:spLocks noGrp="1"/>
          </p:cNvSpPr>
          <p:nvPr>
            <p:ph type="body" idx="1"/>
          </p:nvPr>
        </p:nvSpPr>
        <p:spPr>
          <a:xfrm>
            <a:off x="323529" y="332482"/>
            <a:ext cx="11573197" cy="724247"/>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62626"/>
              </a:buClr>
              <a:buSzPts val="5400"/>
              <a:buFont typeface="Arial"/>
              <a:buNone/>
              <a:defRPr sz="5400" b="0" i="0" u="none" strike="noStrike" cap="none">
                <a:solidFill>
                  <a:srgbClr val="262626"/>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084190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3"/>
        <p:cNvGrpSpPr/>
        <p:nvPr/>
      </p:nvGrpSpPr>
      <p:grpSpPr>
        <a:xfrm>
          <a:off x="0" y="0"/>
          <a:ext cx="0" cy="0"/>
          <a:chOff x="0" y="0"/>
          <a:chExt cx="0" cy="0"/>
        </a:xfrm>
      </p:grpSpPr>
      <p:sp>
        <p:nvSpPr>
          <p:cNvPr id="44" name="Google Shape;44;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Icon sets layout">
  <p:cSld name="1_Icon sets layout">
    <p:spTree>
      <p:nvGrpSpPr>
        <p:cNvPr id="1" name="Shape 72"/>
        <p:cNvGrpSpPr/>
        <p:nvPr/>
      </p:nvGrpSpPr>
      <p:grpSpPr>
        <a:xfrm>
          <a:off x="0" y="0"/>
          <a:ext cx="0" cy="0"/>
          <a:chOff x="0" y="0"/>
          <a:chExt cx="0" cy="0"/>
        </a:xfrm>
      </p:grpSpPr>
      <p:sp>
        <p:nvSpPr>
          <p:cNvPr id="73" name="Google Shape;73;p135"/>
          <p:cNvSpPr txBox="1">
            <a:spLocks noGrp="1"/>
          </p:cNvSpPr>
          <p:nvPr>
            <p:ph type="body" idx="1"/>
          </p:nvPr>
        </p:nvSpPr>
        <p:spPr>
          <a:xfrm>
            <a:off x="323529" y="123478"/>
            <a:ext cx="11573197" cy="724247"/>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62626"/>
              </a:buClr>
              <a:buSzPts val="5400"/>
              <a:buFont typeface="Arial"/>
              <a:buNone/>
              <a:defRPr sz="5400" b="0" i="0" u="none" strike="noStrike" cap="none">
                <a:solidFill>
                  <a:srgbClr val="262626"/>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4" name="Google Shape;74;p135"/>
          <p:cNvSpPr/>
          <p:nvPr/>
        </p:nvSpPr>
        <p:spPr>
          <a:xfrm>
            <a:off x="354010" y="1131591"/>
            <a:ext cx="3560767" cy="5402561"/>
          </a:xfrm>
          <a:prstGeom prst="roundRect">
            <a:avLst>
              <a:gd name="adj" fmla="val 3968"/>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Arial"/>
              <a:ea typeface="Arial"/>
              <a:cs typeface="Arial"/>
              <a:sym typeface="Arial"/>
            </a:endParaRPr>
          </a:p>
        </p:txBody>
      </p:sp>
      <p:sp>
        <p:nvSpPr>
          <p:cNvPr id="75" name="Google Shape;75;p135"/>
          <p:cNvSpPr/>
          <p:nvPr/>
        </p:nvSpPr>
        <p:spPr>
          <a:xfrm>
            <a:off x="531933" y="1347500"/>
            <a:ext cx="153868" cy="5015200"/>
          </a:xfrm>
          <a:prstGeom prst="roundRect">
            <a:avLst>
              <a:gd name="adj" fmla="val 50000"/>
            </a:avLst>
          </a:prstGeom>
          <a:solidFill>
            <a:schemeClr val="lt1">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Arial"/>
              <a:ea typeface="Arial"/>
              <a:cs typeface="Arial"/>
              <a:sym typeface="Arial"/>
            </a:endParaRPr>
          </a:p>
        </p:txBody>
      </p:sp>
      <p:sp>
        <p:nvSpPr>
          <p:cNvPr id="76" name="Google Shape;76;p135"/>
          <p:cNvSpPr/>
          <p:nvPr/>
        </p:nvSpPr>
        <p:spPr>
          <a:xfrm rot="5400000">
            <a:off x="3057177" y="1276653"/>
            <a:ext cx="685849" cy="685148"/>
          </a:xfrm>
          <a:prstGeom prst="halfFrame">
            <a:avLst>
              <a:gd name="adj1" fmla="val 23728"/>
              <a:gd name="adj2" fmla="val 24642"/>
            </a:avLst>
          </a:prstGeom>
          <a:solidFill>
            <a:schemeClr val="lt1">
              <a:alpha val="21568"/>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rgbClr val="262626"/>
              </a:solidFill>
              <a:latin typeface="Arial"/>
              <a:ea typeface="Arial"/>
              <a:cs typeface="Arial"/>
              <a:sym typeface="Arial"/>
            </a:endParaRPr>
          </a:p>
        </p:txBody>
      </p:sp>
      <p:sp>
        <p:nvSpPr>
          <p:cNvPr id="77" name="Google Shape;77;p135"/>
          <p:cNvSpPr txBox="1"/>
          <p:nvPr/>
        </p:nvSpPr>
        <p:spPr>
          <a:xfrm>
            <a:off x="711704" y="1637214"/>
            <a:ext cx="2232248" cy="52322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You can Resize without losing quality</a:t>
            </a:r>
            <a:endParaRPr sz="1400" b="1" i="0" u="none" strike="noStrike" cap="none">
              <a:solidFill>
                <a:schemeClr val="lt1"/>
              </a:solidFill>
              <a:latin typeface="Arial"/>
              <a:ea typeface="Arial"/>
              <a:cs typeface="Arial"/>
              <a:sym typeface="Arial"/>
            </a:endParaRPr>
          </a:p>
        </p:txBody>
      </p:sp>
      <p:sp>
        <p:nvSpPr>
          <p:cNvPr id="78" name="Google Shape;78;p135"/>
          <p:cNvSpPr txBox="1"/>
          <p:nvPr/>
        </p:nvSpPr>
        <p:spPr>
          <a:xfrm>
            <a:off x="711704" y="2127463"/>
            <a:ext cx="2232248" cy="738664"/>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You can Change Fill Color &amp;</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Line Color</a:t>
            </a:r>
            <a:endParaRPr sz="1400" b="1" i="0" u="none" strike="noStrike" cap="none">
              <a:solidFill>
                <a:schemeClr val="lt1"/>
              </a:solidFill>
              <a:latin typeface="Arial"/>
              <a:ea typeface="Arial"/>
              <a:cs typeface="Arial"/>
              <a:sym typeface="Arial"/>
            </a:endParaRPr>
          </a:p>
        </p:txBody>
      </p:sp>
      <p:sp>
        <p:nvSpPr>
          <p:cNvPr id="79" name="Google Shape;79;p135"/>
          <p:cNvSpPr txBox="1"/>
          <p:nvPr/>
        </p:nvSpPr>
        <p:spPr>
          <a:xfrm>
            <a:off x="721229" y="5808438"/>
            <a:ext cx="2232000" cy="307777"/>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www.allppt.com</a:t>
            </a:r>
            <a:endParaRPr sz="1400" b="0" i="0" u="none" strike="noStrike" cap="none">
              <a:solidFill>
                <a:schemeClr val="lt1"/>
              </a:solidFill>
              <a:latin typeface="Arial"/>
              <a:ea typeface="Arial"/>
              <a:cs typeface="Arial"/>
              <a:sym typeface="Arial"/>
            </a:endParaRPr>
          </a:p>
        </p:txBody>
      </p:sp>
      <p:sp>
        <p:nvSpPr>
          <p:cNvPr id="80" name="Google Shape;80;p135"/>
          <p:cNvSpPr txBox="1"/>
          <p:nvPr/>
        </p:nvSpPr>
        <p:spPr>
          <a:xfrm>
            <a:off x="721229" y="4450324"/>
            <a:ext cx="2717296" cy="1384995"/>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Arial"/>
                <a:ea typeface="Arial"/>
                <a:cs typeface="Arial"/>
                <a:sym typeface="Arial"/>
              </a:rPr>
              <a:t>FREE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Arial"/>
                <a:ea typeface="Arial"/>
                <a:cs typeface="Arial"/>
                <a:sym typeface="Arial"/>
              </a:rPr>
              <a:t>PPT TEMPLATES</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298507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_Contents slide layout">
  <p:cSld name="3_Contents slide layout">
    <p:bg>
      <p:bgPr>
        <a:solidFill>
          <a:schemeClr val="lt1"/>
        </a:solidFill>
        <a:effectLst/>
      </p:bgPr>
    </p:bg>
    <p:spTree>
      <p:nvGrpSpPr>
        <p:cNvPr id="1" name="Shape 81"/>
        <p:cNvGrpSpPr/>
        <p:nvPr/>
      </p:nvGrpSpPr>
      <p:grpSpPr>
        <a:xfrm>
          <a:off x="0" y="0"/>
          <a:ext cx="0" cy="0"/>
          <a:chOff x="0" y="0"/>
          <a:chExt cx="0" cy="0"/>
        </a:xfrm>
      </p:grpSpPr>
      <p:sp>
        <p:nvSpPr>
          <p:cNvPr id="82" name="Google Shape;82;p67"/>
          <p:cNvSpPr txBox="1">
            <a:spLocks noGrp="1"/>
          </p:cNvSpPr>
          <p:nvPr>
            <p:ph type="body" idx="1"/>
          </p:nvPr>
        </p:nvSpPr>
        <p:spPr>
          <a:xfrm>
            <a:off x="323529" y="339509"/>
            <a:ext cx="11573197" cy="724247"/>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0"/>
              </a:spcBef>
              <a:spcAft>
                <a:spcPts val="0"/>
              </a:spcAft>
              <a:buClr>
                <a:srgbClr val="000000"/>
              </a:buClr>
              <a:buSzPts val="5400"/>
              <a:buFont typeface="Arial"/>
              <a:buNone/>
              <a:defRPr sz="5400" b="0" i="0" u="none" strike="noStrike" cap="none">
                <a:solidFill>
                  <a:srgbClr val="262626"/>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1951025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Contents slide layout">
    <p:bg>
      <p:bgRef idx="1001">
        <a:schemeClr val="bg1"/>
      </p:bgRef>
    </p:bg>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209179871"/>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2"/>
        <p:cNvGrpSpPr/>
        <p:nvPr/>
      </p:nvGrpSpPr>
      <p:grpSpPr>
        <a:xfrm>
          <a:off x="0" y="0"/>
          <a:ext cx="0" cy="0"/>
          <a:chOff x="0" y="0"/>
          <a:chExt cx="0" cy="0"/>
        </a:xfrm>
      </p:grpSpPr>
      <p:pic>
        <p:nvPicPr>
          <p:cNvPr id="13" name="Google Shape;13;p58" descr="A group of people standing on a beach&#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4" name="Google Shape;14;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 name="Google Shape;15;p58"/>
          <p:cNvSpPr txBox="1">
            <a:spLocks noGrp="1"/>
          </p:cNvSpPr>
          <p:nvPr>
            <p:ph type="body" idx="1"/>
          </p:nvPr>
        </p:nvSpPr>
        <p:spPr>
          <a:xfrm>
            <a:off x="2617788" y="2592388"/>
            <a:ext cx="5097462" cy="1603831"/>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 name="Google Shape;16;p58"/>
          <p:cNvSpPr txBox="1">
            <a:spLocks noGrp="1"/>
          </p:cNvSpPr>
          <p:nvPr>
            <p:ph type="body" idx="2"/>
          </p:nvPr>
        </p:nvSpPr>
        <p:spPr>
          <a:xfrm>
            <a:off x="2617788" y="4460854"/>
            <a:ext cx="5097462" cy="1603831"/>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0963277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7"/>
        <p:cNvGrpSpPr/>
        <p:nvPr/>
      </p:nvGrpSpPr>
      <p:grpSpPr>
        <a:xfrm>
          <a:off x="0" y="0"/>
          <a:ext cx="0" cy="0"/>
          <a:chOff x="0" y="0"/>
          <a:chExt cx="0" cy="0"/>
        </a:xfrm>
      </p:grpSpPr>
      <p:sp>
        <p:nvSpPr>
          <p:cNvPr id="18" name="Google Shape;18;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Google Shape;19;p59"/>
          <p:cNvSpPr>
            <a:spLocks noGrp="1"/>
          </p:cNvSpPr>
          <p:nvPr>
            <p:ph type="pic" idx="2"/>
          </p:nvPr>
        </p:nvSpPr>
        <p:spPr>
          <a:xfrm>
            <a:off x="1436687" y="2481262"/>
            <a:ext cx="1228725" cy="182879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 name="Google Shape;20;p59"/>
          <p:cNvSpPr>
            <a:spLocks noGrp="1"/>
          </p:cNvSpPr>
          <p:nvPr>
            <p:ph type="pic" idx="3"/>
          </p:nvPr>
        </p:nvSpPr>
        <p:spPr>
          <a:xfrm>
            <a:off x="1436688" y="4664075"/>
            <a:ext cx="1228725" cy="18288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 name="Google Shape;21;p59"/>
          <p:cNvSpPr>
            <a:spLocks noGrp="1"/>
          </p:cNvSpPr>
          <p:nvPr>
            <p:ph type="pic" idx="4"/>
          </p:nvPr>
        </p:nvSpPr>
        <p:spPr>
          <a:xfrm>
            <a:off x="6710361" y="2461668"/>
            <a:ext cx="1228725" cy="182879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 name="Google Shape;22;p59"/>
          <p:cNvSpPr>
            <a:spLocks noGrp="1"/>
          </p:cNvSpPr>
          <p:nvPr>
            <p:ph type="pic" idx="5"/>
          </p:nvPr>
        </p:nvSpPr>
        <p:spPr>
          <a:xfrm>
            <a:off x="6710361" y="4664075"/>
            <a:ext cx="1228725" cy="18288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 name="Google Shape;23;p59"/>
          <p:cNvSpPr txBox="1">
            <a:spLocks noGrp="1"/>
          </p:cNvSpPr>
          <p:nvPr>
            <p:ph type="body" idx="1"/>
          </p:nvPr>
        </p:nvSpPr>
        <p:spPr>
          <a:xfrm>
            <a:off x="3004458" y="2481263"/>
            <a:ext cx="2586718" cy="18288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Google Shape;24;p59"/>
          <p:cNvSpPr txBox="1">
            <a:spLocks noGrp="1"/>
          </p:cNvSpPr>
          <p:nvPr>
            <p:ph type="body" idx="6"/>
          </p:nvPr>
        </p:nvSpPr>
        <p:spPr>
          <a:xfrm>
            <a:off x="3004458" y="4711292"/>
            <a:ext cx="2586718" cy="18288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 name="Google Shape;25;p59"/>
          <p:cNvSpPr txBox="1">
            <a:spLocks noGrp="1"/>
          </p:cNvSpPr>
          <p:nvPr>
            <p:ph type="body" idx="7"/>
          </p:nvPr>
        </p:nvSpPr>
        <p:spPr>
          <a:xfrm>
            <a:off x="8382001" y="2461667"/>
            <a:ext cx="2586718" cy="18288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 name="Google Shape;26;p59"/>
          <p:cNvSpPr txBox="1">
            <a:spLocks noGrp="1"/>
          </p:cNvSpPr>
          <p:nvPr>
            <p:ph type="body" idx="8"/>
          </p:nvPr>
        </p:nvSpPr>
        <p:spPr>
          <a:xfrm>
            <a:off x="8382001" y="4664075"/>
            <a:ext cx="2586718" cy="18288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595151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ver slide layout">
  <p:cSld name="Cover slide layout">
    <p:bg>
      <p:bgPr>
        <a:solidFill>
          <a:schemeClr val="dk2"/>
        </a:solidFill>
        <a:effectLst/>
      </p:bgPr>
    </p:bg>
    <p:spTree>
      <p:nvGrpSpPr>
        <p:cNvPr id="1" name="Shape 36"/>
        <p:cNvGrpSpPr/>
        <p:nvPr/>
      </p:nvGrpSpPr>
      <p:grpSpPr>
        <a:xfrm>
          <a:off x="0" y="0"/>
          <a:ext cx="0" cy="0"/>
          <a:chOff x="0" y="0"/>
          <a:chExt cx="0" cy="0"/>
        </a:xfrm>
      </p:grpSpPr>
      <p:pic>
        <p:nvPicPr>
          <p:cNvPr id="37" name="Google Shape;37;p64" descr="A picture containing grass, outdoor, child, playing&#10;&#10;Description automatically generated"/>
          <p:cNvPicPr preferRelativeResize="0"/>
          <p:nvPr/>
        </p:nvPicPr>
        <p:blipFill rotWithShape="1">
          <a:blip r:embed="rId2">
            <a:alphaModFix/>
          </a:blip>
          <a:srcRect r="-10"/>
          <a:stretch/>
        </p:blipFill>
        <p:spPr>
          <a:xfrm>
            <a:off x="0" y="0"/>
            <a:ext cx="12193200" cy="6858000"/>
          </a:xfrm>
          <a:prstGeom prst="rect">
            <a:avLst/>
          </a:prstGeom>
          <a:noFill/>
          <a:ln>
            <a:noFill/>
          </a:ln>
        </p:spPr>
      </p:pic>
    </p:spTree>
    <p:extLst>
      <p:ext uri="{BB962C8B-B14F-4D97-AF65-F5344CB8AC3E}">
        <p14:creationId xmlns:p14="http://schemas.microsoft.com/office/powerpoint/2010/main" val="8797275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4_Contents slide layout">
    <p:bg>
      <p:bgPr>
        <a:solidFill>
          <a:schemeClr val="bg1"/>
        </a:solidFill>
        <a:effectLst/>
      </p:bgPr>
    </p:bg>
    <p:spTree>
      <p:nvGrpSpPr>
        <p:cNvPr id="1" name=""/>
        <p:cNvGrpSpPr/>
        <p:nvPr/>
      </p:nvGrpSpPr>
      <p:grpSpPr>
        <a:xfrm>
          <a:off x="0" y="0"/>
          <a:ext cx="0" cy="0"/>
          <a:chOff x="0" y="0"/>
          <a:chExt cx="0" cy="0"/>
        </a:xfrm>
      </p:grpSpPr>
      <p:pic>
        <p:nvPicPr>
          <p:cNvPr id="3" name="Picture 2" descr="A person that is standing in the grass&#10;&#10;Description automatically generated">
            <a:extLst>
              <a:ext uri="{FF2B5EF4-FFF2-40B4-BE49-F238E27FC236}">
                <a16:creationId xmlns:a16="http://schemas.microsoft.com/office/drawing/2014/main" id="{6C076CE9-6829-224A-8C95-30C024A3714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7076499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Contents slide layout">
  <p:cSld name="1_Contents slide layout">
    <p:bg>
      <p:bgPr>
        <a:solidFill>
          <a:schemeClr val="lt1"/>
        </a:solidFill>
        <a:effectLst/>
      </p:bgPr>
    </p:bg>
    <p:spTree>
      <p:nvGrpSpPr>
        <p:cNvPr id="1" name="Shape 17"/>
        <p:cNvGrpSpPr/>
        <p:nvPr/>
      </p:nvGrpSpPr>
      <p:grpSpPr>
        <a:xfrm>
          <a:off x="0" y="0"/>
          <a:ext cx="0" cy="0"/>
          <a:chOff x="0" y="0"/>
          <a:chExt cx="0" cy="0"/>
        </a:xfrm>
      </p:grpSpPr>
      <p:sp>
        <p:nvSpPr>
          <p:cNvPr id="18" name="Google Shape;18;p20"/>
          <p:cNvSpPr txBox="1">
            <a:spLocks noGrp="1"/>
          </p:cNvSpPr>
          <p:nvPr>
            <p:ph type="body" idx="1"/>
          </p:nvPr>
        </p:nvSpPr>
        <p:spPr>
          <a:xfrm>
            <a:off x="323529" y="339509"/>
            <a:ext cx="11573197" cy="724247"/>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62626"/>
              </a:buClr>
              <a:buSzPts val="5400"/>
              <a:buFont typeface="Arial"/>
              <a:buNone/>
              <a:defRPr sz="5400" b="0" i="0" u="none" strike="noStrike" cap="none">
                <a:solidFill>
                  <a:srgbClr val="262626"/>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4918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9"/>
        <p:cNvGrpSpPr/>
        <p:nvPr/>
      </p:nvGrpSpPr>
      <p:grpSpPr>
        <a:xfrm>
          <a:off x="0" y="0"/>
          <a:ext cx="0" cy="0"/>
          <a:chOff x="0" y="0"/>
          <a:chExt cx="0" cy="0"/>
        </a:xfrm>
      </p:grpSpPr>
      <p:sp>
        <p:nvSpPr>
          <p:cNvPr id="50" name="Google Shape;50;p1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2" name="Google Shape;5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5"/>
        <p:cNvGrpSpPr/>
        <p:nvPr/>
      </p:nvGrpSpPr>
      <p:grpSpPr>
        <a:xfrm>
          <a:off x="0" y="0"/>
          <a:ext cx="0" cy="0"/>
          <a:chOff x="0" y="0"/>
          <a:chExt cx="0" cy="0"/>
        </a:xfrm>
      </p:grpSpPr>
      <p:sp>
        <p:nvSpPr>
          <p:cNvPr id="56" name="Google Shape;5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2"/>
        <p:cNvGrpSpPr/>
        <p:nvPr/>
      </p:nvGrpSpPr>
      <p:grpSpPr>
        <a:xfrm>
          <a:off x="0" y="0"/>
          <a:ext cx="0" cy="0"/>
          <a:chOff x="0" y="0"/>
          <a:chExt cx="0" cy="0"/>
        </a:xfrm>
      </p:grpSpPr>
      <p:sp>
        <p:nvSpPr>
          <p:cNvPr id="63" name="Google Shape;63;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5" name="Google Shape;65;p1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1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7" name="Google Shape;67;p1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1"/>
        <p:cNvGrpSpPr/>
        <p:nvPr/>
      </p:nvGrpSpPr>
      <p:grpSpPr>
        <a:xfrm>
          <a:off x="0" y="0"/>
          <a:ext cx="0" cy="0"/>
          <a:chOff x="0" y="0"/>
          <a:chExt cx="0" cy="0"/>
        </a:xfrm>
      </p:grpSpPr>
      <p:sp>
        <p:nvSpPr>
          <p:cNvPr id="72" name="Google Shape;72;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0"/>
        <p:cNvGrpSpPr/>
        <p:nvPr/>
      </p:nvGrpSpPr>
      <p:grpSpPr>
        <a:xfrm>
          <a:off x="0" y="0"/>
          <a:ext cx="0" cy="0"/>
          <a:chOff x="0" y="0"/>
          <a:chExt cx="0" cy="0"/>
        </a:xfrm>
      </p:grpSpPr>
      <p:sp>
        <p:nvSpPr>
          <p:cNvPr id="81" name="Google Shape;81;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2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3" name="Google Shape;83;p2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4" name="Google Shape;8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7"/>
        <p:cNvGrpSpPr/>
        <p:nvPr/>
      </p:nvGrpSpPr>
      <p:grpSpPr>
        <a:xfrm>
          <a:off x="0" y="0"/>
          <a:ext cx="0" cy="0"/>
          <a:chOff x="0" y="0"/>
          <a:chExt cx="0" cy="0"/>
        </a:xfrm>
      </p:grpSpPr>
      <p:sp>
        <p:nvSpPr>
          <p:cNvPr id="88" name="Google Shape;88;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22"/>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0" name="Google Shape;90;p2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1" name="Google Shape;9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3.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2" r:id="rId2"/>
    <p:sldLayoutId id="2147483653" r:id="rId3"/>
    <p:sldLayoutId id="2147483654" r:id="rId4"/>
    <p:sldLayoutId id="2147483655" r:id="rId5"/>
    <p:sldLayoutId id="2147483656" r:id="rId6"/>
    <p:sldLayoutId id="2147483657" r:id="rId7"/>
    <p:sldLayoutId id="2147483659" r:id="rId8"/>
    <p:sldLayoutId id="2147483660" r:id="rId9"/>
    <p:sldLayoutId id="2147483661" r:id="rId10"/>
    <p:sldLayoutId id="2147483662" r:id="rId11"/>
    <p:sldLayoutId id="2147483663" r:id="rId12"/>
    <p:sldLayoutId id="214748366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1" name="Google Shape;11;p1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37109748"/>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1" name="Google Shape;11;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921789126"/>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5.JP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24.jpe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34.xml"/><Relationship Id="rId5" Type="http://schemas.openxmlformats.org/officeDocument/2006/relationships/image" Target="../media/image15.JP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5.JP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5.JP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5.JP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20.jpe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21.jpe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22.jpe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23.jpe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
          <p:cNvSpPr txBox="1">
            <a:spLocks noGrp="1"/>
          </p:cNvSpPr>
          <p:nvPr>
            <p:ph type="title"/>
          </p:nvPr>
        </p:nvSpPr>
        <p:spPr>
          <a:xfrm>
            <a:off x="3660522" y="4837180"/>
            <a:ext cx="8269357" cy="1010961"/>
          </a:xfrm>
          <a:prstGeom prst="rect">
            <a:avLst/>
          </a:prstGeom>
          <a:solidFill>
            <a:schemeClr val="lt1">
              <a:alpha val="72941"/>
            </a:schemeClr>
          </a:solid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C58A2"/>
              </a:buClr>
              <a:buSzPts val="4400"/>
              <a:buFont typeface="Arial"/>
              <a:buNone/>
            </a:pPr>
            <a:r>
              <a:rPr lang="en-US" b="1" dirty="0">
                <a:solidFill>
                  <a:srgbClr val="0C58A2"/>
                </a:solidFill>
                <a:latin typeface="Arial"/>
                <a:ea typeface="Arial"/>
                <a:cs typeface="Arial"/>
                <a:sym typeface="Arial"/>
              </a:rPr>
              <a:t>Family Connections</a:t>
            </a:r>
            <a:br>
              <a:rPr lang="en-US" b="1" dirty="0">
                <a:solidFill>
                  <a:srgbClr val="0C58A2"/>
                </a:solidFill>
                <a:latin typeface="Arial"/>
                <a:ea typeface="Arial"/>
                <a:cs typeface="Arial"/>
                <a:sym typeface="Arial"/>
              </a:rPr>
            </a:br>
            <a:r>
              <a:rPr lang="en-US" sz="2000" b="1" dirty="0">
                <a:solidFill>
                  <a:srgbClr val="0C58A2"/>
                </a:solidFill>
                <a:latin typeface="Arial"/>
                <a:ea typeface="Arial"/>
                <a:cs typeface="Arial"/>
                <a:sym typeface="Arial"/>
              </a:rPr>
              <a:t>Linking Parents &amp; Family to Support Children in Care</a:t>
            </a:r>
            <a:endParaRPr sz="1600" b="1" i="1" dirty="0">
              <a:solidFill>
                <a:srgbClr val="0C58A2"/>
              </a:solidFill>
              <a:latin typeface="Arial"/>
              <a:ea typeface="Arial"/>
              <a:cs typeface="Arial"/>
              <a:sym typeface="Arial"/>
            </a:endParaRPr>
          </a:p>
        </p:txBody>
      </p:sp>
      <p:pic>
        <p:nvPicPr>
          <p:cNvPr id="112" name="Google Shape;112;p1" descr="A close up of a logo&#10;&#10;Description automatically generated"/>
          <p:cNvPicPr preferRelativeResize="0"/>
          <p:nvPr/>
        </p:nvPicPr>
        <p:blipFill rotWithShape="1">
          <a:blip r:embed="rId3">
            <a:alphaModFix/>
          </a:blip>
          <a:srcRect/>
          <a:stretch/>
        </p:blipFill>
        <p:spPr>
          <a:xfrm>
            <a:off x="193813" y="263656"/>
            <a:ext cx="2082800" cy="800100"/>
          </a:xfrm>
          <a:prstGeom prst="rect">
            <a:avLst/>
          </a:prstGeom>
          <a:noFill/>
          <a:ln>
            <a:noFill/>
          </a:ln>
        </p:spPr>
      </p:pic>
      <p:pic>
        <p:nvPicPr>
          <p:cNvPr id="5" name="Picture 4">
            <a:extLst>
              <a:ext uri="{FF2B5EF4-FFF2-40B4-BE49-F238E27FC236}">
                <a16:creationId xmlns:a16="http://schemas.microsoft.com/office/drawing/2014/main" id="{B1DDADE9-787A-4284-B0D5-3BFE8774D3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2062" y="263656"/>
            <a:ext cx="2166125" cy="8001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5" name="Google Shape;112;p1" descr="A close up of a logo&#10;&#10;Description automatically generated">
            <a:extLst>
              <a:ext uri="{FF2B5EF4-FFF2-40B4-BE49-F238E27FC236}">
                <a16:creationId xmlns:a16="http://schemas.microsoft.com/office/drawing/2014/main" id="{4123AD68-09F8-4C4A-8317-77DC4D37CEEB}"/>
              </a:ext>
            </a:extLst>
          </p:cNvPr>
          <p:cNvPicPr preferRelativeResize="0"/>
          <p:nvPr/>
        </p:nvPicPr>
        <p:blipFill rotWithShape="1">
          <a:blip r:embed="rId3">
            <a:alphaModFix/>
          </a:blip>
          <a:srcRect/>
          <a:stretch/>
        </p:blipFill>
        <p:spPr>
          <a:xfrm>
            <a:off x="193813" y="263656"/>
            <a:ext cx="2082800" cy="800100"/>
          </a:xfrm>
          <a:prstGeom prst="rect">
            <a:avLst/>
          </a:prstGeom>
          <a:noFill/>
          <a:ln>
            <a:noFill/>
          </a:ln>
        </p:spPr>
      </p:pic>
      <p:pic>
        <p:nvPicPr>
          <p:cNvPr id="6" name="Picture 5">
            <a:extLst>
              <a:ext uri="{FF2B5EF4-FFF2-40B4-BE49-F238E27FC236}">
                <a16:creationId xmlns:a16="http://schemas.microsoft.com/office/drawing/2014/main" id="{08EDE42D-9228-48E0-A279-CF6FB356BD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2062" y="263656"/>
            <a:ext cx="2166125" cy="800100"/>
          </a:xfrm>
          <a:prstGeom prst="rect">
            <a:avLst/>
          </a:prstGeom>
        </p:spPr>
      </p:pic>
      <p:sp>
        <p:nvSpPr>
          <p:cNvPr id="9" name="Google Shape;202;p138">
            <a:extLst>
              <a:ext uri="{FF2B5EF4-FFF2-40B4-BE49-F238E27FC236}">
                <a16:creationId xmlns:a16="http://schemas.microsoft.com/office/drawing/2014/main" id="{A068AA19-7B33-48EB-9CDE-002E4D318A13}"/>
              </a:ext>
            </a:extLst>
          </p:cNvPr>
          <p:cNvSpPr txBox="1">
            <a:spLocks noGrp="1"/>
          </p:cNvSpPr>
          <p:nvPr>
            <p:ph type="body" idx="1"/>
          </p:nvPr>
        </p:nvSpPr>
        <p:spPr>
          <a:xfrm>
            <a:off x="2927985" y="263656"/>
            <a:ext cx="6336030" cy="96104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4"/>
              </a:buClr>
              <a:buSzPts val="4000"/>
              <a:buNone/>
            </a:pPr>
            <a:r>
              <a:rPr lang="en-US" sz="4000" b="1" dirty="0">
                <a:solidFill>
                  <a:schemeClr val="accent1">
                    <a:lumMod val="75000"/>
                  </a:schemeClr>
                </a:solidFill>
              </a:rPr>
              <a:t>Resources for Families</a:t>
            </a:r>
            <a:endParaRPr sz="4000" b="1" dirty="0">
              <a:solidFill>
                <a:schemeClr val="accent1">
                  <a:lumMod val="75000"/>
                </a:schemeClr>
              </a:solidFill>
            </a:endParaRPr>
          </a:p>
        </p:txBody>
      </p:sp>
      <p:sp>
        <p:nvSpPr>
          <p:cNvPr id="7" name="Google Shape;200;p138">
            <a:extLst>
              <a:ext uri="{FF2B5EF4-FFF2-40B4-BE49-F238E27FC236}">
                <a16:creationId xmlns:a16="http://schemas.microsoft.com/office/drawing/2014/main" id="{4670B4E9-F01E-45A7-90D3-852AB72E3350}"/>
              </a:ext>
            </a:extLst>
          </p:cNvPr>
          <p:cNvSpPr/>
          <p:nvPr/>
        </p:nvSpPr>
        <p:spPr>
          <a:xfrm>
            <a:off x="1466008" y="1640150"/>
            <a:ext cx="6608078" cy="4524275"/>
          </a:xfrm>
          <a:prstGeom prst="rect">
            <a:avLst/>
          </a:prstGeom>
          <a:noFill/>
          <a:ln>
            <a:noFill/>
          </a:ln>
        </p:spPr>
        <p:txBody>
          <a:bodyPr spcFirstLastPara="1" wrap="square" lIns="91425" tIns="45700" rIns="91425" bIns="45700" anchor="t" anchorCtr="0">
            <a:spAutoFit/>
          </a:bodyPr>
          <a:lstStyle/>
          <a:p>
            <a:pPr lvl="0">
              <a:buSzPts val="2000"/>
              <a:defRPr/>
            </a:pPr>
            <a:r>
              <a:rPr lang="en-US" sz="1800" b="1" dirty="0"/>
              <a:t>MN Adopt- HELP navigators can assist kinship families with things such as therapists, education</a:t>
            </a:r>
          </a:p>
          <a:p>
            <a:pPr lvl="0">
              <a:buSzPts val="2000"/>
              <a:defRPr/>
            </a:pPr>
            <a:endParaRPr lang="en-US" sz="1800" b="1" dirty="0"/>
          </a:p>
          <a:p>
            <a:pPr lvl="0">
              <a:buSzPts val="2000"/>
              <a:defRPr/>
            </a:pPr>
            <a:r>
              <a:rPr lang="en-US" sz="1800" b="1" dirty="0"/>
              <a:t>NACAC- support groups</a:t>
            </a:r>
          </a:p>
          <a:p>
            <a:pPr lvl="0">
              <a:buSzPts val="2000"/>
              <a:defRPr/>
            </a:pPr>
            <a:endParaRPr lang="en-US" sz="1800" b="1" dirty="0"/>
          </a:p>
          <a:p>
            <a:pPr lvl="0">
              <a:buSzPts val="2000"/>
              <a:defRPr/>
            </a:pPr>
            <a:r>
              <a:rPr lang="en-US" sz="1800" b="1" dirty="0"/>
              <a:t>LSS kinship navigation- support groups, warmline for kin</a:t>
            </a:r>
          </a:p>
          <a:p>
            <a:pPr lvl="0">
              <a:buSzPts val="2000"/>
              <a:defRPr/>
            </a:pPr>
            <a:endParaRPr lang="en-US" sz="1800" b="1" dirty="0"/>
          </a:p>
          <a:p>
            <a:pPr lvl="0">
              <a:buSzPts val="2000"/>
              <a:defRPr/>
            </a:pPr>
            <a:r>
              <a:rPr lang="en-US" sz="1800" b="1" dirty="0"/>
              <a:t>MN One Stop for Communities- parent mentors</a:t>
            </a:r>
          </a:p>
          <a:p>
            <a:pPr lvl="0">
              <a:buSzPts val="2000"/>
              <a:defRPr/>
            </a:pPr>
            <a:endParaRPr lang="en-US" sz="1800" b="1" dirty="0"/>
          </a:p>
          <a:p>
            <a:pPr lvl="0">
              <a:buSzPts val="2000"/>
              <a:defRPr/>
            </a:pPr>
            <a:r>
              <a:rPr lang="en-US" sz="1800" b="1" dirty="0"/>
              <a:t>NAMI Family Groups</a:t>
            </a:r>
          </a:p>
          <a:p>
            <a:pPr lvl="0">
              <a:buSzPts val="2000"/>
              <a:defRPr/>
            </a:pPr>
            <a:endParaRPr lang="en-US" sz="1800" b="1" dirty="0"/>
          </a:p>
          <a:p>
            <a:pPr lvl="0">
              <a:buSzPts val="2000"/>
              <a:defRPr/>
            </a:pPr>
            <a:r>
              <a:rPr lang="en-US" sz="1800" b="1" dirty="0"/>
              <a:t>Village Arms- family liaisons, advocacy for African American families</a:t>
            </a:r>
          </a:p>
          <a:p>
            <a:pPr lvl="0">
              <a:buSzPts val="2000"/>
              <a:defRPr/>
            </a:pPr>
            <a:endParaRPr lang="en-US" sz="1800" b="1" dirty="0"/>
          </a:p>
          <a:p>
            <a:pPr lvl="0">
              <a:buSzPts val="2000"/>
              <a:defRPr/>
            </a:pPr>
            <a:r>
              <a:rPr lang="en-US" sz="1800" b="1" dirty="0"/>
              <a:t>Family Rise Together- family mentorship and support groups</a:t>
            </a:r>
          </a:p>
        </p:txBody>
      </p:sp>
      <p:sp>
        <p:nvSpPr>
          <p:cNvPr id="8" name="Google Shape;1176;p44">
            <a:extLst>
              <a:ext uri="{FF2B5EF4-FFF2-40B4-BE49-F238E27FC236}">
                <a16:creationId xmlns:a16="http://schemas.microsoft.com/office/drawing/2014/main" id="{30798B6B-198B-4DC3-8C9A-DE7C386EBDCF}"/>
              </a:ext>
            </a:extLst>
          </p:cNvPr>
          <p:cNvSpPr/>
          <p:nvPr/>
        </p:nvSpPr>
        <p:spPr>
          <a:xfrm>
            <a:off x="996392" y="1766822"/>
            <a:ext cx="346064" cy="345052"/>
          </a:xfrm>
          <a:custGeom>
            <a:avLst/>
            <a:gdLst/>
            <a:ahLst/>
            <a:cxnLst/>
            <a:rect l="l" t="t" r="r" b="b"/>
            <a:pathLst>
              <a:path w="3240000" h="3230531" extrusionOk="0">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Arial"/>
              <a:ea typeface="Arial"/>
              <a:cs typeface="Arial"/>
              <a:sym typeface="Arial"/>
            </a:endParaRPr>
          </a:p>
        </p:txBody>
      </p:sp>
      <p:pic>
        <p:nvPicPr>
          <p:cNvPr id="1026" name="Picture 2" descr="Free Man Talking Picture While Smiling Stock Photo">
            <a:extLst>
              <a:ext uri="{FF2B5EF4-FFF2-40B4-BE49-F238E27FC236}">
                <a16:creationId xmlns:a16="http://schemas.microsoft.com/office/drawing/2014/main" id="{43DCFC87-2811-47CC-B15A-849F0742B5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1748" y="2221592"/>
            <a:ext cx="2523376" cy="3361389"/>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Google Shape;1176;p44">
            <a:extLst>
              <a:ext uri="{FF2B5EF4-FFF2-40B4-BE49-F238E27FC236}">
                <a16:creationId xmlns:a16="http://schemas.microsoft.com/office/drawing/2014/main" id="{EE8822C6-363A-4960-A70C-EBF2EF1589A7}"/>
              </a:ext>
            </a:extLst>
          </p:cNvPr>
          <p:cNvSpPr/>
          <p:nvPr/>
        </p:nvSpPr>
        <p:spPr>
          <a:xfrm>
            <a:off x="996392" y="2472982"/>
            <a:ext cx="346064" cy="345052"/>
          </a:xfrm>
          <a:custGeom>
            <a:avLst/>
            <a:gdLst/>
            <a:ahLst/>
            <a:cxnLst/>
            <a:rect l="l" t="t" r="r" b="b"/>
            <a:pathLst>
              <a:path w="3240000" h="3230531" extrusionOk="0">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Arial"/>
              <a:ea typeface="Arial"/>
              <a:cs typeface="Arial"/>
              <a:sym typeface="Arial"/>
            </a:endParaRPr>
          </a:p>
        </p:txBody>
      </p:sp>
      <p:sp>
        <p:nvSpPr>
          <p:cNvPr id="14" name="Google Shape;1176;p44">
            <a:extLst>
              <a:ext uri="{FF2B5EF4-FFF2-40B4-BE49-F238E27FC236}">
                <a16:creationId xmlns:a16="http://schemas.microsoft.com/office/drawing/2014/main" id="{82C6F2FE-925B-47A1-85C1-AAF6A46EB076}"/>
              </a:ext>
            </a:extLst>
          </p:cNvPr>
          <p:cNvSpPr/>
          <p:nvPr/>
        </p:nvSpPr>
        <p:spPr>
          <a:xfrm>
            <a:off x="996392" y="3006616"/>
            <a:ext cx="346064" cy="345052"/>
          </a:xfrm>
          <a:custGeom>
            <a:avLst/>
            <a:gdLst/>
            <a:ahLst/>
            <a:cxnLst/>
            <a:rect l="l" t="t" r="r" b="b"/>
            <a:pathLst>
              <a:path w="3240000" h="3230531" extrusionOk="0">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Arial"/>
              <a:ea typeface="Arial"/>
              <a:cs typeface="Arial"/>
              <a:sym typeface="Arial"/>
            </a:endParaRPr>
          </a:p>
        </p:txBody>
      </p:sp>
      <p:sp>
        <p:nvSpPr>
          <p:cNvPr id="15" name="Google Shape;1176;p44">
            <a:extLst>
              <a:ext uri="{FF2B5EF4-FFF2-40B4-BE49-F238E27FC236}">
                <a16:creationId xmlns:a16="http://schemas.microsoft.com/office/drawing/2014/main" id="{8C1EF485-EEBB-4E63-8C4F-577727C13BD4}"/>
              </a:ext>
            </a:extLst>
          </p:cNvPr>
          <p:cNvSpPr/>
          <p:nvPr/>
        </p:nvSpPr>
        <p:spPr>
          <a:xfrm>
            <a:off x="996392" y="3538495"/>
            <a:ext cx="346064" cy="345052"/>
          </a:xfrm>
          <a:custGeom>
            <a:avLst/>
            <a:gdLst/>
            <a:ahLst/>
            <a:cxnLst/>
            <a:rect l="l" t="t" r="r" b="b"/>
            <a:pathLst>
              <a:path w="3240000" h="3230531" extrusionOk="0">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Arial"/>
              <a:ea typeface="Arial"/>
              <a:cs typeface="Arial"/>
              <a:sym typeface="Arial"/>
            </a:endParaRPr>
          </a:p>
        </p:txBody>
      </p:sp>
      <p:sp>
        <p:nvSpPr>
          <p:cNvPr id="16" name="Google Shape;1176;p44">
            <a:extLst>
              <a:ext uri="{FF2B5EF4-FFF2-40B4-BE49-F238E27FC236}">
                <a16:creationId xmlns:a16="http://schemas.microsoft.com/office/drawing/2014/main" id="{1188922D-797C-496B-9992-90F53318F2FB}"/>
              </a:ext>
            </a:extLst>
          </p:cNvPr>
          <p:cNvSpPr/>
          <p:nvPr/>
        </p:nvSpPr>
        <p:spPr>
          <a:xfrm>
            <a:off x="996392" y="4104104"/>
            <a:ext cx="346064" cy="345052"/>
          </a:xfrm>
          <a:custGeom>
            <a:avLst/>
            <a:gdLst/>
            <a:ahLst/>
            <a:cxnLst/>
            <a:rect l="l" t="t" r="r" b="b"/>
            <a:pathLst>
              <a:path w="3240000" h="3230531" extrusionOk="0">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Arial"/>
              <a:ea typeface="Arial"/>
              <a:cs typeface="Arial"/>
              <a:sym typeface="Arial"/>
            </a:endParaRPr>
          </a:p>
        </p:txBody>
      </p:sp>
      <p:sp>
        <p:nvSpPr>
          <p:cNvPr id="17" name="Google Shape;1176;p44">
            <a:extLst>
              <a:ext uri="{FF2B5EF4-FFF2-40B4-BE49-F238E27FC236}">
                <a16:creationId xmlns:a16="http://schemas.microsoft.com/office/drawing/2014/main" id="{7AA564D1-0C07-4109-9C59-F3AB65E6C24F}"/>
              </a:ext>
            </a:extLst>
          </p:cNvPr>
          <p:cNvSpPr/>
          <p:nvPr/>
        </p:nvSpPr>
        <p:spPr>
          <a:xfrm>
            <a:off x="996392" y="4794895"/>
            <a:ext cx="346064" cy="345052"/>
          </a:xfrm>
          <a:custGeom>
            <a:avLst/>
            <a:gdLst/>
            <a:ahLst/>
            <a:cxnLst/>
            <a:rect l="l" t="t" r="r" b="b"/>
            <a:pathLst>
              <a:path w="3240000" h="3230531" extrusionOk="0">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Arial"/>
              <a:ea typeface="Arial"/>
              <a:cs typeface="Arial"/>
              <a:sym typeface="Arial"/>
            </a:endParaRPr>
          </a:p>
        </p:txBody>
      </p:sp>
      <p:sp>
        <p:nvSpPr>
          <p:cNvPr id="18" name="Google Shape;1176;p44">
            <a:extLst>
              <a:ext uri="{FF2B5EF4-FFF2-40B4-BE49-F238E27FC236}">
                <a16:creationId xmlns:a16="http://schemas.microsoft.com/office/drawing/2014/main" id="{8F2920EC-7401-421B-8F8E-DDBACFD72CCD}"/>
              </a:ext>
            </a:extLst>
          </p:cNvPr>
          <p:cNvSpPr/>
          <p:nvPr/>
        </p:nvSpPr>
        <p:spPr>
          <a:xfrm>
            <a:off x="996392" y="5616737"/>
            <a:ext cx="346064" cy="345052"/>
          </a:xfrm>
          <a:custGeom>
            <a:avLst/>
            <a:gdLst/>
            <a:ahLst/>
            <a:cxnLst/>
            <a:rect l="l" t="t" r="r" b="b"/>
            <a:pathLst>
              <a:path w="3240000" h="3230531" extrusionOk="0">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Arial"/>
              <a:ea typeface="Arial"/>
              <a:cs typeface="Arial"/>
              <a:sym typeface="Arial"/>
            </a:endParaRPr>
          </a:p>
        </p:txBody>
      </p:sp>
    </p:spTree>
    <p:extLst>
      <p:ext uri="{BB962C8B-B14F-4D97-AF65-F5344CB8AC3E}">
        <p14:creationId xmlns:p14="http://schemas.microsoft.com/office/powerpoint/2010/main" val="4122736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2226" name="Google Shape;2226;p113" descr="A close up of a logo&#10;&#10;Description automatically generated"/>
          <p:cNvPicPr preferRelativeResize="0"/>
          <p:nvPr/>
        </p:nvPicPr>
        <p:blipFill rotWithShape="1">
          <a:blip r:embed="rId3">
            <a:alphaModFix/>
          </a:blip>
          <a:srcRect/>
          <a:stretch/>
        </p:blipFill>
        <p:spPr>
          <a:xfrm>
            <a:off x="193813" y="263656"/>
            <a:ext cx="2082800" cy="800100"/>
          </a:xfrm>
          <a:prstGeom prst="rect">
            <a:avLst/>
          </a:prstGeom>
          <a:noFill/>
          <a:ln>
            <a:noFill/>
          </a:ln>
        </p:spPr>
      </p:pic>
      <p:sp>
        <p:nvSpPr>
          <p:cNvPr id="2227" name="Google Shape;2227;p113"/>
          <p:cNvSpPr/>
          <p:nvPr/>
        </p:nvSpPr>
        <p:spPr>
          <a:xfrm>
            <a:off x="4853355" y="4158611"/>
            <a:ext cx="7338646" cy="2280897"/>
          </a:xfrm>
          <a:prstGeom prst="roundRect">
            <a:avLst>
              <a:gd name="adj" fmla="val 0"/>
            </a:avLst>
          </a:prstGeom>
          <a:solidFill>
            <a:srgbClr val="105FA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28" name="Google Shape;2228;p113"/>
          <p:cNvSpPr txBox="1"/>
          <p:nvPr/>
        </p:nvSpPr>
        <p:spPr>
          <a:xfrm>
            <a:off x="4853354" y="4575804"/>
            <a:ext cx="7338646" cy="1446509"/>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dirty="0">
                <a:solidFill>
                  <a:schemeClr val="lt1"/>
                </a:solidFill>
                <a:latin typeface="Arial"/>
                <a:ea typeface="Arial"/>
                <a:cs typeface="Arial"/>
                <a:sym typeface="Arial"/>
              </a:rPr>
              <a:t>Questions?</a:t>
            </a:r>
            <a:endParaRPr lang="en-US" sz="4800" b="1" dirty="0">
              <a:solidFill>
                <a:schemeClr val="lt1"/>
              </a:solidFill>
            </a:endParaRPr>
          </a:p>
          <a:p>
            <a:pPr marL="0" marR="0" lvl="0" indent="0" algn="ctr" rtl="0">
              <a:lnSpc>
                <a:spcPct val="100000"/>
              </a:lnSpc>
              <a:spcBef>
                <a:spcPts val="0"/>
              </a:spcBef>
              <a:spcAft>
                <a:spcPts val="0"/>
              </a:spcAft>
              <a:buClr>
                <a:srgbClr val="000000"/>
              </a:buClr>
              <a:buSzPts val="4800"/>
              <a:buFont typeface="Arial"/>
              <a:buNone/>
            </a:pPr>
            <a:endParaRPr lang="en-US" sz="2000" b="1"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800"/>
              <a:buFont typeface="Arial"/>
              <a:buNone/>
            </a:pPr>
            <a:r>
              <a:rPr lang="en-US" sz="2000" b="1" i="0" u="none" strike="noStrike" cap="none" dirty="0">
                <a:solidFill>
                  <a:schemeClr val="lt1"/>
                </a:solidFill>
                <a:latin typeface="Arial"/>
                <a:ea typeface="Arial"/>
                <a:cs typeface="Arial"/>
                <a:sym typeface="Arial"/>
              </a:rPr>
              <a:t>jada@forchildwelfare.org     patrick@forchildwelfare.org</a:t>
            </a:r>
            <a:endParaRPr sz="2000" b="1" i="0" u="none" strike="noStrike" cap="none" dirty="0">
              <a:solidFill>
                <a:schemeClr val="lt1"/>
              </a:solidFill>
              <a:latin typeface="Arial"/>
              <a:ea typeface="Arial"/>
              <a:cs typeface="Arial"/>
              <a:sym typeface="Arial"/>
            </a:endParaRPr>
          </a:p>
        </p:txBody>
      </p:sp>
      <p:sp>
        <p:nvSpPr>
          <p:cNvPr id="7" name="Google Shape;114;p1">
            <a:extLst>
              <a:ext uri="{FF2B5EF4-FFF2-40B4-BE49-F238E27FC236}">
                <a16:creationId xmlns:a16="http://schemas.microsoft.com/office/drawing/2014/main" id="{85A43658-2035-4B42-A830-BCE2CAA34070}"/>
              </a:ext>
            </a:extLst>
          </p:cNvPr>
          <p:cNvSpPr txBox="1"/>
          <p:nvPr/>
        </p:nvSpPr>
        <p:spPr>
          <a:xfrm>
            <a:off x="2052988" y="6454897"/>
            <a:ext cx="7854845" cy="2462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0" i="0" u="none" strike="noStrike" cap="none" dirty="0">
                <a:solidFill>
                  <a:schemeClr val="bg1"/>
                </a:solidFill>
                <a:latin typeface="Calibri"/>
                <a:ea typeface="Calibri"/>
                <a:cs typeface="Calibri"/>
                <a:sym typeface="Calibri"/>
              </a:rPr>
              <a:t>©2022. The Institute for Child Welfare Innovation.  All rights reserved. Reach us at forchildwelfare.org</a:t>
            </a:r>
            <a:endParaRPr sz="1000" b="0" i="0" u="none" strike="noStrike" cap="none" dirty="0">
              <a:solidFill>
                <a:schemeClr val="bg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4" name="Google Shape;124;p2"/>
          <p:cNvSpPr txBox="1"/>
          <p:nvPr/>
        </p:nvSpPr>
        <p:spPr>
          <a:xfrm>
            <a:off x="3312274" y="263656"/>
            <a:ext cx="5567451" cy="505222"/>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5A9BD5"/>
              </a:buClr>
              <a:buSzPts val="4000"/>
              <a:buFont typeface="Arial"/>
              <a:buNone/>
              <a:tabLst/>
              <a:defRPr/>
            </a:pPr>
            <a:r>
              <a:rPr kumimoji="0" lang="en-US" sz="4000" b="1" i="0" u="none" strike="noStrike" kern="0" cap="none" spc="0" normalizeH="0" baseline="0" noProof="0" dirty="0">
                <a:ln>
                  <a:noFill/>
                </a:ln>
                <a:solidFill>
                  <a:srgbClr val="5A9BD5">
                    <a:lumMod val="75000"/>
                  </a:srgbClr>
                </a:solidFill>
                <a:effectLst/>
                <a:uLnTx/>
                <a:uFillTx/>
                <a:latin typeface="Arial"/>
                <a:ea typeface="Calibri"/>
                <a:cs typeface="Arial"/>
                <a:sym typeface="Arial"/>
              </a:rPr>
              <a:t>Re-Thinking Family Involvement</a:t>
            </a:r>
            <a:endParaRPr kumimoji="0" sz="4000" b="1" i="0" u="none" strike="noStrike" kern="0" cap="none" spc="0" normalizeH="0" baseline="0" noProof="0" dirty="0">
              <a:ln>
                <a:noFill/>
              </a:ln>
              <a:solidFill>
                <a:srgbClr val="5A9BD5">
                  <a:lumMod val="75000"/>
                </a:srgbClr>
              </a:solidFill>
              <a:effectLst/>
              <a:uLnTx/>
              <a:uFillTx/>
              <a:latin typeface="Calibri"/>
              <a:ea typeface="Calibri"/>
              <a:cs typeface="Calibri"/>
              <a:sym typeface="Calibri"/>
            </a:endParaRPr>
          </a:p>
        </p:txBody>
      </p:sp>
      <p:sp>
        <p:nvSpPr>
          <p:cNvPr id="125" name="Google Shape;125;p2"/>
          <p:cNvSpPr txBox="1"/>
          <p:nvPr/>
        </p:nvSpPr>
        <p:spPr>
          <a:xfrm>
            <a:off x="11216134" y="6439509"/>
            <a:ext cx="825500" cy="2769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1E4E78"/>
                </a:solidFill>
                <a:effectLst/>
                <a:uLnTx/>
                <a:uFillTx/>
                <a:latin typeface="Arial"/>
                <a:ea typeface="Arial"/>
                <a:cs typeface="Arial"/>
                <a:sym typeface="Arial"/>
              </a:rPr>
              <a:t>Slide </a:t>
            </a:r>
            <a:fld id="{00000000-1234-1234-1234-123412341234}" type="slidenum">
              <a:rPr kumimoji="0" lang="en-US" sz="1200" b="0" i="0" u="none" strike="noStrike" kern="0" cap="none" spc="0" normalizeH="0" baseline="0" noProof="0">
                <a:ln>
                  <a:noFill/>
                </a:ln>
                <a:solidFill>
                  <a:srgbClr val="1E4E78"/>
                </a:solidFill>
                <a:effectLst/>
                <a:uLnTx/>
                <a:uFillTx/>
                <a:latin typeface="Arial"/>
                <a:ea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200" b="0" i="0" u="none" strike="noStrike" kern="0" cap="none" spc="0" normalizeH="0" baseline="0" noProof="0">
              <a:ln>
                <a:noFill/>
              </a:ln>
              <a:solidFill>
                <a:srgbClr val="1E4E78"/>
              </a:solidFill>
              <a:effectLst/>
              <a:uLnTx/>
              <a:uFillTx/>
              <a:latin typeface="Arial"/>
              <a:ea typeface="Arial"/>
              <a:cs typeface="Arial"/>
              <a:sym typeface="Arial"/>
            </a:endParaRPr>
          </a:p>
        </p:txBody>
      </p:sp>
      <p:pic>
        <p:nvPicPr>
          <p:cNvPr id="6" name="Picture 5">
            <a:extLst>
              <a:ext uri="{FF2B5EF4-FFF2-40B4-BE49-F238E27FC236}">
                <a16:creationId xmlns:a16="http://schemas.microsoft.com/office/drawing/2014/main" id="{E13F2FC3-1096-4AB0-81AE-8491B9F0266E}"/>
              </a:ext>
            </a:extLst>
          </p:cNvPr>
          <p:cNvPicPr>
            <a:picLocks noChangeAspect="1"/>
          </p:cNvPicPr>
          <p:nvPr/>
        </p:nvPicPr>
        <p:blipFill>
          <a:blip r:embed="rId3"/>
          <a:stretch>
            <a:fillRect/>
          </a:stretch>
        </p:blipFill>
        <p:spPr>
          <a:xfrm>
            <a:off x="7909052" y="2322525"/>
            <a:ext cx="3758318" cy="2928848"/>
          </a:xfrm>
          <a:prstGeom prst="rect">
            <a:avLst/>
          </a:prstGeom>
          <a:ln>
            <a:solidFill>
              <a:schemeClr val="dk1"/>
            </a:solidFill>
          </a:ln>
          <a:effectLst>
            <a:outerShdw blurRad="50800" dist="38100" dir="2700000" algn="tl" rotWithShape="0">
              <a:prstClr val="black">
                <a:alpha val="40000"/>
              </a:prstClr>
            </a:outerShdw>
          </a:effectLst>
        </p:spPr>
      </p:pic>
      <p:sp>
        <p:nvSpPr>
          <p:cNvPr id="15" name="Freeform 108">
            <a:extLst>
              <a:ext uri="{FF2B5EF4-FFF2-40B4-BE49-F238E27FC236}">
                <a16:creationId xmlns:a16="http://schemas.microsoft.com/office/drawing/2014/main" id="{5A422CDF-7FC7-42C6-A9A0-0141CEA7B837}"/>
              </a:ext>
            </a:extLst>
          </p:cNvPr>
          <p:cNvSpPr/>
          <p:nvPr/>
        </p:nvSpPr>
        <p:spPr>
          <a:xfrm>
            <a:off x="666971" y="1962909"/>
            <a:ext cx="501857" cy="554554"/>
          </a:xfrm>
          <a:custGeom>
            <a:avLst/>
            <a:gdLst/>
            <a:ahLst/>
            <a:cxnLst/>
            <a:rect l="l" t="t" r="r" b="b"/>
            <a:pathLst>
              <a:path w="341005" h="376812">
                <a:moveTo>
                  <a:pt x="179590" y="105941"/>
                </a:moveTo>
                <a:cubicBezTo>
                  <a:pt x="189466" y="103284"/>
                  <a:pt x="200229" y="106383"/>
                  <a:pt x="207502" y="113978"/>
                </a:cubicBezTo>
                <a:lnTo>
                  <a:pt x="205155" y="116193"/>
                </a:lnTo>
                <a:cubicBezTo>
                  <a:pt x="198727" y="109493"/>
                  <a:pt x="189244" y="106732"/>
                  <a:pt x="180543" y="109027"/>
                </a:cubicBezTo>
                <a:cubicBezTo>
                  <a:pt x="171284" y="111470"/>
                  <a:pt x="164597" y="119184"/>
                  <a:pt x="163491" y="128699"/>
                </a:cubicBezTo>
                <a:lnTo>
                  <a:pt x="160301" y="128192"/>
                </a:lnTo>
                <a:cubicBezTo>
                  <a:pt x="160626" y="125509"/>
                  <a:pt x="161343" y="122953"/>
                  <a:pt x="162397" y="120583"/>
                </a:cubicBezTo>
                <a:cubicBezTo>
                  <a:pt x="163188" y="118806"/>
                  <a:pt x="164168" y="117134"/>
                  <a:pt x="165317" y="115593"/>
                </a:cubicBezTo>
                <a:close/>
                <a:moveTo>
                  <a:pt x="184774" y="76800"/>
                </a:moveTo>
                <a:cubicBezTo>
                  <a:pt x="189722" y="75892"/>
                  <a:pt x="194950" y="76276"/>
                  <a:pt x="199898" y="78055"/>
                </a:cubicBezTo>
                <a:lnTo>
                  <a:pt x="198784" y="81085"/>
                </a:lnTo>
                <a:cubicBezTo>
                  <a:pt x="190044" y="77951"/>
                  <a:pt x="180324" y="79705"/>
                  <a:pt x="173557" y="85636"/>
                </a:cubicBezTo>
                <a:cubicBezTo>
                  <a:pt x="166357" y="91948"/>
                  <a:pt x="163808" y="101834"/>
                  <a:pt x="167057" y="110845"/>
                </a:cubicBezTo>
                <a:lnTo>
                  <a:pt x="163976" y="111813"/>
                </a:lnTo>
                <a:cubicBezTo>
                  <a:pt x="161264" y="104174"/>
                  <a:pt x="162206" y="95982"/>
                  <a:pt x="166259" y="89343"/>
                </a:cubicBezTo>
                <a:lnTo>
                  <a:pt x="171329" y="83298"/>
                </a:lnTo>
                <a:cubicBezTo>
                  <a:pt x="175158" y="79908"/>
                  <a:pt x="179826" y="77708"/>
                  <a:pt x="184774" y="76800"/>
                </a:cubicBezTo>
                <a:close/>
                <a:moveTo>
                  <a:pt x="179076" y="24908"/>
                </a:moveTo>
                <a:cubicBezTo>
                  <a:pt x="173882" y="25821"/>
                  <a:pt x="169065" y="28595"/>
                  <a:pt x="165693" y="33023"/>
                </a:cubicBezTo>
                <a:lnTo>
                  <a:pt x="165081" y="32645"/>
                </a:lnTo>
                <a:lnTo>
                  <a:pt x="164343" y="33841"/>
                </a:lnTo>
                <a:lnTo>
                  <a:pt x="159156" y="28989"/>
                </a:lnTo>
                <a:cubicBezTo>
                  <a:pt x="147650" y="21890"/>
                  <a:pt x="132568" y="25462"/>
                  <a:pt x="125468" y="36968"/>
                </a:cubicBezTo>
                <a:cubicBezTo>
                  <a:pt x="125028" y="37682"/>
                  <a:pt x="124628" y="38410"/>
                  <a:pt x="124607" y="39302"/>
                </a:cubicBezTo>
                <a:cubicBezTo>
                  <a:pt x="121192" y="53871"/>
                  <a:pt x="126621" y="67918"/>
                  <a:pt x="137512" y="72288"/>
                </a:cubicBezTo>
                <a:lnTo>
                  <a:pt x="136408" y="75373"/>
                </a:lnTo>
                <a:cubicBezTo>
                  <a:pt x="125065" y="70889"/>
                  <a:pt x="118824" y="57470"/>
                  <a:pt x="120792" y="42874"/>
                </a:cubicBezTo>
                <a:cubicBezTo>
                  <a:pt x="110219" y="38045"/>
                  <a:pt x="97555" y="41998"/>
                  <a:pt x="91229" y="52250"/>
                </a:cubicBezTo>
                <a:cubicBezTo>
                  <a:pt x="86215" y="60377"/>
                  <a:pt x="87164" y="68019"/>
                  <a:pt x="90995" y="75559"/>
                </a:cubicBezTo>
                <a:cubicBezTo>
                  <a:pt x="88405" y="77546"/>
                  <a:pt x="86197" y="80074"/>
                  <a:pt x="84391" y="83001"/>
                </a:cubicBezTo>
                <a:cubicBezTo>
                  <a:pt x="75261" y="97799"/>
                  <a:pt x="79855" y="117197"/>
                  <a:pt x="94653" y="126328"/>
                </a:cubicBezTo>
                <a:cubicBezTo>
                  <a:pt x="99603" y="129383"/>
                  <a:pt x="105068" y="130901"/>
                  <a:pt x="110449" y="130283"/>
                </a:cubicBezTo>
                <a:cubicBezTo>
                  <a:pt x="111461" y="121556"/>
                  <a:pt x="114239" y="112980"/>
                  <a:pt x="118788" y="105103"/>
                </a:cubicBezTo>
                <a:lnTo>
                  <a:pt x="122060" y="106993"/>
                </a:lnTo>
                <a:cubicBezTo>
                  <a:pt x="117549" y="114804"/>
                  <a:pt x="114885" y="123345"/>
                  <a:pt x="114602" y="132066"/>
                </a:cubicBezTo>
                <a:cubicBezTo>
                  <a:pt x="118189" y="142541"/>
                  <a:pt x="127538" y="149533"/>
                  <a:pt x="138054" y="150704"/>
                </a:cubicBezTo>
                <a:lnTo>
                  <a:pt x="138622" y="157584"/>
                </a:lnTo>
                <a:cubicBezTo>
                  <a:pt x="141809" y="168599"/>
                  <a:pt x="152592" y="175355"/>
                  <a:pt x="163536" y="173320"/>
                </a:cubicBezTo>
                <a:lnTo>
                  <a:pt x="163736" y="174011"/>
                </a:lnTo>
                <a:lnTo>
                  <a:pt x="165086" y="173621"/>
                </a:lnTo>
                <a:lnTo>
                  <a:pt x="165671" y="180699"/>
                </a:lnTo>
                <a:cubicBezTo>
                  <a:pt x="169429" y="193686"/>
                  <a:pt x="183003" y="201168"/>
                  <a:pt x="195990" y="197411"/>
                </a:cubicBezTo>
                <a:cubicBezTo>
                  <a:pt x="196796" y="197178"/>
                  <a:pt x="197581" y="196907"/>
                  <a:pt x="198196" y="196260"/>
                </a:cubicBezTo>
                <a:cubicBezTo>
                  <a:pt x="209934" y="188156"/>
                  <a:pt x="215400" y="175007"/>
                  <a:pt x="211155" y="164763"/>
                </a:cubicBezTo>
                <a:cubicBezTo>
                  <a:pt x="205121" y="170199"/>
                  <a:pt x="196738" y="172687"/>
                  <a:pt x="188343" y="171472"/>
                </a:cubicBezTo>
                <a:lnTo>
                  <a:pt x="188829" y="168281"/>
                </a:lnTo>
                <a:cubicBezTo>
                  <a:pt x="198020" y="169602"/>
                  <a:pt x="207192" y="165939"/>
                  <a:pt x="212635" y="158774"/>
                </a:cubicBezTo>
                <a:cubicBezTo>
                  <a:pt x="218427" y="151149"/>
                  <a:pt x="218946" y="140953"/>
                  <a:pt x="213960" y="132774"/>
                </a:cubicBezTo>
                <a:lnTo>
                  <a:pt x="216785" y="131210"/>
                </a:lnTo>
                <a:cubicBezTo>
                  <a:pt x="222366" y="140465"/>
                  <a:pt x="221779" y="151983"/>
                  <a:pt x="215286" y="160619"/>
                </a:cubicBezTo>
                <a:lnTo>
                  <a:pt x="213805" y="162105"/>
                </a:lnTo>
                <a:cubicBezTo>
                  <a:pt x="218946" y="172938"/>
                  <a:pt x="214526" y="186813"/>
                  <a:pt x="203421" y="196175"/>
                </a:cubicBezTo>
                <a:cubicBezTo>
                  <a:pt x="208012" y="206854"/>
                  <a:pt x="220050" y="212429"/>
                  <a:pt x="231622" y="209082"/>
                </a:cubicBezTo>
                <a:cubicBezTo>
                  <a:pt x="239377" y="206838"/>
                  <a:pt x="243741" y="201989"/>
                  <a:pt x="246092" y="195539"/>
                </a:cubicBezTo>
                <a:cubicBezTo>
                  <a:pt x="255042" y="199507"/>
                  <a:pt x="265290" y="198199"/>
                  <a:pt x="272958" y="192601"/>
                </a:cubicBezTo>
                <a:lnTo>
                  <a:pt x="276795" y="193971"/>
                </a:lnTo>
                <a:cubicBezTo>
                  <a:pt x="289009" y="194016"/>
                  <a:pt x="298363" y="193248"/>
                  <a:pt x="304258" y="183694"/>
                </a:cubicBezTo>
                <a:cubicBezTo>
                  <a:pt x="309343" y="175453"/>
                  <a:pt x="308953" y="165378"/>
                  <a:pt x="303795" y="157923"/>
                </a:cubicBezTo>
                <a:cubicBezTo>
                  <a:pt x="298315" y="164420"/>
                  <a:pt x="291041" y="168177"/>
                  <a:pt x="283702" y="168174"/>
                </a:cubicBezTo>
                <a:lnTo>
                  <a:pt x="283555" y="164527"/>
                </a:lnTo>
                <a:cubicBezTo>
                  <a:pt x="293404" y="164978"/>
                  <a:pt x="303289" y="157339"/>
                  <a:pt x="308110" y="145450"/>
                </a:cubicBezTo>
                <a:cubicBezTo>
                  <a:pt x="311022" y="136198"/>
                  <a:pt x="308752" y="126109"/>
                  <a:pt x="302169" y="119023"/>
                </a:cubicBezTo>
                <a:cubicBezTo>
                  <a:pt x="296249" y="127191"/>
                  <a:pt x="286098" y="131525"/>
                  <a:pt x="275782" y="130309"/>
                </a:cubicBezTo>
                <a:lnTo>
                  <a:pt x="276183" y="127106"/>
                </a:lnTo>
                <a:cubicBezTo>
                  <a:pt x="285405" y="128184"/>
                  <a:pt x="294478" y="124281"/>
                  <a:pt x="299730" y="116974"/>
                </a:cubicBezTo>
                <a:lnTo>
                  <a:pt x="300207" y="116045"/>
                </a:lnTo>
                <a:cubicBezTo>
                  <a:pt x="300079" y="107222"/>
                  <a:pt x="295342" y="98867"/>
                  <a:pt x="287259" y="93880"/>
                </a:cubicBezTo>
                <a:cubicBezTo>
                  <a:pt x="284295" y="92051"/>
                  <a:pt x="281129" y="90828"/>
                  <a:pt x="277855" y="90561"/>
                </a:cubicBezTo>
                <a:cubicBezTo>
                  <a:pt x="271916" y="104194"/>
                  <a:pt x="259881" y="112708"/>
                  <a:pt x="248172" y="111695"/>
                </a:cubicBezTo>
                <a:cubicBezTo>
                  <a:pt x="248002" y="114741"/>
                  <a:pt x="246936" y="117719"/>
                  <a:pt x="245089" y="120348"/>
                </a:cubicBezTo>
                <a:cubicBezTo>
                  <a:pt x="241307" y="125729"/>
                  <a:pt x="234825" y="128827"/>
                  <a:pt x="228007" y="128511"/>
                </a:cubicBezTo>
                <a:lnTo>
                  <a:pt x="228158" y="125380"/>
                </a:lnTo>
                <a:cubicBezTo>
                  <a:pt x="233848" y="125642"/>
                  <a:pt x="239262" y="123097"/>
                  <a:pt x="242439" y="118667"/>
                </a:cubicBezTo>
                <a:cubicBezTo>
                  <a:pt x="244071" y="116391"/>
                  <a:pt x="244987" y="113796"/>
                  <a:pt x="245116" y="111152"/>
                </a:cubicBezTo>
                <a:lnTo>
                  <a:pt x="243716" y="110904"/>
                </a:lnTo>
                <a:lnTo>
                  <a:pt x="244539" y="108155"/>
                </a:lnTo>
                <a:cubicBezTo>
                  <a:pt x="244792" y="106166"/>
                  <a:pt x="244131" y="104285"/>
                  <a:pt x="243078" y="102544"/>
                </a:cubicBezTo>
                <a:cubicBezTo>
                  <a:pt x="240257" y="97875"/>
                  <a:pt x="235048" y="94922"/>
                  <a:pt x="229344" y="94755"/>
                </a:cubicBezTo>
                <a:lnTo>
                  <a:pt x="229436" y="91621"/>
                </a:lnTo>
                <a:cubicBezTo>
                  <a:pt x="236268" y="91821"/>
                  <a:pt x="242499" y="95409"/>
                  <a:pt x="245850" y="101072"/>
                </a:cubicBezTo>
                <a:cubicBezTo>
                  <a:pt x="247129" y="103235"/>
                  <a:pt x="247915" y="105575"/>
                  <a:pt x="248037" y="107973"/>
                </a:cubicBezTo>
                <a:cubicBezTo>
                  <a:pt x="258268" y="109553"/>
                  <a:pt x="268981" y="102051"/>
                  <a:pt x="274232" y="89778"/>
                </a:cubicBezTo>
                <a:cubicBezTo>
                  <a:pt x="278708" y="77339"/>
                  <a:pt x="274020" y="63056"/>
                  <a:pt x="262316" y="55834"/>
                </a:cubicBezTo>
                <a:cubicBezTo>
                  <a:pt x="257734" y="53007"/>
                  <a:pt x="252666" y="51626"/>
                  <a:pt x="247691" y="52231"/>
                </a:cubicBezTo>
                <a:cubicBezTo>
                  <a:pt x="248705" y="60913"/>
                  <a:pt x="245967" y="69020"/>
                  <a:pt x="239739" y="74185"/>
                </a:cubicBezTo>
                <a:lnTo>
                  <a:pt x="237649" y="71664"/>
                </a:lnTo>
                <a:cubicBezTo>
                  <a:pt x="244579" y="65918"/>
                  <a:pt x="246481" y="55888"/>
                  <a:pt x="243151" y="45920"/>
                </a:cubicBezTo>
                <a:cubicBezTo>
                  <a:pt x="241194" y="40124"/>
                  <a:pt x="237183" y="35004"/>
                  <a:pt x="231542" y="31523"/>
                </a:cubicBezTo>
                <a:cubicBezTo>
                  <a:pt x="221392" y="25261"/>
                  <a:pt x="208864" y="26095"/>
                  <a:pt x="199763" y="32668"/>
                </a:cubicBezTo>
                <a:lnTo>
                  <a:pt x="194721" y="27952"/>
                </a:lnTo>
                <a:cubicBezTo>
                  <a:pt x="189842" y="24941"/>
                  <a:pt x="184271" y="23995"/>
                  <a:pt x="179076" y="24908"/>
                </a:cubicBezTo>
                <a:close/>
                <a:moveTo>
                  <a:pt x="190632" y="62"/>
                </a:moveTo>
                <a:cubicBezTo>
                  <a:pt x="300121" y="2329"/>
                  <a:pt x="391248" y="125645"/>
                  <a:pt x="309641" y="225160"/>
                </a:cubicBezTo>
                <a:cubicBezTo>
                  <a:pt x="282892" y="251229"/>
                  <a:pt x="279266" y="288859"/>
                  <a:pt x="302841" y="374772"/>
                </a:cubicBezTo>
                <a:lnTo>
                  <a:pt x="121266" y="376812"/>
                </a:lnTo>
                <a:lnTo>
                  <a:pt x="109025" y="322355"/>
                </a:lnTo>
                <a:cubicBezTo>
                  <a:pt x="76580" y="333165"/>
                  <a:pt x="40716" y="329924"/>
                  <a:pt x="28778" y="318327"/>
                </a:cubicBezTo>
                <a:cubicBezTo>
                  <a:pt x="22923" y="311868"/>
                  <a:pt x="25422" y="291738"/>
                  <a:pt x="32859" y="276164"/>
                </a:cubicBezTo>
                <a:cubicBezTo>
                  <a:pt x="35235" y="270344"/>
                  <a:pt x="23179" y="268321"/>
                  <a:pt x="20618" y="259843"/>
                </a:cubicBezTo>
                <a:cubicBezTo>
                  <a:pt x="19440" y="251965"/>
                  <a:pt x="27377" y="251682"/>
                  <a:pt x="30757" y="247602"/>
                </a:cubicBezTo>
                <a:lnTo>
                  <a:pt x="18516" y="238938"/>
                </a:lnTo>
                <a:cubicBezTo>
                  <a:pt x="12669" y="232923"/>
                  <a:pt x="25811" y="221592"/>
                  <a:pt x="29458" y="212919"/>
                </a:cubicBezTo>
                <a:cubicBezTo>
                  <a:pt x="16679" y="208924"/>
                  <a:pt x="7006" y="203466"/>
                  <a:pt x="307" y="196983"/>
                </a:cubicBezTo>
                <a:cubicBezTo>
                  <a:pt x="-2572" y="186228"/>
                  <a:pt x="15339" y="171234"/>
                  <a:pt x="31089" y="151672"/>
                </a:cubicBezTo>
                <a:cubicBezTo>
                  <a:pt x="47602" y="132201"/>
                  <a:pt x="33821" y="117353"/>
                  <a:pt x="46470" y="75544"/>
                </a:cubicBezTo>
                <a:cubicBezTo>
                  <a:pt x="66559" y="23813"/>
                  <a:pt x="114124" y="-1423"/>
                  <a:pt x="190632" y="6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2700" b="0" i="0" u="none" strike="noStrike" kern="0" cap="none" spc="0" normalizeH="0" baseline="0" noProof="0">
              <a:ln>
                <a:noFill/>
              </a:ln>
              <a:solidFill>
                <a:srgbClr val="FFFFFF"/>
              </a:solidFill>
              <a:effectLst/>
              <a:uLnTx/>
              <a:uFillTx/>
              <a:latin typeface="Arial"/>
              <a:ea typeface="맑은 고딕" panose="020B0503020000020004" pitchFamily="34" charset="-127"/>
              <a:cs typeface="+mn-cs"/>
              <a:sym typeface="Arial"/>
            </a:endParaRPr>
          </a:p>
        </p:txBody>
      </p:sp>
      <p:sp>
        <p:nvSpPr>
          <p:cNvPr id="16" name="Freeform 108">
            <a:extLst>
              <a:ext uri="{FF2B5EF4-FFF2-40B4-BE49-F238E27FC236}">
                <a16:creationId xmlns:a16="http://schemas.microsoft.com/office/drawing/2014/main" id="{4DE87441-A408-4F58-AFA9-51F51F22F2D6}"/>
              </a:ext>
            </a:extLst>
          </p:cNvPr>
          <p:cNvSpPr/>
          <p:nvPr/>
        </p:nvSpPr>
        <p:spPr>
          <a:xfrm>
            <a:off x="666971" y="2982989"/>
            <a:ext cx="501857" cy="554554"/>
          </a:xfrm>
          <a:custGeom>
            <a:avLst/>
            <a:gdLst/>
            <a:ahLst/>
            <a:cxnLst/>
            <a:rect l="l" t="t" r="r" b="b"/>
            <a:pathLst>
              <a:path w="341005" h="376812">
                <a:moveTo>
                  <a:pt x="179590" y="105941"/>
                </a:moveTo>
                <a:cubicBezTo>
                  <a:pt x="189466" y="103284"/>
                  <a:pt x="200229" y="106383"/>
                  <a:pt x="207502" y="113978"/>
                </a:cubicBezTo>
                <a:lnTo>
                  <a:pt x="205155" y="116193"/>
                </a:lnTo>
                <a:cubicBezTo>
                  <a:pt x="198727" y="109493"/>
                  <a:pt x="189244" y="106732"/>
                  <a:pt x="180543" y="109027"/>
                </a:cubicBezTo>
                <a:cubicBezTo>
                  <a:pt x="171284" y="111470"/>
                  <a:pt x="164597" y="119184"/>
                  <a:pt x="163491" y="128699"/>
                </a:cubicBezTo>
                <a:lnTo>
                  <a:pt x="160301" y="128192"/>
                </a:lnTo>
                <a:cubicBezTo>
                  <a:pt x="160626" y="125509"/>
                  <a:pt x="161343" y="122953"/>
                  <a:pt x="162397" y="120583"/>
                </a:cubicBezTo>
                <a:cubicBezTo>
                  <a:pt x="163188" y="118806"/>
                  <a:pt x="164168" y="117134"/>
                  <a:pt x="165317" y="115593"/>
                </a:cubicBezTo>
                <a:close/>
                <a:moveTo>
                  <a:pt x="184774" y="76800"/>
                </a:moveTo>
                <a:cubicBezTo>
                  <a:pt x="189722" y="75892"/>
                  <a:pt x="194950" y="76276"/>
                  <a:pt x="199898" y="78055"/>
                </a:cubicBezTo>
                <a:lnTo>
                  <a:pt x="198784" y="81085"/>
                </a:lnTo>
                <a:cubicBezTo>
                  <a:pt x="190044" y="77951"/>
                  <a:pt x="180324" y="79705"/>
                  <a:pt x="173557" y="85636"/>
                </a:cubicBezTo>
                <a:cubicBezTo>
                  <a:pt x="166357" y="91948"/>
                  <a:pt x="163808" y="101834"/>
                  <a:pt x="167057" y="110845"/>
                </a:cubicBezTo>
                <a:lnTo>
                  <a:pt x="163976" y="111813"/>
                </a:lnTo>
                <a:cubicBezTo>
                  <a:pt x="161264" y="104174"/>
                  <a:pt x="162206" y="95982"/>
                  <a:pt x="166259" y="89343"/>
                </a:cubicBezTo>
                <a:lnTo>
                  <a:pt x="171329" y="83298"/>
                </a:lnTo>
                <a:cubicBezTo>
                  <a:pt x="175158" y="79908"/>
                  <a:pt x="179826" y="77708"/>
                  <a:pt x="184774" y="76800"/>
                </a:cubicBezTo>
                <a:close/>
                <a:moveTo>
                  <a:pt x="179076" y="24908"/>
                </a:moveTo>
                <a:cubicBezTo>
                  <a:pt x="173882" y="25821"/>
                  <a:pt x="169065" y="28595"/>
                  <a:pt x="165693" y="33023"/>
                </a:cubicBezTo>
                <a:lnTo>
                  <a:pt x="165081" y="32645"/>
                </a:lnTo>
                <a:lnTo>
                  <a:pt x="164343" y="33841"/>
                </a:lnTo>
                <a:lnTo>
                  <a:pt x="159156" y="28989"/>
                </a:lnTo>
                <a:cubicBezTo>
                  <a:pt x="147650" y="21890"/>
                  <a:pt x="132568" y="25462"/>
                  <a:pt x="125468" y="36968"/>
                </a:cubicBezTo>
                <a:cubicBezTo>
                  <a:pt x="125028" y="37682"/>
                  <a:pt x="124628" y="38410"/>
                  <a:pt x="124607" y="39302"/>
                </a:cubicBezTo>
                <a:cubicBezTo>
                  <a:pt x="121192" y="53871"/>
                  <a:pt x="126621" y="67918"/>
                  <a:pt x="137512" y="72288"/>
                </a:cubicBezTo>
                <a:lnTo>
                  <a:pt x="136408" y="75373"/>
                </a:lnTo>
                <a:cubicBezTo>
                  <a:pt x="125065" y="70889"/>
                  <a:pt x="118824" y="57470"/>
                  <a:pt x="120792" y="42874"/>
                </a:cubicBezTo>
                <a:cubicBezTo>
                  <a:pt x="110219" y="38045"/>
                  <a:pt x="97555" y="41998"/>
                  <a:pt x="91229" y="52250"/>
                </a:cubicBezTo>
                <a:cubicBezTo>
                  <a:pt x="86215" y="60377"/>
                  <a:pt x="87164" y="68019"/>
                  <a:pt x="90995" y="75559"/>
                </a:cubicBezTo>
                <a:cubicBezTo>
                  <a:pt x="88405" y="77546"/>
                  <a:pt x="86197" y="80074"/>
                  <a:pt x="84391" y="83001"/>
                </a:cubicBezTo>
                <a:cubicBezTo>
                  <a:pt x="75261" y="97799"/>
                  <a:pt x="79855" y="117197"/>
                  <a:pt x="94653" y="126328"/>
                </a:cubicBezTo>
                <a:cubicBezTo>
                  <a:pt x="99603" y="129383"/>
                  <a:pt x="105068" y="130901"/>
                  <a:pt x="110449" y="130283"/>
                </a:cubicBezTo>
                <a:cubicBezTo>
                  <a:pt x="111461" y="121556"/>
                  <a:pt x="114239" y="112980"/>
                  <a:pt x="118788" y="105103"/>
                </a:cubicBezTo>
                <a:lnTo>
                  <a:pt x="122060" y="106993"/>
                </a:lnTo>
                <a:cubicBezTo>
                  <a:pt x="117549" y="114804"/>
                  <a:pt x="114885" y="123345"/>
                  <a:pt x="114602" y="132066"/>
                </a:cubicBezTo>
                <a:cubicBezTo>
                  <a:pt x="118189" y="142541"/>
                  <a:pt x="127538" y="149533"/>
                  <a:pt x="138054" y="150704"/>
                </a:cubicBezTo>
                <a:lnTo>
                  <a:pt x="138622" y="157584"/>
                </a:lnTo>
                <a:cubicBezTo>
                  <a:pt x="141809" y="168599"/>
                  <a:pt x="152592" y="175355"/>
                  <a:pt x="163536" y="173320"/>
                </a:cubicBezTo>
                <a:lnTo>
                  <a:pt x="163736" y="174011"/>
                </a:lnTo>
                <a:lnTo>
                  <a:pt x="165086" y="173621"/>
                </a:lnTo>
                <a:lnTo>
                  <a:pt x="165671" y="180699"/>
                </a:lnTo>
                <a:cubicBezTo>
                  <a:pt x="169429" y="193686"/>
                  <a:pt x="183003" y="201168"/>
                  <a:pt x="195990" y="197411"/>
                </a:cubicBezTo>
                <a:cubicBezTo>
                  <a:pt x="196796" y="197178"/>
                  <a:pt x="197581" y="196907"/>
                  <a:pt x="198196" y="196260"/>
                </a:cubicBezTo>
                <a:cubicBezTo>
                  <a:pt x="209934" y="188156"/>
                  <a:pt x="215400" y="175007"/>
                  <a:pt x="211155" y="164763"/>
                </a:cubicBezTo>
                <a:cubicBezTo>
                  <a:pt x="205121" y="170199"/>
                  <a:pt x="196738" y="172687"/>
                  <a:pt x="188343" y="171472"/>
                </a:cubicBezTo>
                <a:lnTo>
                  <a:pt x="188829" y="168281"/>
                </a:lnTo>
                <a:cubicBezTo>
                  <a:pt x="198020" y="169602"/>
                  <a:pt x="207192" y="165939"/>
                  <a:pt x="212635" y="158774"/>
                </a:cubicBezTo>
                <a:cubicBezTo>
                  <a:pt x="218427" y="151149"/>
                  <a:pt x="218946" y="140953"/>
                  <a:pt x="213960" y="132774"/>
                </a:cubicBezTo>
                <a:lnTo>
                  <a:pt x="216785" y="131210"/>
                </a:lnTo>
                <a:cubicBezTo>
                  <a:pt x="222366" y="140465"/>
                  <a:pt x="221779" y="151983"/>
                  <a:pt x="215286" y="160619"/>
                </a:cubicBezTo>
                <a:lnTo>
                  <a:pt x="213805" y="162105"/>
                </a:lnTo>
                <a:cubicBezTo>
                  <a:pt x="218946" y="172938"/>
                  <a:pt x="214526" y="186813"/>
                  <a:pt x="203421" y="196175"/>
                </a:cubicBezTo>
                <a:cubicBezTo>
                  <a:pt x="208012" y="206854"/>
                  <a:pt x="220050" y="212429"/>
                  <a:pt x="231622" y="209082"/>
                </a:cubicBezTo>
                <a:cubicBezTo>
                  <a:pt x="239377" y="206838"/>
                  <a:pt x="243741" y="201989"/>
                  <a:pt x="246092" y="195539"/>
                </a:cubicBezTo>
                <a:cubicBezTo>
                  <a:pt x="255042" y="199507"/>
                  <a:pt x="265290" y="198199"/>
                  <a:pt x="272958" y="192601"/>
                </a:cubicBezTo>
                <a:lnTo>
                  <a:pt x="276795" y="193971"/>
                </a:lnTo>
                <a:cubicBezTo>
                  <a:pt x="289009" y="194016"/>
                  <a:pt x="298363" y="193248"/>
                  <a:pt x="304258" y="183694"/>
                </a:cubicBezTo>
                <a:cubicBezTo>
                  <a:pt x="309343" y="175453"/>
                  <a:pt x="308953" y="165378"/>
                  <a:pt x="303795" y="157923"/>
                </a:cubicBezTo>
                <a:cubicBezTo>
                  <a:pt x="298315" y="164420"/>
                  <a:pt x="291041" y="168177"/>
                  <a:pt x="283702" y="168174"/>
                </a:cubicBezTo>
                <a:lnTo>
                  <a:pt x="283555" y="164527"/>
                </a:lnTo>
                <a:cubicBezTo>
                  <a:pt x="293404" y="164978"/>
                  <a:pt x="303289" y="157339"/>
                  <a:pt x="308110" y="145450"/>
                </a:cubicBezTo>
                <a:cubicBezTo>
                  <a:pt x="311022" y="136198"/>
                  <a:pt x="308752" y="126109"/>
                  <a:pt x="302169" y="119023"/>
                </a:cubicBezTo>
                <a:cubicBezTo>
                  <a:pt x="296249" y="127191"/>
                  <a:pt x="286098" y="131525"/>
                  <a:pt x="275782" y="130309"/>
                </a:cubicBezTo>
                <a:lnTo>
                  <a:pt x="276183" y="127106"/>
                </a:lnTo>
                <a:cubicBezTo>
                  <a:pt x="285405" y="128184"/>
                  <a:pt x="294478" y="124281"/>
                  <a:pt x="299730" y="116974"/>
                </a:cubicBezTo>
                <a:lnTo>
                  <a:pt x="300207" y="116045"/>
                </a:lnTo>
                <a:cubicBezTo>
                  <a:pt x="300079" y="107222"/>
                  <a:pt x="295342" y="98867"/>
                  <a:pt x="287259" y="93880"/>
                </a:cubicBezTo>
                <a:cubicBezTo>
                  <a:pt x="284295" y="92051"/>
                  <a:pt x="281129" y="90828"/>
                  <a:pt x="277855" y="90561"/>
                </a:cubicBezTo>
                <a:cubicBezTo>
                  <a:pt x="271916" y="104194"/>
                  <a:pt x="259881" y="112708"/>
                  <a:pt x="248172" y="111695"/>
                </a:cubicBezTo>
                <a:cubicBezTo>
                  <a:pt x="248002" y="114741"/>
                  <a:pt x="246936" y="117719"/>
                  <a:pt x="245089" y="120348"/>
                </a:cubicBezTo>
                <a:cubicBezTo>
                  <a:pt x="241307" y="125729"/>
                  <a:pt x="234825" y="128827"/>
                  <a:pt x="228007" y="128511"/>
                </a:cubicBezTo>
                <a:lnTo>
                  <a:pt x="228158" y="125380"/>
                </a:lnTo>
                <a:cubicBezTo>
                  <a:pt x="233848" y="125642"/>
                  <a:pt x="239262" y="123097"/>
                  <a:pt x="242439" y="118667"/>
                </a:cubicBezTo>
                <a:cubicBezTo>
                  <a:pt x="244071" y="116391"/>
                  <a:pt x="244987" y="113796"/>
                  <a:pt x="245116" y="111152"/>
                </a:cubicBezTo>
                <a:lnTo>
                  <a:pt x="243716" y="110904"/>
                </a:lnTo>
                <a:lnTo>
                  <a:pt x="244539" y="108155"/>
                </a:lnTo>
                <a:cubicBezTo>
                  <a:pt x="244792" y="106166"/>
                  <a:pt x="244131" y="104285"/>
                  <a:pt x="243078" y="102544"/>
                </a:cubicBezTo>
                <a:cubicBezTo>
                  <a:pt x="240257" y="97875"/>
                  <a:pt x="235048" y="94922"/>
                  <a:pt x="229344" y="94755"/>
                </a:cubicBezTo>
                <a:lnTo>
                  <a:pt x="229436" y="91621"/>
                </a:lnTo>
                <a:cubicBezTo>
                  <a:pt x="236268" y="91821"/>
                  <a:pt x="242499" y="95409"/>
                  <a:pt x="245850" y="101072"/>
                </a:cubicBezTo>
                <a:cubicBezTo>
                  <a:pt x="247129" y="103235"/>
                  <a:pt x="247915" y="105575"/>
                  <a:pt x="248037" y="107973"/>
                </a:cubicBezTo>
                <a:cubicBezTo>
                  <a:pt x="258268" y="109553"/>
                  <a:pt x="268981" y="102051"/>
                  <a:pt x="274232" y="89778"/>
                </a:cubicBezTo>
                <a:cubicBezTo>
                  <a:pt x="278708" y="77339"/>
                  <a:pt x="274020" y="63056"/>
                  <a:pt x="262316" y="55834"/>
                </a:cubicBezTo>
                <a:cubicBezTo>
                  <a:pt x="257734" y="53007"/>
                  <a:pt x="252666" y="51626"/>
                  <a:pt x="247691" y="52231"/>
                </a:cubicBezTo>
                <a:cubicBezTo>
                  <a:pt x="248705" y="60913"/>
                  <a:pt x="245967" y="69020"/>
                  <a:pt x="239739" y="74185"/>
                </a:cubicBezTo>
                <a:lnTo>
                  <a:pt x="237649" y="71664"/>
                </a:lnTo>
                <a:cubicBezTo>
                  <a:pt x="244579" y="65918"/>
                  <a:pt x="246481" y="55888"/>
                  <a:pt x="243151" y="45920"/>
                </a:cubicBezTo>
                <a:cubicBezTo>
                  <a:pt x="241194" y="40124"/>
                  <a:pt x="237183" y="35004"/>
                  <a:pt x="231542" y="31523"/>
                </a:cubicBezTo>
                <a:cubicBezTo>
                  <a:pt x="221392" y="25261"/>
                  <a:pt x="208864" y="26095"/>
                  <a:pt x="199763" y="32668"/>
                </a:cubicBezTo>
                <a:lnTo>
                  <a:pt x="194721" y="27952"/>
                </a:lnTo>
                <a:cubicBezTo>
                  <a:pt x="189842" y="24941"/>
                  <a:pt x="184271" y="23995"/>
                  <a:pt x="179076" y="24908"/>
                </a:cubicBezTo>
                <a:close/>
                <a:moveTo>
                  <a:pt x="190632" y="62"/>
                </a:moveTo>
                <a:cubicBezTo>
                  <a:pt x="300121" y="2329"/>
                  <a:pt x="391248" y="125645"/>
                  <a:pt x="309641" y="225160"/>
                </a:cubicBezTo>
                <a:cubicBezTo>
                  <a:pt x="282892" y="251229"/>
                  <a:pt x="279266" y="288859"/>
                  <a:pt x="302841" y="374772"/>
                </a:cubicBezTo>
                <a:lnTo>
                  <a:pt x="121266" y="376812"/>
                </a:lnTo>
                <a:lnTo>
                  <a:pt x="109025" y="322355"/>
                </a:lnTo>
                <a:cubicBezTo>
                  <a:pt x="76580" y="333165"/>
                  <a:pt x="40716" y="329924"/>
                  <a:pt x="28778" y="318327"/>
                </a:cubicBezTo>
                <a:cubicBezTo>
                  <a:pt x="22923" y="311868"/>
                  <a:pt x="25422" y="291738"/>
                  <a:pt x="32859" y="276164"/>
                </a:cubicBezTo>
                <a:cubicBezTo>
                  <a:pt x="35235" y="270344"/>
                  <a:pt x="23179" y="268321"/>
                  <a:pt x="20618" y="259843"/>
                </a:cubicBezTo>
                <a:cubicBezTo>
                  <a:pt x="19440" y="251965"/>
                  <a:pt x="27377" y="251682"/>
                  <a:pt x="30757" y="247602"/>
                </a:cubicBezTo>
                <a:lnTo>
                  <a:pt x="18516" y="238938"/>
                </a:lnTo>
                <a:cubicBezTo>
                  <a:pt x="12669" y="232923"/>
                  <a:pt x="25811" y="221592"/>
                  <a:pt x="29458" y="212919"/>
                </a:cubicBezTo>
                <a:cubicBezTo>
                  <a:pt x="16679" y="208924"/>
                  <a:pt x="7006" y="203466"/>
                  <a:pt x="307" y="196983"/>
                </a:cubicBezTo>
                <a:cubicBezTo>
                  <a:pt x="-2572" y="186228"/>
                  <a:pt x="15339" y="171234"/>
                  <a:pt x="31089" y="151672"/>
                </a:cubicBezTo>
                <a:cubicBezTo>
                  <a:pt x="47602" y="132201"/>
                  <a:pt x="33821" y="117353"/>
                  <a:pt x="46470" y="75544"/>
                </a:cubicBezTo>
                <a:cubicBezTo>
                  <a:pt x="66559" y="23813"/>
                  <a:pt x="114124" y="-1423"/>
                  <a:pt x="190632" y="6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2700" b="0" i="0" u="none" strike="noStrike" kern="0" cap="none" spc="0" normalizeH="0" baseline="0" noProof="0">
              <a:ln>
                <a:noFill/>
              </a:ln>
              <a:solidFill>
                <a:srgbClr val="FFFFFF"/>
              </a:solidFill>
              <a:effectLst/>
              <a:uLnTx/>
              <a:uFillTx/>
              <a:latin typeface="Arial"/>
              <a:ea typeface="맑은 고딕" panose="020B0503020000020004" pitchFamily="34" charset="-127"/>
              <a:cs typeface="+mn-cs"/>
              <a:sym typeface="Arial"/>
            </a:endParaRPr>
          </a:p>
        </p:txBody>
      </p:sp>
      <p:sp>
        <p:nvSpPr>
          <p:cNvPr id="17" name="Rectangle 16">
            <a:extLst>
              <a:ext uri="{FF2B5EF4-FFF2-40B4-BE49-F238E27FC236}">
                <a16:creationId xmlns:a16="http://schemas.microsoft.com/office/drawing/2014/main" id="{4284A5C5-0889-41AC-B85F-E1F7BB76C733}"/>
              </a:ext>
            </a:extLst>
          </p:cNvPr>
          <p:cNvSpPr/>
          <p:nvPr/>
        </p:nvSpPr>
        <p:spPr>
          <a:xfrm>
            <a:off x="1502878" y="1878735"/>
            <a:ext cx="6282401" cy="38164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2200" b="1" i="0" u="none" strike="noStrike" kern="0" cap="none" spc="0" normalizeH="0" baseline="0" noProof="0" dirty="0">
                <a:ln>
                  <a:noFill/>
                </a:ln>
                <a:solidFill>
                  <a:srgbClr val="000000"/>
                </a:solidFill>
                <a:effectLst/>
                <a:uLnTx/>
                <a:uFillTx/>
                <a:latin typeface="Arial"/>
                <a:cs typeface="Arial"/>
                <a:sym typeface="Arial"/>
              </a:rPr>
              <a:t>Shifting the default from </a:t>
            </a:r>
            <a:r>
              <a:rPr kumimoji="0" lang="en-US" sz="2200" b="1" i="0" u="sng" strike="noStrike" kern="0" cap="none" spc="0" normalizeH="0" baseline="0" noProof="0" dirty="0">
                <a:ln>
                  <a:noFill/>
                </a:ln>
                <a:solidFill>
                  <a:srgbClr val="000000"/>
                </a:solidFill>
                <a:effectLst/>
                <a:uLnTx/>
                <a:uFillTx/>
                <a:latin typeface="Arial"/>
                <a:cs typeface="Arial"/>
                <a:sym typeface="Arial"/>
              </a:rPr>
              <a:t>Why we can’t</a:t>
            </a:r>
            <a:r>
              <a:rPr kumimoji="0" lang="en-US" sz="2200" b="1" i="0" u="none" strike="noStrike" kern="0" cap="none" spc="0" normalizeH="0" baseline="0" noProof="0" dirty="0">
                <a:ln>
                  <a:noFill/>
                </a:ln>
                <a:solidFill>
                  <a:srgbClr val="000000"/>
                </a:solidFill>
                <a:effectLst/>
                <a:uLnTx/>
                <a:uFillTx/>
                <a:latin typeface="Arial"/>
                <a:cs typeface="Arial"/>
                <a:sym typeface="Arial"/>
              </a:rPr>
              <a:t>  to </a:t>
            </a:r>
            <a:r>
              <a:rPr kumimoji="0" lang="en-US" sz="2200" b="1" i="0" u="sng" strike="noStrike" kern="0" cap="none" spc="0" normalizeH="0" baseline="0" noProof="0" dirty="0">
                <a:ln>
                  <a:noFill/>
                </a:ln>
                <a:solidFill>
                  <a:srgbClr val="000000"/>
                </a:solidFill>
                <a:effectLst/>
                <a:uLnTx/>
                <a:uFillTx/>
                <a:latin typeface="Arial"/>
                <a:cs typeface="Arial"/>
                <a:sym typeface="Arial"/>
              </a:rPr>
              <a:t>Why can’t we?</a:t>
            </a:r>
            <a:r>
              <a:rPr kumimoji="0" lang="en-US" sz="2200" b="1" i="0" u="none" strike="noStrike" kern="0" cap="none" spc="0" normalizeH="0" baseline="0" noProof="0" dirty="0">
                <a:ln>
                  <a:noFill/>
                </a:ln>
                <a:solidFill>
                  <a:srgbClr val="000000"/>
                </a:solidFill>
                <a:effectLst/>
                <a:uLnTx/>
                <a:uFillTx/>
                <a:latin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lang="en-US" sz="22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2200" b="1" i="0" u="none" strike="noStrike" kern="0" cap="none" spc="0" normalizeH="0" baseline="0" noProof="0" dirty="0">
                <a:ln>
                  <a:noFill/>
                </a:ln>
                <a:solidFill>
                  <a:srgbClr val="000000"/>
                </a:solidFill>
                <a:effectLst/>
                <a:uLnTx/>
                <a:uFillTx/>
                <a:latin typeface="Arial"/>
                <a:cs typeface="Arial"/>
                <a:sym typeface="Arial"/>
              </a:rPr>
              <a:t>What would we want done in our own family? What would we do for our own family?</a:t>
            </a: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lang="en-US" sz="22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2200" b="1" i="0" u="none" strike="noStrike" kern="0" cap="none" spc="0" normalizeH="0" baseline="0" noProof="0" dirty="0">
                <a:ln>
                  <a:noFill/>
                </a:ln>
                <a:solidFill>
                  <a:srgbClr val="000000"/>
                </a:solidFill>
                <a:effectLst/>
                <a:uLnTx/>
                <a:uFillTx/>
                <a:latin typeface="Arial"/>
                <a:cs typeface="Arial"/>
                <a:sym typeface="Arial"/>
              </a:rPr>
              <a:t>Are we holding family members to different (usually higher) standards?</a:t>
            </a: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lang="en-US" sz="22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2200" b="1" i="0" u="none" strike="noStrike" kern="0" cap="none" spc="0" normalizeH="0" baseline="0" noProof="0" dirty="0">
                <a:ln>
                  <a:noFill/>
                </a:ln>
                <a:solidFill>
                  <a:srgbClr val="000000"/>
                </a:solidFill>
                <a:effectLst/>
                <a:uLnTx/>
                <a:uFillTx/>
                <a:latin typeface="Arial"/>
                <a:cs typeface="Arial"/>
                <a:sym typeface="Arial"/>
              </a:rPr>
              <a:t>Assessing risk vs. safety (red flag vs. red light)</a:t>
            </a:r>
          </a:p>
        </p:txBody>
      </p:sp>
      <p:sp>
        <p:nvSpPr>
          <p:cNvPr id="18" name="Freeform 108">
            <a:extLst>
              <a:ext uri="{FF2B5EF4-FFF2-40B4-BE49-F238E27FC236}">
                <a16:creationId xmlns:a16="http://schemas.microsoft.com/office/drawing/2014/main" id="{FAB6B396-C8D8-42E7-AB58-CD6730274C6D}"/>
              </a:ext>
            </a:extLst>
          </p:cNvPr>
          <p:cNvSpPr/>
          <p:nvPr/>
        </p:nvSpPr>
        <p:spPr>
          <a:xfrm>
            <a:off x="670470" y="4003069"/>
            <a:ext cx="501857" cy="554554"/>
          </a:xfrm>
          <a:custGeom>
            <a:avLst/>
            <a:gdLst/>
            <a:ahLst/>
            <a:cxnLst/>
            <a:rect l="l" t="t" r="r" b="b"/>
            <a:pathLst>
              <a:path w="341005" h="376812">
                <a:moveTo>
                  <a:pt x="179590" y="105941"/>
                </a:moveTo>
                <a:cubicBezTo>
                  <a:pt x="189466" y="103284"/>
                  <a:pt x="200229" y="106383"/>
                  <a:pt x="207502" y="113978"/>
                </a:cubicBezTo>
                <a:lnTo>
                  <a:pt x="205155" y="116193"/>
                </a:lnTo>
                <a:cubicBezTo>
                  <a:pt x="198727" y="109493"/>
                  <a:pt x="189244" y="106732"/>
                  <a:pt x="180543" y="109027"/>
                </a:cubicBezTo>
                <a:cubicBezTo>
                  <a:pt x="171284" y="111470"/>
                  <a:pt x="164597" y="119184"/>
                  <a:pt x="163491" y="128699"/>
                </a:cubicBezTo>
                <a:lnTo>
                  <a:pt x="160301" y="128192"/>
                </a:lnTo>
                <a:cubicBezTo>
                  <a:pt x="160626" y="125509"/>
                  <a:pt x="161343" y="122953"/>
                  <a:pt x="162397" y="120583"/>
                </a:cubicBezTo>
                <a:cubicBezTo>
                  <a:pt x="163188" y="118806"/>
                  <a:pt x="164168" y="117134"/>
                  <a:pt x="165317" y="115593"/>
                </a:cubicBezTo>
                <a:close/>
                <a:moveTo>
                  <a:pt x="184774" y="76800"/>
                </a:moveTo>
                <a:cubicBezTo>
                  <a:pt x="189722" y="75892"/>
                  <a:pt x="194950" y="76276"/>
                  <a:pt x="199898" y="78055"/>
                </a:cubicBezTo>
                <a:lnTo>
                  <a:pt x="198784" y="81085"/>
                </a:lnTo>
                <a:cubicBezTo>
                  <a:pt x="190044" y="77951"/>
                  <a:pt x="180324" y="79705"/>
                  <a:pt x="173557" y="85636"/>
                </a:cubicBezTo>
                <a:cubicBezTo>
                  <a:pt x="166357" y="91948"/>
                  <a:pt x="163808" y="101834"/>
                  <a:pt x="167057" y="110845"/>
                </a:cubicBezTo>
                <a:lnTo>
                  <a:pt x="163976" y="111813"/>
                </a:lnTo>
                <a:cubicBezTo>
                  <a:pt x="161264" y="104174"/>
                  <a:pt x="162206" y="95982"/>
                  <a:pt x="166259" y="89343"/>
                </a:cubicBezTo>
                <a:lnTo>
                  <a:pt x="171329" y="83298"/>
                </a:lnTo>
                <a:cubicBezTo>
                  <a:pt x="175158" y="79908"/>
                  <a:pt x="179826" y="77708"/>
                  <a:pt x="184774" y="76800"/>
                </a:cubicBezTo>
                <a:close/>
                <a:moveTo>
                  <a:pt x="179076" y="24908"/>
                </a:moveTo>
                <a:cubicBezTo>
                  <a:pt x="173882" y="25821"/>
                  <a:pt x="169065" y="28595"/>
                  <a:pt x="165693" y="33023"/>
                </a:cubicBezTo>
                <a:lnTo>
                  <a:pt x="165081" y="32645"/>
                </a:lnTo>
                <a:lnTo>
                  <a:pt x="164343" y="33841"/>
                </a:lnTo>
                <a:lnTo>
                  <a:pt x="159156" y="28989"/>
                </a:lnTo>
                <a:cubicBezTo>
                  <a:pt x="147650" y="21890"/>
                  <a:pt x="132568" y="25462"/>
                  <a:pt x="125468" y="36968"/>
                </a:cubicBezTo>
                <a:cubicBezTo>
                  <a:pt x="125028" y="37682"/>
                  <a:pt x="124628" y="38410"/>
                  <a:pt x="124607" y="39302"/>
                </a:cubicBezTo>
                <a:cubicBezTo>
                  <a:pt x="121192" y="53871"/>
                  <a:pt x="126621" y="67918"/>
                  <a:pt x="137512" y="72288"/>
                </a:cubicBezTo>
                <a:lnTo>
                  <a:pt x="136408" y="75373"/>
                </a:lnTo>
                <a:cubicBezTo>
                  <a:pt x="125065" y="70889"/>
                  <a:pt x="118824" y="57470"/>
                  <a:pt x="120792" y="42874"/>
                </a:cubicBezTo>
                <a:cubicBezTo>
                  <a:pt x="110219" y="38045"/>
                  <a:pt x="97555" y="41998"/>
                  <a:pt x="91229" y="52250"/>
                </a:cubicBezTo>
                <a:cubicBezTo>
                  <a:pt x="86215" y="60377"/>
                  <a:pt x="87164" y="68019"/>
                  <a:pt x="90995" y="75559"/>
                </a:cubicBezTo>
                <a:cubicBezTo>
                  <a:pt x="88405" y="77546"/>
                  <a:pt x="86197" y="80074"/>
                  <a:pt x="84391" y="83001"/>
                </a:cubicBezTo>
                <a:cubicBezTo>
                  <a:pt x="75261" y="97799"/>
                  <a:pt x="79855" y="117197"/>
                  <a:pt x="94653" y="126328"/>
                </a:cubicBezTo>
                <a:cubicBezTo>
                  <a:pt x="99603" y="129383"/>
                  <a:pt x="105068" y="130901"/>
                  <a:pt x="110449" y="130283"/>
                </a:cubicBezTo>
                <a:cubicBezTo>
                  <a:pt x="111461" y="121556"/>
                  <a:pt x="114239" y="112980"/>
                  <a:pt x="118788" y="105103"/>
                </a:cubicBezTo>
                <a:lnTo>
                  <a:pt x="122060" y="106993"/>
                </a:lnTo>
                <a:cubicBezTo>
                  <a:pt x="117549" y="114804"/>
                  <a:pt x="114885" y="123345"/>
                  <a:pt x="114602" y="132066"/>
                </a:cubicBezTo>
                <a:cubicBezTo>
                  <a:pt x="118189" y="142541"/>
                  <a:pt x="127538" y="149533"/>
                  <a:pt x="138054" y="150704"/>
                </a:cubicBezTo>
                <a:lnTo>
                  <a:pt x="138622" y="157584"/>
                </a:lnTo>
                <a:cubicBezTo>
                  <a:pt x="141809" y="168599"/>
                  <a:pt x="152592" y="175355"/>
                  <a:pt x="163536" y="173320"/>
                </a:cubicBezTo>
                <a:lnTo>
                  <a:pt x="163736" y="174011"/>
                </a:lnTo>
                <a:lnTo>
                  <a:pt x="165086" y="173621"/>
                </a:lnTo>
                <a:lnTo>
                  <a:pt x="165671" y="180699"/>
                </a:lnTo>
                <a:cubicBezTo>
                  <a:pt x="169429" y="193686"/>
                  <a:pt x="183003" y="201168"/>
                  <a:pt x="195990" y="197411"/>
                </a:cubicBezTo>
                <a:cubicBezTo>
                  <a:pt x="196796" y="197178"/>
                  <a:pt x="197581" y="196907"/>
                  <a:pt x="198196" y="196260"/>
                </a:cubicBezTo>
                <a:cubicBezTo>
                  <a:pt x="209934" y="188156"/>
                  <a:pt x="215400" y="175007"/>
                  <a:pt x="211155" y="164763"/>
                </a:cubicBezTo>
                <a:cubicBezTo>
                  <a:pt x="205121" y="170199"/>
                  <a:pt x="196738" y="172687"/>
                  <a:pt x="188343" y="171472"/>
                </a:cubicBezTo>
                <a:lnTo>
                  <a:pt x="188829" y="168281"/>
                </a:lnTo>
                <a:cubicBezTo>
                  <a:pt x="198020" y="169602"/>
                  <a:pt x="207192" y="165939"/>
                  <a:pt x="212635" y="158774"/>
                </a:cubicBezTo>
                <a:cubicBezTo>
                  <a:pt x="218427" y="151149"/>
                  <a:pt x="218946" y="140953"/>
                  <a:pt x="213960" y="132774"/>
                </a:cubicBezTo>
                <a:lnTo>
                  <a:pt x="216785" y="131210"/>
                </a:lnTo>
                <a:cubicBezTo>
                  <a:pt x="222366" y="140465"/>
                  <a:pt x="221779" y="151983"/>
                  <a:pt x="215286" y="160619"/>
                </a:cubicBezTo>
                <a:lnTo>
                  <a:pt x="213805" y="162105"/>
                </a:lnTo>
                <a:cubicBezTo>
                  <a:pt x="218946" y="172938"/>
                  <a:pt x="214526" y="186813"/>
                  <a:pt x="203421" y="196175"/>
                </a:cubicBezTo>
                <a:cubicBezTo>
                  <a:pt x="208012" y="206854"/>
                  <a:pt x="220050" y="212429"/>
                  <a:pt x="231622" y="209082"/>
                </a:cubicBezTo>
                <a:cubicBezTo>
                  <a:pt x="239377" y="206838"/>
                  <a:pt x="243741" y="201989"/>
                  <a:pt x="246092" y="195539"/>
                </a:cubicBezTo>
                <a:cubicBezTo>
                  <a:pt x="255042" y="199507"/>
                  <a:pt x="265290" y="198199"/>
                  <a:pt x="272958" y="192601"/>
                </a:cubicBezTo>
                <a:lnTo>
                  <a:pt x="276795" y="193971"/>
                </a:lnTo>
                <a:cubicBezTo>
                  <a:pt x="289009" y="194016"/>
                  <a:pt x="298363" y="193248"/>
                  <a:pt x="304258" y="183694"/>
                </a:cubicBezTo>
                <a:cubicBezTo>
                  <a:pt x="309343" y="175453"/>
                  <a:pt x="308953" y="165378"/>
                  <a:pt x="303795" y="157923"/>
                </a:cubicBezTo>
                <a:cubicBezTo>
                  <a:pt x="298315" y="164420"/>
                  <a:pt x="291041" y="168177"/>
                  <a:pt x="283702" y="168174"/>
                </a:cubicBezTo>
                <a:lnTo>
                  <a:pt x="283555" y="164527"/>
                </a:lnTo>
                <a:cubicBezTo>
                  <a:pt x="293404" y="164978"/>
                  <a:pt x="303289" y="157339"/>
                  <a:pt x="308110" y="145450"/>
                </a:cubicBezTo>
                <a:cubicBezTo>
                  <a:pt x="311022" y="136198"/>
                  <a:pt x="308752" y="126109"/>
                  <a:pt x="302169" y="119023"/>
                </a:cubicBezTo>
                <a:cubicBezTo>
                  <a:pt x="296249" y="127191"/>
                  <a:pt x="286098" y="131525"/>
                  <a:pt x="275782" y="130309"/>
                </a:cubicBezTo>
                <a:lnTo>
                  <a:pt x="276183" y="127106"/>
                </a:lnTo>
                <a:cubicBezTo>
                  <a:pt x="285405" y="128184"/>
                  <a:pt x="294478" y="124281"/>
                  <a:pt x="299730" y="116974"/>
                </a:cubicBezTo>
                <a:lnTo>
                  <a:pt x="300207" y="116045"/>
                </a:lnTo>
                <a:cubicBezTo>
                  <a:pt x="300079" y="107222"/>
                  <a:pt x="295342" y="98867"/>
                  <a:pt x="287259" y="93880"/>
                </a:cubicBezTo>
                <a:cubicBezTo>
                  <a:pt x="284295" y="92051"/>
                  <a:pt x="281129" y="90828"/>
                  <a:pt x="277855" y="90561"/>
                </a:cubicBezTo>
                <a:cubicBezTo>
                  <a:pt x="271916" y="104194"/>
                  <a:pt x="259881" y="112708"/>
                  <a:pt x="248172" y="111695"/>
                </a:cubicBezTo>
                <a:cubicBezTo>
                  <a:pt x="248002" y="114741"/>
                  <a:pt x="246936" y="117719"/>
                  <a:pt x="245089" y="120348"/>
                </a:cubicBezTo>
                <a:cubicBezTo>
                  <a:pt x="241307" y="125729"/>
                  <a:pt x="234825" y="128827"/>
                  <a:pt x="228007" y="128511"/>
                </a:cubicBezTo>
                <a:lnTo>
                  <a:pt x="228158" y="125380"/>
                </a:lnTo>
                <a:cubicBezTo>
                  <a:pt x="233848" y="125642"/>
                  <a:pt x="239262" y="123097"/>
                  <a:pt x="242439" y="118667"/>
                </a:cubicBezTo>
                <a:cubicBezTo>
                  <a:pt x="244071" y="116391"/>
                  <a:pt x="244987" y="113796"/>
                  <a:pt x="245116" y="111152"/>
                </a:cubicBezTo>
                <a:lnTo>
                  <a:pt x="243716" y="110904"/>
                </a:lnTo>
                <a:lnTo>
                  <a:pt x="244539" y="108155"/>
                </a:lnTo>
                <a:cubicBezTo>
                  <a:pt x="244792" y="106166"/>
                  <a:pt x="244131" y="104285"/>
                  <a:pt x="243078" y="102544"/>
                </a:cubicBezTo>
                <a:cubicBezTo>
                  <a:pt x="240257" y="97875"/>
                  <a:pt x="235048" y="94922"/>
                  <a:pt x="229344" y="94755"/>
                </a:cubicBezTo>
                <a:lnTo>
                  <a:pt x="229436" y="91621"/>
                </a:lnTo>
                <a:cubicBezTo>
                  <a:pt x="236268" y="91821"/>
                  <a:pt x="242499" y="95409"/>
                  <a:pt x="245850" y="101072"/>
                </a:cubicBezTo>
                <a:cubicBezTo>
                  <a:pt x="247129" y="103235"/>
                  <a:pt x="247915" y="105575"/>
                  <a:pt x="248037" y="107973"/>
                </a:cubicBezTo>
                <a:cubicBezTo>
                  <a:pt x="258268" y="109553"/>
                  <a:pt x="268981" y="102051"/>
                  <a:pt x="274232" y="89778"/>
                </a:cubicBezTo>
                <a:cubicBezTo>
                  <a:pt x="278708" y="77339"/>
                  <a:pt x="274020" y="63056"/>
                  <a:pt x="262316" y="55834"/>
                </a:cubicBezTo>
                <a:cubicBezTo>
                  <a:pt x="257734" y="53007"/>
                  <a:pt x="252666" y="51626"/>
                  <a:pt x="247691" y="52231"/>
                </a:cubicBezTo>
                <a:cubicBezTo>
                  <a:pt x="248705" y="60913"/>
                  <a:pt x="245967" y="69020"/>
                  <a:pt x="239739" y="74185"/>
                </a:cubicBezTo>
                <a:lnTo>
                  <a:pt x="237649" y="71664"/>
                </a:lnTo>
                <a:cubicBezTo>
                  <a:pt x="244579" y="65918"/>
                  <a:pt x="246481" y="55888"/>
                  <a:pt x="243151" y="45920"/>
                </a:cubicBezTo>
                <a:cubicBezTo>
                  <a:pt x="241194" y="40124"/>
                  <a:pt x="237183" y="35004"/>
                  <a:pt x="231542" y="31523"/>
                </a:cubicBezTo>
                <a:cubicBezTo>
                  <a:pt x="221392" y="25261"/>
                  <a:pt x="208864" y="26095"/>
                  <a:pt x="199763" y="32668"/>
                </a:cubicBezTo>
                <a:lnTo>
                  <a:pt x="194721" y="27952"/>
                </a:lnTo>
                <a:cubicBezTo>
                  <a:pt x="189842" y="24941"/>
                  <a:pt x="184271" y="23995"/>
                  <a:pt x="179076" y="24908"/>
                </a:cubicBezTo>
                <a:close/>
                <a:moveTo>
                  <a:pt x="190632" y="62"/>
                </a:moveTo>
                <a:cubicBezTo>
                  <a:pt x="300121" y="2329"/>
                  <a:pt x="391248" y="125645"/>
                  <a:pt x="309641" y="225160"/>
                </a:cubicBezTo>
                <a:cubicBezTo>
                  <a:pt x="282892" y="251229"/>
                  <a:pt x="279266" y="288859"/>
                  <a:pt x="302841" y="374772"/>
                </a:cubicBezTo>
                <a:lnTo>
                  <a:pt x="121266" y="376812"/>
                </a:lnTo>
                <a:lnTo>
                  <a:pt x="109025" y="322355"/>
                </a:lnTo>
                <a:cubicBezTo>
                  <a:pt x="76580" y="333165"/>
                  <a:pt x="40716" y="329924"/>
                  <a:pt x="28778" y="318327"/>
                </a:cubicBezTo>
                <a:cubicBezTo>
                  <a:pt x="22923" y="311868"/>
                  <a:pt x="25422" y="291738"/>
                  <a:pt x="32859" y="276164"/>
                </a:cubicBezTo>
                <a:cubicBezTo>
                  <a:pt x="35235" y="270344"/>
                  <a:pt x="23179" y="268321"/>
                  <a:pt x="20618" y="259843"/>
                </a:cubicBezTo>
                <a:cubicBezTo>
                  <a:pt x="19440" y="251965"/>
                  <a:pt x="27377" y="251682"/>
                  <a:pt x="30757" y="247602"/>
                </a:cubicBezTo>
                <a:lnTo>
                  <a:pt x="18516" y="238938"/>
                </a:lnTo>
                <a:cubicBezTo>
                  <a:pt x="12669" y="232923"/>
                  <a:pt x="25811" y="221592"/>
                  <a:pt x="29458" y="212919"/>
                </a:cubicBezTo>
                <a:cubicBezTo>
                  <a:pt x="16679" y="208924"/>
                  <a:pt x="7006" y="203466"/>
                  <a:pt x="307" y="196983"/>
                </a:cubicBezTo>
                <a:cubicBezTo>
                  <a:pt x="-2572" y="186228"/>
                  <a:pt x="15339" y="171234"/>
                  <a:pt x="31089" y="151672"/>
                </a:cubicBezTo>
                <a:cubicBezTo>
                  <a:pt x="47602" y="132201"/>
                  <a:pt x="33821" y="117353"/>
                  <a:pt x="46470" y="75544"/>
                </a:cubicBezTo>
                <a:cubicBezTo>
                  <a:pt x="66559" y="23813"/>
                  <a:pt x="114124" y="-1423"/>
                  <a:pt x="190632" y="6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2700" b="0" i="0" u="none" strike="noStrike" kern="0" cap="none" spc="0" normalizeH="0" baseline="0" noProof="0">
              <a:ln>
                <a:noFill/>
              </a:ln>
              <a:solidFill>
                <a:srgbClr val="FFFFFF"/>
              </a:solidFill>
              <a:effectLst/>
              <a:uLnTx/>
              <a:uFillTx/>
              <a:latin typeface="Arial"/>
              <a:ea typeface="맑은 고딕" panose="020B0503020000020004" pitchFamily="34" charset="-127"/>
              <a:cs typeface="+mn-cs"/>
              <a:sym typeface="Arial"/>
            </a:endParaRPr>
          </a:p>
        </p:txBody>
      </p:sp>
      <p:sp>
        <p:nvSpPr>
          <p:cNvPr id="19" name="Freeform 108">
            <a:extLst>
              <a:ext uri="{FF2B5EF4-FFF2-40B4-BE49-F238E27FC236}">
                <a16:creationId xmlns:a16="http://schemas.microsoft.com/office/drawing/2014/main" id="{0B580DFC-CB14-4A21-A5D3-FBD22676E89E}"/>
              </a:ext>
            </a:extLst>
          </p:cNvPr>
          <p:cNvSpPr/>
          <p:nvPr/>
        </p:nvSpPr>
        <p:spPr>
          <a:xfrm>
            <a:off x="666970" y="5023149"/>
            <a:ext cx="501857" cy="554554"/>
          </a:xfrm>
          <a:custGeom>
            <a:avLst/>
            <a:gdLst/>
            <a:ahLst/>
            <a:cxnLst/>
            <a:rect l="l" t="t" r="r" b="b"/>
            <a:pathLst>
              <a:path w="341005" h="376812">
                <a:moveTo>
                  <a:pt x="179590" y="105941"/>
                </a:moveTo>
                <a:cubicBezTo>
                  <a:pt x="189466" y="103284"/>
                  <a:pt x="200229" y="106383"/>
                  <a:pt x="207502" y="113978"/>
                </a:cubicBezTo>
                <a:lnTo>
                  <a:pt x="205155" y="116193"/>
                </a:lnTo>
                <a:cubicBezTo>
                  <a:pt x="198727" y="109493"/>
                  <a:pt x="189244" y="106732"/>
                  <a:pt x="180543" y="109027"/>
                </a:cubicBezTo>
                <a:cubicBezTo>
                  <a:pt x="171284" y="111470"/>
                  <a:pt x="164597" y="119184"/>
                  <a:pt x="163491" y="128699"/>
                </a:cubicBezTo>
                <a:lnTo>
                  <a:pt x="160301" y="128192"/>
                </a:lnTo>
                <a:cubicBezTo>
                  <a:pt x="160626" y="125509"/>
                  <a:pt x="161343" y="122953"/>
                  <a:pt x="162397" y="120583"/>
                </a:cubicBezTo>
                <a:cubicBezTo>
                  <a:pt x="163188" y="118806"/>
                  <a:pt x="164168" y="117134"/>
                  <a:pt x="165317" y="115593"/>
                </a:cubicBezTo>
                <a:close/>
                <a:moveTo>
                  <a:pt x="184774" y="76800"/>
                </a:moveTo>
                <a:cubicBezTo>
                  <a:pt x="189722" y="75892"/>
                  <a:pt x="194950" y="76276"/>
                  <a:pt x="199898" y="78055"/>
                </a:cubicBezTo>
                <a:lnTo>
                  <a:pt x="198784" y="81085"/>
                </a:lnTo>
                <a:cubicBezTo>
                  <a:pt x="190044" y="77951"/>
                  <a:pt x="180324" y="79705"/>
                  <a:pt x="173557" y="85636"/>
                </a:cubicBezTo>
                <a:cubicBezTo>
                  <a:pt x="166357" y="91948"/>
                  <a:pt x="163808" y="101834"/>
                  <a:pt x="167057" y="110845"/>
                </a:cubicBezTo>
                <a:lnTo>
                  <a:pt x="163976" y="111813"/>
                </a:lnTo>
                <a:cubicBezTo>
                  <a:pt x="161264" y="104174"/>
                  <a:pt x="162206" y="95982"/>
                  <a:pt x="166259" y="89343"/>
                </a:cubicBezTo>
                <a:lnTo>
                  <a:pt x="171329" y="83298"/>
                </a:lnTo>
                <a:cubicBezTo>
                  <a:pt x="175158" y="79908"/>
                  <a:pt x="179826" y="77708"/>
                  <a:pt x="184774" y="76800"/>
                </a:cubicBezTo>
                <a:close/>
                <a:moveTo>
                  <a:pt x="179076" y="24908"/>
                </a:moveTo>
                <a:cubicBezTo>
                  <a:pt x="173882" y="25821"/>
                  <a:pt x="169065" y="28595"/>
                  <a:pt x="165693" y="33023"/>
                </a:cubicBezTo>
                <a:lnTo>
                  <a:pt x="165081" y="32645"/>
                </a:lnTo>
                <a:lnTo>
                  <a:pt x="164343" y="33841"/>
                </a:lnTo>
                <a:lnTo>
                  <a:pt x="159156" y="28989"/>
                </a:lnTo>
                <a:cubicBezTo>
                  <a:pt x="147650" y="21890"/>
                  <a:pt x="132568" y="25462"/>
                  <a:pt x="125468" y="36968"/>
                </a:cubicBezTo>
                <a:cubicBezTo>
                  <a:pt x="125028" y="37682"/>
                  <a:pt x="124628" y="38410"/>
                  <a:pt x="124607" y="39302"/>
                </a:cubicBezTo>
                <a:cubicBezTo>
                  <a:pt x="121192" y="53871"/>
                  <a:pt x="126621" y="67918"/>
                  <a:pt x="137512" y="72288"/>
                </a:cubicBezTo>
                <a:lnTo>
                  <a:pt x="136408" y="75373"/>
                </a:lnTo>
                <a:cubicBezTo>
                  <a:pt x="125065" y="70889"/>
                  <a:pt x="118824" y="57470"/>
                  <a:pt x="120792" y="42874"/>
                </a:cubicBezTo>
                <a:cubicBezTo>
                  <a:pt x="110219" y="38045"/>
                  <a:pt x="97555" y="41998"/>
                  <a:pt x="91229" y="52250"/>
                </a:cubicBezTo>
                <a:cubicBezTo>
                  <a:pt x="86215" y="60377"/>
                  <a:pt x="87164" y="68019"/>
                  <a:pt x="90995" y="75559"/>
                </a:cubicBezTo>
                <a:cubicBezTo>
                  <a:pt x="88405" y="77546"/>
                  <a:pt x="86197" y="80074"/>
                  <a:pt x="84391" y="83001"/>
                </a:cubicBezTo>
                <a:cubicBezTo>
                  <a:pt x="75261" y="97799"/>
                  <a:pt x="79855" y="117197"/>
                  <a:pt x="94653" y="126328"/>
                </a:cubicBezTo>
                <a:cubicBezTo>
                  <a:pt x="99603" y="129383"/>
                  <a:pt x="105068" y="130901"/>
                  <a:pt x="110449" y="130283"/>
                </a:cubicBezTo>
                <a:cubicBezTo>
                  <a:pt x="111461" y="121556"/>
                  <a:pt x="114239" y="112980"/>
                  <a:pt x="118788" y="105103"/>
                </a:cubicBezTo>
                <a:lnTo>
                  <a:pt x="122060" y="106993"/>
                </a:lnTo>
                <a:cubicBezTo>
                  <a:pt x="117549" y="114804"/>
                  <a:pt x="114885" y="123345"/>
                  <a:pt x="114602" y="132066"/>
                </a:cubicBezTo>
                <a:cubicBezTo>
                  <a:pt x="118189" y="142541"/>
                  <a:pt x="127538" y="149533"/>
                  <a:pt x="138054" y="150704"/>
                </a:cubicBezTo>
                <a:lnTo>
                  <a:pt x="138622" y="157584"/>
                </a:lnTo>
                <a:cubicBezTo>
                  <a:pt x="141809" y="168599"/>
                  <a:pt x="152592" y="175355"/>
                  <a:pt x="163536" y="173320"/>
                </a:cubicBezTo>
                <a:lnTo>
                  <a:pt x="163736" y="174011"/>
                </a:lnTo>
                <a:lnTo>
                  <a:pt x="165086" y="173621"/>
                </a:lnTo>
                <a:lnTo>
                  <a:pt x="165671" y="180699"/>
                </a:lnTo>
                <a:cubicBezTo>
                  <a:pt x="169429" y="193686"/>
                  <a:pt x="183003" y="201168"/>
                  <a:pt x="195990" y="197411"/>
                </a:cubicBezTo>
                <a:cubicBezTo>
                  <a:pt x="196796" y="197178"/>
                  <a:pt x="197581" y="196907"/>
                  <a:pt x="198196" y="196260"/>
                </a:cubicBezTo>
                <a:cubicBezTo>
                  <a:pt x="209934" y="188156"/>
                  <a:pt x="215400" y="175007"/>
                  <a:pt x="211155" y="164763"/>
                </a:cubicBezTo>
                <a:cubicBezTo>
                  <a:pt x="205121" y="170199"/>
                  <a:pt x="196738" y="172687"/>
                  <a:pt x="188343" y="171472"/>
                </a:cubicBezTo>
                <a:lnTo>
                  <a:pt x="188829" y="168281"/>
                </a:lnTo>
                <a:cubicBezTo>
                  <a:pt x="198020" y="169602"/>
                  <a:pt x="207192" y="165939"/>
                  <a:pt x="212635" y="158774"/>
                </a:cubicBezTo>
                <a:cubicBezTo>
                  <a:pt x="218427" y="151149"/>
                  <a:pt x="218946" y="140953"/>
                  <a:pt x="213960" y="132774"/>
                </a:cubicBezTo>
                <a:lnTo>
                  <a:pt x="216785" y="131210"/>
                </a:lnTo>
                <a:cubicBezTo>
                  <a:pt x="222366" y="140465"/>
                  <a:pt x="221779" y="151983"/>
                  <a:pt x="215286" y="160619"/>
                </a:cubicBezTo>
                <a:lnTo>
                  <a:pt x="213805" y="162105"/>
                </a:lnTo>
                <a:cubicBezTo>
                  <a:pt x="218946" y="172938"/>
                  <a:pt x="214526" y="186813"/>
                  <a:pt x="203421" y="196175"/>
                </a:cubicBezTo>
                <a:cubicBezTo>
                  <a:pt x="208012" y="206854"/>
                  <a:pt x="220050" y="212429"/>
                  <a:pt x="231622" y="209082"/>
                </a:cubicBezTo>
                <a:cubicBezTo>
                  <a:pt x="239377" y="206838"/>
                  <a:pt x="243741" y="201989"/>
                  <a:pt x="246092" y="195539"/>
                </a:cubicBezTo>
                <a:cubicBezTo>
                  <a:pt x="255042" y="199507"/>
                  <a:pt x="265290" y="198199"/>
                  <a:pt x="272958" y="192601"/>
                </a:cubicBezTo>
                <a:lnTo>
                  <a:pt x="276795" y="193971"/>
                </a:lnTo>
                <a:cubicBezTo>
                  <a:pt x="289009" y="194016"/>
                  <a:pt x="298363" y="193248"/>
                  <a:pt x="304258" y="183694"/>
                </a:cubicBezTo>
                <a:cubicBezTo>
                  <a:pt x="309343" y="175453"/>
                  <a:pt x="308953" y="165378"/>
                  <a:pt x="303795" y="157923"/>
                </a:cubicBezTo>
                <a:cubicBezTo>
                  <a:pt x="298315" y="164420"/>
                  <a:pt x="291041" y="168177"/>
                  <a:pt x="283702" y="168174"/>
                </a:cubicBezTo>
                <a:lnTo>
                  <a:pt x="283555" y="164527"/>
                </a:lnTo>
                <a:cubicBezTo>
                  <a:pt x="293404" y="164978"/>
                  <a:pt x="303289" y="157339"/>
                  <a:pt x="308110" y="145450"/>
                </a:cubicBezTo>
                <a:cubicBezTo>
                  <a:pt x="311022" y="136198"/>
                  <a:pt x="308752" y="126109"/>
                  <a:pt x="302169" y="119023"/>
                </a:cubicBezTo>
                <a:cubicBezTo>
                  <a:pt x="296249" y="127191"/>
                  <a:pt x="286098" y="131525"/>
                  <a:pt x="275782" y="130309"/>
                </a:cubicBezTo>
                <a:lnTo>
                  <a:pt x="276183" y="127106"/>
                </a:lnTo>
                <a:cubicBezTo>
                  <a:pt x="285405" y="128184"/>
                  <a:pt x="294478" y="124281"/>
                  <a:pt x="299730" y="116974"/>
                </a:cubicBezTo>
                <a:lnTo>
                  <a:pt x="300207" y="116045"/>
                </a:lnTo>
                <a:cubicBezTo>
                  <a:pt x="300079" y="107222"/>
                  <a:pt x="295342" y="98867"/>
                  <a:pt x="287259" y="93880"/>
                </a:cubicBezTo>
                <a:cubicBezTo>
                  <a:pt x="284295" y="92051"/>
                  <a:pt x="281129" y="90828"/>
                  <a:pt x="277855" y="90561"/>
                </a:cubicBezTo>
                <a:cubicBezTo>
                  <a:pt x="271916" y="104194"/>
                  <a:pt x="259881" y="112708"/>
                  <a:pt x="248172" y="111695"/>
                </a:cubicBezTo>
                <a:cubicBezTo>
                  <a:pt x="248002" y="114741"/>
                  <a:pt x="246936" y="117719"/>
                  <a:pt x="245089" y="120348"/>
                </a:cubicBezTo>
                <a:cubicBezTo>
                  <a:pt x="241307" y="125729"/>
                  <a:pt x="234825" y="128827"/>
                  <a:pt x="228007" y="128511"/>
                </a:cubicBezTo>
                <a:lnTo>
                  <a:pt x="228158" y="125380"/>
                </a:lnTo>
                <a:cubicBezTo>
                  <a:pt x="233848" y="125642"/>
                  <a:pt x="239262" y="123097"/>
                  <a:pt x="242439" y="118667"/>
                </a:cubicBezTo>
                <a:cubicBezTo>
                  <a:pt x="244071" y="116391"/>
                  <a:pt x="244987" y="113796"/>
                  <a:pt x="245116" y="111152"/>
                </a:cubicBezTo>
                <a:lnTo>
                  <a:pt x="243716" y="110904"/>
                </a:lnTo>
                <a:lnTo>
                  <a:pt x="244539" y="108155"/>
                </a:lnTo>
                <a:cubicBezTo>
                  <a:pt x="244792" y="106166"/>
                  <a:pt x="244131" y="104285"/>
                  <a:pt x="243078" y="102544"/>
                </a:cubicBezTo>
                <a:cubicBezTo>
                  <a:pt x="240257" y="97875"/>
                  <a:pt x="235048" y="94922"/>
                  <a:pt x="229344" y="94755"/>
                </a:cubicBezTo>
                <a:lnTo>
                  <a:pt x="229436" y="91621"/>
                </a:lnTo>
                <a:cubicBezTo>
                  <a:pt x="236268" y="91821"/>
                  <a:pt x="242499" y="95409"/>
                  <a:pt x="245850" y="101072"/>
                </a:cubicBezTo>
                <a:cubicBezTo>
                  <a:pt x="247129" y="103235"/>
                  <a:pt x="247915" y="105575"/>
                  <a:pt x="248037" y="107973"/>
                </a:cubicBezTo>
                <a:cubicBezTo>
                  <a:pt x="258268" y="109553"/>
                  <a:pt x="268981" y="102051"/>
                  <a:pt x="274232" y="89778"/>
                </a:cubicBezTo>
                <a:cubicBezTo>
                  <a:pt x="278708" y="77339"/>
                  <a:pt x="274020" y="63056"/>
                  <a:pt x="262316" y="55834"/>
                </a:cubicBezTo>
                <a:cubicBezTo>
                  <a:pt x="257734" y="53007"/>
                  <a:pt x="252666" y="51626"/>
                  <a:pt x="247691" y="52231"/>
                </a:cubicBezTo>
                <a:cubicBezTo>
                  <a:pt x="248705" y="60913"/>
                  <a:pt x="245967" y="69020"/>
                  <a:pt x="239739" y="74185"/>
                </a:cubicBezTo>
                <a:lnTo>
                  <a:pt x="237649" y="71664"/>
                </a:lnTo>
                <a:cubicBezTo>
                  <a:pt x="244579" y="65918"/>
                  <a:pt x="246481" y="55888"/>
                  <a:pt x="243151" y="45920"/>
                </a:cubicBezTo>
                <a:cubicBezTo>
                  <a:pt x="241194" y="40124"/>
                  <a:pt x="237183" y="35004"/>
                  <a:pt x="231542" y="31523"/>
                </a:cubicBezTo>
                <a:cubicBezTo>
                  <a:pt x="221392" y="25261"/>
                  <a:pt x="208864" y="26095"/>
                  <a:pt x="199763" y="32668"/>
                </a:cubicBezTo>
                <a:lnTo>
                  <a:pt x="194721" y="27952"/>
                </a:lnTo>
                <a:cubicBezTo>
                  <a:pt x="189842" y="24941"/>
                  <a:pt x="184271" y="23995"/>
                  <a:pt x="179076" y="24908"/>
                </a:cubicBezTo>
                <a:close/>
                <a:moveTo>
                  <a:pt x="190632" y="62"/>
                </a:moveTo>
                <a:cubicBezTo>
                  <a:pt x="300121" y="2329"/>
                  <a:pt x="391248" y="125645"/>
                  <a:pt x="309641" y="225160"/>
                </a:cubicBezTo>
                <a:cubicBezTo>
                  <a:pt x="282892" y="251229"/>
                  <a:pt x="279266" y="288859"/>
                  <a:pt x="302841" y="374772"/>
                </a:cubicBezTo>
                <a:lnTo>
                  <a:pt x="121266" y="376812"/>
                </a:lnTo>
                <a:lnTo>
                  <a:pt x="109025" y="322355"/>
                </a:lnTo>
                <a:cubicBezTo>
                  <a:pt x="76580" y="333165"/>
                  <a:pt x="40716" y="329924"/>
                  <a:pt x="28778" y="318327"/>
                </a:cubicBezTo>
                <a:cubicBezTo>
                  <a:pt x="22923" y="311868"/>
                  <a:pt x="25422" y="291738"/>
                  <a:pt x="32859" y="276164"/>
                </a:cubicBezTo>
                <a:cubicBezTo>
                  <a:pt x="35235" y="270344"/>
                  <a:pt x="23179" y="268321"/>
                  <a:pt x="20618" y="259843"/>
                </a:cubicBezTo>
                <a:cubicBezTo>
                  <a:pt x="19440" y="251965"/>
                  <a:pt x="27377" y="251682"/>
                  <a:pt x="30757" y="247602"/>
                </a:cubicBezTo>
                <a:lnTo>
                  <a:pt x="18516" y="238938"/>
                </a:lnTo>
                <a:cubicBezTo>
                  <a:pt x="12669" y="232923"/>
                  <a:pt x="25811" y="221592"/>
                  <a:pt x="29458" y="212919"/>
                </a:cubicBezTo>
                <a:cubicBezTo>
                  <a:pt x="16679" y="208924"/>
                  <a:pt x="7006" y="203466"/>
                  <a:pt x="307" y="196983"/>
                </a:cubicBezTo>
                <a:cubicBezTo>
                  <a:pt x="-2572" y="186228"/>
                  <a:pt x="15339" y="171234"/>
                  <a:pt x="31089" y="151672"/>
                </a:cubicBezTo>
                <a:cubicBezTo>
                  <a:pt x="47602" y="132201"/>
                  <a:pt x="33821" y="117353"/>
                  <a:pt x="46470" y="75544"/>
                </a:cubicBezTo>
                <a:cubicBezTo>
                  <a:pt x="66559" y="23813"/>
                  <a:pt x="114124" y="-1423"/>
                  <a:pt x="190632" y="6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2700" b="0" i="0" u="none" strike="noStrike" kern="0" cap="none" spc="0" normalizeH="0" baseline="0" noProof="0">
              <a:ln>
                <a:noFill/>
              </a:ln>
              <a:solidFill>
                <a:srgbClr val="FFFFFF"/>
              </a:solidFill>
              <a:effectLst/>
              <a:uLnTx/>
              <a:uFillTx/>
              <a:latin typeface="Arial"/>
              <a:ea typeface="맑은 고딕" panose="020B0503020000020004" pitchFamily="34" charset="-127"/>
              <a:cs typeface="+mn-cs"/>
              <a:sym typeface="Arial"/>
            </a:endParaRPr>
          </a:p>
        </p:txBody>
      </p:sp>
      <p:pic>
        <p:nvPicPr>
          <p:cNvPr id="13" name="Google Shape;112;p1" descr="A close up of a logo&#10;&#10;Description automatically generated">
            <a:extLst>
              <a:ext uri="{FF2B5EF4-FFF2-40B4-BE49-F238E27FC236}">
                <a16:creationId xmlns:a16="http://schemas.microsoft.com/office/drawing/2014/main" id="{0938738B-C715-442D-939B-A4C0D64813CF}"/>
              </a:ext>
            </a:extLst>
          </p:cNvPr>
          <p:cNvPicPr preferRelativeResize="0"/>
          <p:nvPr/>
        </p:nvPicPr>
        <p:blipFill rotWithShape="1">
          <a:blip r:embed="rId4">
            <a:alphaModFix/>
          </a:blip>
          <a:srcRect/>
          <a:stretch/>
        </p:blipFill>
        <p:spPr>
          <a:xfrm>
            <a:off x="193813" y="263656"/>
            <a:ext cx="2082800" cy="800100"/>
          </a:xfrm>
          <a:prstGeom prst="rect">
            <a:avLst/>
          </a:prstGeom>
          <a:noFill/>
          <a:ln>
            <a:noFill/>
          </a:ln>
        </p:spPr>
      </p:pic>
      <p:pic>
        <p:nvPicPr>
          <p:cNvPr id="14" name="Picture 13">
            <a:extLst>
              <a:ext uri="{FF2B5EF4-FFF2-40B4-BE49-F238E27FC236}">
                <a16:creationId xmlns:a16="http://schemas.microsoft.com/office/drawing/2014/main" id="{DB2CFD27-6762-43E7-8AFB-9E407290E8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2062" y="263656"/>
            <a:ext cx="2166125" cy="800100"/>
          </a:xfrm>
          <a:prstGeom prst="rect">
            <a:avLst/>
          </a:prstGeom>
        </p:spPr>
      </p:pic>
    </p:spTree>
    <p:extLst>
      <p:ext uri="{BB962C8B-B14F-4D97-AF65-F5344CB8AC3E}">
        <p14:creationId xmlns:p14="http://schemas.microsoft.com/office/powerpoint/2010/main" val="1791738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3"/>
          <p:cNvSpPr txBox="1">
            <a:spLocks noGrp="1"/>
          </p:cNvSpPr>
          <p:nvPr>
            <p:ph type="body" idx="1"/>
          </p:nvPr>
        </p:nvSpPr>
        <p:spPr>
          <a:xfrm>
            <a:off x="2336922" y="267073"/>
            <a:ext cx="7518156" cy="72424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1" dirty="0">
                <a:solidFill>
                  <a:schemeClr val="accent1">
                    <a:lumMod val="75000"/>
                  </a:schemeClr>
                </a:solidFill>
                <a:latin typeface="+mj-lt"/>
              </a:rPr>
              <a:t>Power Dynamics</a:t>
            </a:r>
            <a:endParaRPr dirty="0">
              <a:solidFill>
                <a:schemeClr val="accent1">
                  <a:lumMod val="75000"/>
                </a:schemeClr>
              </a:solidFill>
              <a:latin typeface="+mj-lt"/>
            </a:endParaRPr>
          </a:p>
        </p:txBody>
      </p:sp>
      <p:sp>
        <p:nvSpPr>
          <p:cNvPr id="126" name="Google Shape;126;p23"/>
          <p:cNvSpPr/>
          <p:nvPr/>
        </p:nvSpPr>
        <p:spPr>
          <a:xfrm>
            <a:off x="1491481" y="1999880"/>
            <a:ext cx="5664314" cy="39087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dirty="0">
                <a:solidFill>
                  <a:srgbClr val="000000"/>
                </a:solidFill>
                <a:latin typeface="Arial"/>
                <a:ea typeface="Arial"/>
                <a:cs typeface="Arial"/>
                <a:sym typeface="Arial"/>
              </a:rPr>
              <a:t>Parents may be experiencing:</a:t>
            </a:r>
            <a:endParaRPr lang="en-US" sz="1200" dirty="0"/>
          </a:p>
          <a:p>
            <a:pPr marL="342900" marR="0" lvl="0" indent="-342900" algn="l" rtl="0">
              <a:lnSpc>
                <a:spcPct val="100000"/>
              </a:lnSpc>
              <a:spcBef>
                <a:spcPts val="0"/>
              </a:spcBef>
              <a:spcAft>
                <a:spcPts val="0"/>
              </a:spcAft>
              <a:buFont typeface="Arial" panose="020B0604020202020204" pitchFamily="34" charset="0"/>
              <a:buChar char="•"/>
            </a:pPr>
            <a:r>
              <a:rPr lang="en-US" sz="2000" b="1" i="0" u="none" strike="noStrike" cap="none" dirty="0">
                <a:solidFill>
                  <a:srgbClr val="000000"/>
                </a:solidFill>
                <a:latin typeface="Arial"/>
                <a:ea typeface="Arial"/>
                <a:cs typeface="Arial"/>
                <a:sym typeface="Arial"/>
              </a:rPr>
              <a:t>Fear</a:t>
            </a:r>
            <a:endParaRPr sz="1200" dirty="0"/>
          </a:p>
          <a:p>
            <a:pPr marL="342900" marR="0" lvl="0" indent="-342900" algn="l" rtl="0">
              <a:lnSpc>
                <a:spcPct val="100000"/>
              </a:lnSpc>
              <a:spcBef>
                <a:spcPts val="0"/>
              </a:spcBef>
              <a:spcAft>
                <a:spcPts val="0"/>
              </a:spcAft>
              <a:buClr>
                <a:srgbClr val="000000"/>
              </a:buClr>
              <a:buSzPts val="2400"/>
              <a:buFont typeface="Arial" panose="020B0604020202020204" pitchFamily="34" charset="0"/>
              <a:buChar char="•"/>
            </a:pPr>
            <a:r>
              <a:rPr lang="en-US" sz="2000" b="1" i="0" u="none" strike="noStrike" cap="none" dirty="0">
                <a:solidFill>
                  <a:srgbClr val="000000"/>
                </a:solidFill>
                <a:latin typeface="Arial"/>
                <a:ea typeface="Arial"/>
                <a:cs typeface="Arial"/>
                <a:sym typeface="Arial"/>
              </a:rPr>
              <a:t>Distrust</a:t>
            </a:r>
            <a:endParaRPr sz="1200" dirty="0"/>
          </a:p>
          <a:p>
            <a:pPr marL="342900" marR="0" lvl="0" indent="-342900" algn="l" rtl="0">
              <a:lnSpc>
                <a:spcPct val="100000"/>
              </a:lnSpc>
              <a:spcBef>
                <a:spcPts val="0"/>
              </a:spcBef>
              <a:spcAft>
                <a:spcPts val="0"/>
              </a:spcAft>
              <a:buClr>
                <a:srgbClr val="000000"/>
              </a:buClr>
              <a:buSzPts val="2400"/>
              <a:buFont typeface="Arial" panose="020B0604020202020204" pitchFamily="34" charset="0"/>
              <a:buChar char="•"/>
            </a:pPr>
            <a:r>
              <a:rPr lang="en-US" sz="2000" b="1" i="0" u="none" strike="noStrike" cap="none" dirty="0">
                <a:solidFill>
                  <a:srgbClr val="000000"/>
                </a:solidFill>
                <a:latin typeface="Arial"/>
                <a:ea typeface="Arial"/>
                <a:cs typeface="Arial"/>
                <a:sym typeface="Arial"/>
              </a:rPr>
              <a:t>Defensiveness</a:t>
            </a:r>
            <a:endParaRPr sz="1200" dirty="0"/>
          </a:p>
          <a:p>
            <a:pPr marL="342900" marR="0" lvl="0" indent="-342900" algn="l" rtl="0">
              <a:lnSpc>
                <a:spcPct val="100000"/>
              </a:lnSpc>
              <a:spcBef>
                <a:spcPts val="0"/>
              </a:spcBef>
              <a:spcAft>
                <a:spcPts val="0"/>
              </a:spcAft>
              <a:buClr>
                <a:srgbClr val="000000"/>
              </a:buClr>
              <a:buSzPts val="2400"/>
              <a:buFont typeface="Arial" panose="020B0604020202020204" pitchFamily="34" charset="0"/>
              <a:buChar char="•"/>
            </a:pPr>
            <a:r>
              <a:rPr lang="en-US" sz="2000" b="1" i="0" u="none" strike="noStrike" cap="none" dirty="0">
                <a:solidFill>
                  <a:srgbClr val="000000"/>
                </a:solidFill>
                <a:latin typeface="Arial"/>
                <a:ea typeface="Arial"/>
                <a:cs typeface="Arial"/>
                <a:sym typeface="Arial"/>
              </a:rPr>
              <a:t>Guilt / Shame</a:t>
            </a:r>
          </a:p>
          <a:p>
            <a:pPr marR="0" lvl="0" algn="l" rtl="0">
              <a:lnSpc>
                <a:spcPct val="100000"/>
              </a:lnSpc>
              <a:spcBef>
                <a:spcPts val="0"/>
              </a:spcBef>
              <a:spcAft>
                <a:spcPts val="0"/>
              </a:spcAft>
              <a:buClr>
                <a:srgbClr val="000000"/>
              </a:buClr>
              <a:buSzPts val="2400"/>
            </a:pPr>
            <a:endParaRPr lang="en-US" sz="2000" b="1" dirty="0"/>
          </a:p>
          <a:p>
            <a:pPr lvl="0"/>
            <a:r>
              <a:rPr lang="en-US" sz="2000" b="1" dirty="0"/>
              <a:t>Professionals enter with:</a:t>
            </a:r>
            <a:endParaRPr lang="en-US" sz="1200" dirty="0"/>
          </a:p>
          <a:p>
            <a:pPr marL="342900" lvl="0" indent="-342900">
              <a:buSzPts val="2400"/>
              <a:buFont typeface="Arial" panose="020B0604020202020204" pitchFamily="34" charset="0"/>
              <a:buChar char="•"/>
            </a:pPr>
            <a:r>
              <a:rPr lang="en-US" sz="2000" b="1" dirty="0"/>
              <a:t>Intimidating physical presence</a:t>
            </a:r>
            <a:endParaRPr lang="en-US" sz="1200" dirty="0"/>
          </a:p>
          <a:p>
            <a:pPr marL="342900" lvl="0" indent="-342900">
              <a:buSzPts val="2400"/>
              <a:buFont typeface="Arial" panose="020B0604020202020204" pitchFamily="34" charset="0"/>
              <a:buChar char="•"/>
            </a:pPr>
            <a:r>
              <a:rPr lang="en-US" sz="2000" b="1" dirty="0"/>
              <a:t>Confusing language</a:t>
            </a:r>
          </a:p>
          <a:p>
            <a:pPr marL="342900" lvl="0" indent="-342900">
              <a:buSzPts val="2400"/>
              <a:buFont typeface="Arial" panose="020B0604020202020204" pitchFamily="34" charset="0"/>
              <a:buChar char="•"/>
            </a:pPr>
            <a:r>
              <a:rPr lang="en-US" sz="2000" b="1" dirty="0"/>
              <a:t>“Expertise”</a:t>
            </a:r>
            <a:endParaRPr lang="en-US" sz="1200" dirty="0"/>
          </a:p>
          <a:p>
            <a:pPr marL="342900" lvl="0" indent="-342900">
              <a:buSzPts val="2400"/>
              <a:buFont typeface="Arial" panose="020B0604020202020204" pitchFamily="34" charset="0"/>
              <a:buChar char="•"/>
            </a:pPr>
            <a:r>
              <a:rPr lang="en-US" sz="2000" b="1" dirty="0"/>
              <a:t>Savior mentality </a:t>
            </a:r>
          </a:p>
          <a:p>
            <a:pPr marL="342900" lvl="0" indent="-342900">
              <a:buSzPts val="2400"/>
              <a:buFont typeface="Arial" panose="020B0604020202020204" pitchFamily="34" charset="0"/>
              <a:buChar char="•"/>
            </a:pPr>
            <a:r>
              <a:rPr lang="en-US" sz="2000" b="1" dirty="0"/>
              <a:t>Personal bias</a:t>
            </a:r>
            <a:endParaRPr sz="1200" dirty="0"/>
          </a:p>
        </p:txBody>
      </p:sp>
      <p:pic>
        <p:nvPicPr>
          <p:cNvPr id="2050" name="Picture 2" descr="Family Reading Story Book">
            <a:extLst>
              <a:ext uri="{FF2B5EF4-FFF2-40B4-BE49-F238E27FC236}">
                <a16:creationId xmlns:a16="http://schemas.microsoft.com/office/drawing/2014/main" id="{E28AF868-71A2-497C-B6C0-E830EE01AD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8102" y="2241921"/>
            <a:ext cx="4501972" cy="3028421"/>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Google Shape;1282;p46">
            <a:extLst>
              <a:ext uri="{FF2B5EF4-FFF2-40B4-BE49-F238E27FC236}">
                <a16:creationId xmlns:a16="http://schemas.microsoft.com/office/drawing/2014/main" id="{F622A5B0-46E5-4E2B-8135-A0C66B8B465D}"/>
              </a:ext>
            </a:extLst>
          </p:cNvPr>
          <p:cNvSpPr/>
          <p:nvPr/>
        </p:nvSpPr>
        <p:spPr>
          <a:xfrm>
            <a:off x="813826" y="3667592"/>
            <a:ext cx="536427" cy="573297"/>
          </a:xfrm>
          <a:custGeom>
            <a:avLst/>
            <a:gdLst/>
            <a:ahLst/>
            <a:cxnLst/>
            <a:rect l="l" t="t" r="r" b="b"/>
            <a:pathLst>
              <a:path w="2969045" h="3173121" extrusionOk="0">
                <a:moveTo>
                  <a:pt x="1148733" y="3168594"/>
                </a:moveTo>
                <a:cubicBezTo>
                  <a:pt x="-68605" y="2992718"/>
                  <a:pt x="289357" y="2373225"/>
                  <a:pt x="0" y="1749200"/>
                </a:cubicBezTo>
                <a:cubicBezTo>
                  <a:pt x="211718" y="1712379"/>
                  <a:pt x="518500" y="2277611"/>
                  <a:pt x="449559" y="2009927"/>
                </a:cubicBezTo>
                <a:cubicBezTo>
                  <a:pt x="87752" y="952162"/>
                  <a:pt x="1169975" y="921963"/>
                  <a:pt x="826277" y="0"/>
                </a:cubicBezTo>
                <a:cubicBezTo>
                  <a:pt x="1894489" y="60376"/>
                  <a:pt x="1582046" y="1053258"/>
                  <a:pt x="2084415" y="1294704"/>
                </a:cubicBezTo>
                <a:cubicBezTo>
                  <a:pt x="2220765" y="1319082"/>
                  <a:pt x="2384277" y="1207659"/>
                  <a:pt x="2081534" y="711461"/>
                </a:cubicBezTo>
                <a:cubicBezTo>
                  <a:pt x="3844765" y="2025429"/>
                  <a:pt x="2606774" y="3099478"/>
                  <a:pt x="1581537" y="3173121"/>
                </a:cubicBezTo>
                <a:cubicBezTo>
                  <a:pt x="2049242" y="2917586"/>
                  <a:pt x="2204598" y="1824606"/>
                  <a:pt x="1237328" y="1143558"/>
                </a:cubicBezTo>
                <a:cubicBezTo>
                  <a:pt x="1479342" y="1777869"/>
                  <a:pt x="1318476" y="2090782"/>
                  <a:pt x="1162138" y="2408222"/>
                </a:cubicBezTo>
                <a:cubicBezTo>
                  <a:pt x="1159532" y="2246847"/>
                  <a:pt x="1324413" y="1899876"/>
                  <a:pt x="918927" y="1697760"/>
                </a:cubicBezTo>
                <a:cubicBezTo>
                  <a:pt x="1108697" y="2305733"/>
                  <a:pt x="307113" y="2497246"/>
                  <a:pt x="1148733" y="316859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Arial"/>
              <a:ea typeface="Arial"/>
              <a:cs typeface="Arial"/>
              <a:sym typeface="Arial"/>
            </a:endParaRPr>
          </a:p>
        </p:txBody>
      </p:sp>
      <p:sp>
        <p:nvSpPr>
          <p:cNvPr id="12" name="Google Shape;1282;p46">
            <a:extLst>
              <a:ext uri="{FF2B5EF4-FFF2-40B4-BE49-F238E27FC236}">
                <a16:creationId xmlns:a16="http://schemas.microsoft.com/office/drawing/2014/main" id="{0911DA61-0CB3-4CD2-BE2B-7E29985C17E8}"/>
              </a:ext>
            </a:extLst>
          </p:cNvPr>
          <p:cNvSpPr/>
          <p:nvPr/>
        </p:nvSpPr>
        <p:spPr>
          <a:xfrm>
            <a:off x="813827" y="1782924"/>
            <a:ext cx="536427" cy="573297"/>
          </a:xfrm>
          <a:custGeom>
            <a:avLst/>
            <a:gdLst/>
            <a:ahLst/>
            <a:cxnLst/>
            <a:rect l="l" t="t" r="r" b="b"/>
            <a:pathLst>
              <a:path w="2969045" h="3173121" extrusionOk="0">
                <a:moveTo>
                  <a:pt x="1148733" y="3168594"/>
                </a:moveTo>
                <a:cubicBezTo>
                  <a:pt x="-68605" y="2992718"/>
                  <a:pt x="289357" y="2373225"/>
                  <a:pt x="0" y="1749200"/>
                </a:cubicBezTo>
                <a:cubicBezTo>
                  <a:pt x="211718" y="1712379"/>
                  <a:pt x="518500" y="2277611"/>
                  <a:pt x="449559" y="2009927"/>
                </a:cubicBezTo>
                <a:cubicBezTo>
                  <a:pt x="87752" y="952162"/>
                  <a:pt x="1169975" y="921963"/>
                  <a:pt x="826277" y="0"/>
                </a:cubicBezTo>
                <a:cubicBezTo>
                  <a:pt x="1894489" y="60376"/>
                  <a:pt x="1582046" y="1053258"/>
                  <a:pt x="2084415" y="1294704"/>
                </a:cubicBezTo>
                <a:cubicBezTo>
                  <a:pt x="2220765" y="1319082"/>
                  <a:pt x="2384277" y="1207659"/>
                  <a:pt x="2081534" y="711461"/>
                </a:cubicBezTo>
                <a:cubicBezTo>
                  <a:pt x="3844765" y="2025429"/>
                  <a:pt x="2606774" y="3099478"/>
                  <a:pt x="1581537" y="3173121"/>
                </a:cubicBezTo>
                <a:cubicBezTo>
                  <a:pt x="2049242" y="2917586"/>
                  <a:pt x="2204598" y="1824606"/>
                  <a:pt x="1237328" y="1143558"/>
                </a:cubicBezTo>
                <a:cubicBezTo>
                  <a:pt x="1479342" y="1777869"/>
                  <a:pt x="1318476" y="2090782"/>
                  <a:pt x="1162138" y="2408222"/>
                </a:cubicBezTo>
                <a:cubicBezTo>
                  <a:pt x="1159532" y="2246847"/>
                  <a:pt x="1324413" y="1899876"/>
                  <a:pt x="918927" y="1697760"/>
                </a:cubicBezTo>
                <a:cubicBezTo>
                  <a:pt x="1108697" y="2305733"/>
                  <a:pt x="307113" y="2497246"/>
                  <a:pt x="1148733" y="316859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Arial"/>
              <a:ea typeface="Arial"/>
              <a:cs typeface="Arial"/>
              <a:sym typeface="Arial"/>
            </a:endParaRPr>
          </a:p>
        </p:txBody>
      </p:sp>
      <p:pic>
        <p:nvPicPr>
          <p:cNvPr id="9" name="Google Shape;112;p1" descr="A close up of a logo&#10;&#10;Description automatically generated">
            <a:extLst>
              <a:ext uri="{FF2B5EF4-FFF2-40B4-BE49-F238E27FC236}">
                <a16:creationId xmlns:a16="http://schemas.microsoft.com/office/drawing/2014/main" id="{F9248AE1-5018-4C2B-A6C9-BE5A58EFE80B}"/>
              </a:ext>
            </a:extLst>
          </p:cNvPr>
          <p:cNvPicPr preferRelativeResize="0"/>
          <p:nvPr/>
        </p:nvPicPr>
        <p:blipFill rotWithShape="1">
          <a:blip r:embed="rId4">
            <a:alphaModFix/>
          </a:blip>
          <a:srcRect/>
          <a:stretch/>
        </p:blipFill>
        <p:spPr>
          <a:xfrm>
            <a:off x="193813" y="263656"/>
            <a:ext cx="2082800" cy="800100"/>
          </a:xfrm>
          <a:prstGeom prst="rect">
            <a:avLst/>
          </a:prstGeom>
          <a:noFill/>
          <a:ln>
            <a:noFill/>
          </a:ln>
        </p:spPr>
      </p:pic>
      <p:pic>
        <p:nvPicPr>
          <p:cNvPr id="10" name="Picture 9">
            <a:extLst>
              <a:ext uri="{FF2B5EF4-FFF2-40B4-BE49-F238E27FC236}">
                <a16:creationId xmlns:a16="http://schemas.microsoft.com/office/drawing/2014/main" id="{95C1654B-428F-4D12-8AB7-91A31BFF02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2062" y="263656"/>
            <a:ext cx="2166125" cy="8001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9" name="Google Shape;209;p7"/>
          <p:cNvSpPr/>
          <p:nvPr/>
        </p:nvSpPr>
        <p:spPr>
          <a:xfrm>
            <a:off x="998999" y="1776442"/>
            <a:ext cx="7148271" cy="389333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900" b="1" dirty="0">
                <a:solidFill>
                  <a:schemeClr val="tx1"/>
                </a:solidFill>
                <a:latin typeface="Arial"/>
                <a:ea typeface="Arial"/>
                <a:cs typeface="Arial"/>
                <a:sym typeface="Arial"/>
              </a:rPr>
              <a:t>Every youth has family members that are able and willing to care for </a:t>
            </a:r>
            <a:r>
              <a:rPr lang="en-US" sz="1900" b="1" dirty="0">
                <a:solidFill>
                  <a:schemeClr val="tx1"/>
                </a:solidFill>
                <a:sym typeface="Arial"/>
              </a:rPr>
              <a:t>and support them.</a:t>
            </a:r>
          </a:p>
          <a:p>
            <a:pPr marL="0" marR="0" lvl="0" indent="0" algn="l" rtl="0">
              <a:spcBef>
                <a:spcPts val="0"/>
              </a:spcBef>
              <a:spcAft>
                <a:spcPts val="0"/>
              </a:spcAft>
              <a:buNone/>
            </a:pPr>
            <a:endParaRPr lang="en-US" sz="1900" b="1" dirty="0">
              <a:solidFill>
                <a:schemeClr val="tx1"/>
              </a:solidFill>
            </a:endParaRPr>
          </a:p>
          <a:p>
            <a:r>
              <a:rPr lang="en-US" sz="1900" b="1" dirty="0">
                <a:solidFill>
                  <a:schemeClr val="tx1"/>
                </a:solidFill>
              </a:rPr>
              <a:t>Everyone has something to contribute, regardless of their history, background, or opinion of the situation.</a:t>
            </a:r>
            <a:endParaRPr lang="en-US" sz="1900" b="1" dirty="0">
              <a:solidFill>
                <a:schemeClr val="tx1"/>
              </a:solidFill>
              <a:sym typeface="Arial"/>
            </a:endParaRPr>
          </a:p>
          <a:p>
            <a:pPr marL="0" marR="0" lvl="0" indent="0" algn="l" rtl="0">
              <a:spcBef>
                <a:spcPts val="0"/>
              </a:spcBef>
              <a:spcAft>
                <a:spcPts val="0"/>
              </a:spcAft>
              <a:buNone/>
            </a:pPr>
            <a:endParaRPr lang="en-US" sz="1900" b="1" dirty="0">
              <a:solidFill>
                <a:schemeClr val="tx1"/>
              </a:solidFill>
            </a:endParaRPr>
          </a:p>
          <a:p>
            <a:r>
              <a:rPr lang="en-US" sz="1900" b="1" dirty="0">
                <a:solidFill>
                  <a:schemeClr val="tx1"/>
                </a:solidFill>
              </a:rPr>
              <a:t>Every family is unique, and so only the family members themselves are experts on the family.</a:t>
            </a:r>
          </a:p>
          <a:p>
            <a:endParaRPr lang="en-US" sz="1900" b="1" dirty="0">
              <a:solidFill>
                <a:schemeClr val="tx1"/>
              </a:solidFill>
            </a:endParaRPr>
          </a:p>
          <a:p>
            <a:r>
              <a:rPr lang="en-US" sz="1900" b="1" dirty="0">
                <a:solidFill>
                  <a:schemeClr val="tx1"/>
                </a:solidFill>
              </a:rPr>
              <a:t>Family members likely don’t have the knowledge or tools to reach out to us. It’s our job to find them.</a:t>
            </a:r>
          </a:p>
          <a:p>
            <a:endParaRPr lang="en-US" sz="1900" b="1" dirty="0">
              <a:solidFill>
                <a:schemeClr val="tx1"/>
              </a:solidFill>
            </a:endParaRPr>
          </a:p>
          <a:p>
            <a:r>
              <a:rPr lang="en-US" sz="1900" b="1" dirty="0">
                <a:solidFill>
                  <a:schemeClr val="tx1"/>
                </a:solidFill>
              </a:rPr>
              <a:t>Abandoning the savior mentality.</a:t>
            </a:r>
          </a:p>
        </p:txBody>
      </p:sp>
      <p:pic>
        <p:nvPicPr>
          <p:cNvPr id="14" name="Picture 13">
            <a:extLst>
              <a:ext uri="{FF2B5EF4-FFF2-40B4-BE49-F238E27FC236}">
                <a16:creationId xmlns:a16="http://schemas.microsoft.com/office/drawing/2014/main" id="{3935F8D9-81A1-437A-B044-C734BF1E39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9761" y="1776442"/>
            <a:ext cx="2810634" cy="4138728"/>
          </a:xfrm>
          <a:prstGeom prst="rect">
            <a:avLst/>
          </a:prstGeom>
          <a:ln>
            <a:solidFill>
              <a:schemeClr val="tx1"/>
            </a:solidFill>
          </a:ln>
          <a:effectLst>
            <a:outerShdw blurRad="50800" dist="38100" dir="2700000" algn="tl" rotWithShape="0">
              <a:prstClr val="black">
                <a:alpha val="40000"/>
              </a:prstClr>
            </a:outerShdw>
          </a:effectLst>
        </p:spPr>
      </p:pic>
      <p:sp>
        <p:nvSpPr>
          <p:cNvPr id="16" name="Google Shape;207;p7">
            <a:extLst>
              <a:ext uri="{FF2B5EF4-FFF2-40B4-BE49-F238E27FC236}">
                <a16:creationId xmlns:a16="http://schemas.microsoft.com/office/drawing/2014/main" id="{2F641021-1D77-492F-A175-4FCFF6D5F41E}"/>
              </a:ext>
            </a:extLst>
          </p:cNvPr>
          <p:cNvSpPr/>
          <p:nvPr/>
        </p:nvSpPr>
        <p:spPr>
          <a:xfrm rot="2700000">
            <a:off x="568835" y="1864563"/>
            <a:ext cx="289203" cy="518487"/>
          </a:xfrm>
          <a:custGeom>
            <a:avLst/>
            <a:gdLst/>
            <a:ahLst/>
            <a:cxnLst/>
            <a:rect l="l" t="t" r="r" b="b"/>
            <a:pathLst>
              <a:path w="2232248" h="4001999" extrusionOk="0">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accent1">
              <a:lumMod val="5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Arial"/>
              <a:ea typeface="Arial"/>
              <a:cs typeface="Arial"/>
              <a:sym typeface="Arial"/>
            </a:endParaRPr>
          </a:p>
        </p:txBody>
      </p:sp>
      <p:sp>
        <p:nvSpPr>
          <p:cNvPr id="18" name="Google Shape;207;p7">
            <a:extLst>
              <a:ext uri="{FF2B5EF4-FFF2-40B4-BE49-F238E27FC236}">
                <a16:creationId xmlns:a16="http://schemas.microsoft.com/office/drawing/2014/main" id="{32FFB7F6-80D3-4F33-A333-B59C8325BF72}"/>
              </a:ext>
            </a:extLst>
          </p:cNvPr>
          <p:cNvSpPr/>
          <p:nvPr/>
        </p:nvSpPr>
        <p:spPr>
          <a:xfrm rot="2700000">
            <a:off x="568834" y="2737256"/>
            <a:ext cx="289203" cy="518487"/>
          </a:xfrm>
          <a:custGeom>
            <a:avLst/>
            <a:gdLst/>
            <a:ahLst/>
            <a:cxnLst/>
            <a:rect l="l" t="t" r="r" b="b"/>
            <a:pathLst>
              <a:path w="2232248" h="4001999" extrusionOk="0">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accent1">
              <a:lumMod val="5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Arial"/>
              <a:ea typeface="Arial"/>
              <a:cs typeface="Arial"/>
              <a:sym typeface="Arial"/>
            </a:endParaRPr>
          </a:p>
        </p:txBody>
      </p:sp>
      <p:sp>
        <p:nvSpPr>
          <p:cNvPr id="19" name="Google Shape;207;p7">
            <a:extLst>
              <a:ext uri="{FF2B5EF4-FFF2-40B4-BE49-F238E27FC236}">
                <a16:creationId xmlns:a16="http://schemas.microsoft.com/office/drawing/2014/main" id="{6CD68E5D-FBFC-4958-B6F6-B6011FE0DC87}"/>
              </a:ext>
            </a:extLst>
          </p:cNvPr>
          <p:cNvSpPr/>
          <p:nvPr/>
        </p:nvSpPr>
        <p:spPr>
          <a:xfrm rot="2700000">
            <a:off x="572404" y="3609948"/>
            <a:ext cx="289203" cy="518487"/>
          </a:xfrm>
          <a:custGeom>
            <a:avLst/>
            <a:gdLst/>
            <a:ahLst/>
            <a:cxnLst/>
            <a:rect l="l" t="t" r="r" b="b"/>
            <a:pathLst>
              <a:path w="2232248" h="4001999" extrusionOk="0">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accent1">
              <a:lumMod val="5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Arial"/>
              <a:ea typeface="Arial"/>
              <a:cs typeface="Arial"/>
              <a:sym typeface="Arial"/>
            </a:endParaRPr>
          </a:p>
        </p:txBody>
      </p:sp>
      <p:sp>
        <p:nvSpPr>
          <p:cNvPr id="20" name="Google Shape;207;p7">
            <a:extLst>
              <a:ext uri="{FF2B5EF4-FFF2-40B4-BE49-F238E27FC236}">
                <a16:creationId xmlns:a16="http://schemas.microsoft.com/office/drawing/2014/main" id="{ED5C881A-AD00-4DCA-9F48-3485313C69E7}"/>
              </a:ext>
            </a:extLst>
          </p:cNvPr>
          <p:cNvSpPr/>
          <p:nvPr/>
        </p:nvSpPr>
        <p:spPr>
          <a:xfrm rot="2700000">
            <a:off x="568834" y="4482639"/>
            <a:ext cx="289203" cy="518487"/>
          </a:xfrm>
          <a:custGeom>
            <a:avLst/>
            <a:gdLst/>
            <a:ahLst/>
            <a:cxnLst/>
            <a:rect l="l" t="t" r="r" b="b"/>
            <a:pathLst>
              <a:path w="2232248" h="4001999" extrusionOk="0">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accent1">
              <a:lumMod val="5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Arial"/>
              <a:ea typeface="Arial"/>
              <a:cs typeface="Arial"/>
              <a:sym typeface="Arial"/>
            </a:endParaRPr>
          </a:p>
        </p:txBody>
      </p:sp>
      <p:sp>
        <p:nvSpPr>
          <p:cNvPr id="21" name="Google Shape;207;p7">
            <a:extLst>
              <a:ext uri="{FF2B5EF4-FFF2-40B4-BE49-F238E27FC236}">
                <a16:creationId xmlns:a16="http://schemas.microsoft.com/office/drawing/2014/main" id="{DC549AE0-668D-467C-9338-5454909103FC}"/>
              </a:ext>
            </a:extLst>
          </p:cNvPr>
          <p:cNvSpPr/>
          <p:nvPr/>
        </p:nvSpPr>
        <p:spPr>
          <a:xfrm rot="2700000">
            <a:off x="572406" y="5231969"/>
            <a:ext cx="289203" cy="518487"/>
          </a:xfrm>
          <a:custGeom>
            <a:avLst/>
            <a:gdLst/>
            <a:ahLst/>
            <a:cxnLst/>
            <a:rect l="l" t="t" r="r" b="b"/>
            <a:pathLst>
              <a:path w="2232248" h="4001999" extrusionOk="0">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accent1">
              <a:lumMod val="5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Arial"/>
              <a:ea typeface="Arial"/>
              <a:cs typeface="Arial"/>
              <a:sym typeface="Arial"/>
            </a:endParaRPr>
          </a:p>
        </p:txBody>
      </p:sp>
      <p:sp>
        <p:nvSpPr>
          <p:cNvPr id="17" name="Google Shape;122;p23">
            <a:extLst>
              <a:ext uri="{FF2B5EF4-FFF2-40B4-BE49-F238E27FC236}">
                <a16:creationId xmlns:a16="http://schemas.microsoft.com/office/drawing/2014/main" id="{980A9069-89B2-4E96-9F04-DF1BFE2A368A}"/>
              </a:ext>
            </a:extLst>
          </p:cNvPr>
          <p:cNvSpPr txBox="1">
            <a:spLocks/>
          </p:cNvSpPr>
          <p:nvPr/>
        </p:nvSpPr>
        <p:spPr>
          <a:xfrm>
            <a:off x="2336922" y="267073"/>
            <a:ext cx="7518156" cy="72424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4000"/>
            </a:pPr>
            <a:r>
              <a:rPr lang="en-US" sz="4000" b="1" strike="sngStrike" dirty="0">
                <a:solidFill>
                  <a:schemeClr val="accent1">
                    <a:lumMod val="75000"/>
                  </a:schemeClr>
                </a:solidFill>
                <a:latin typeface="+mj-lt"/>
              </a:rPr>
              <a:t>Power</a:t>
            </a:r>
            <a:r>
              <a:rPr lang="en-US" sz="4000" b="1" dirty="0">
                <a:solidFill>
                  <a:schemeClr val="accent1">
                    <a:lumMod val="75000"/>
                  </a:schemeClr>
                </a:solidFill>
                <a:latin typeface="+mj-lt"/>
              </a:rPr>
              <a:t> Partner Dynamics</a:t>
            </a:r>
            <a:endParaRPr lang="en-US" dirty="0">
              <a:solidFill>
                <a:schemeClr val="accent1">
                  <a:lumMod val="75000"/>
                </a:schemeClr>
              </a:solidFill>
              <a:latin typeface="+mj-lt"/>
            </a:endParaRPr>
          </a:p>
        </p:txBody>
      </p:sp>
      <p:pic>
        <p:nvPicPr>
          <p:cNvPr id="22" name="Google Shape;112;p1" descr="A close up of a logo&#10;&#10;Description automatically generated">
            <a:extLst>
              <a:ext uri="{FF2B5EF4-FFF2-40B4-BE49-F238E27FC236}">
                <a16:creationId xmlns:a16="http://schemas.microsoft.com/office/drawing/2014/main" id="{55EF395D-B4BC-4110-B877-A94690F1D239}"/>
              </a:ext>
            </a:extLst>
          </p:cNvPr>
          <p:cNvPicPr preferRelativeResize="0"/>
          <p:nvPr/>
        </p:nvPicPr>
        <p:blipFill rotWithShape="1">
          <a:blip r:embed="rId4">
            <a:alphaModFix/>
          </a:blip>
          <a:srcRect/>
          <a:stretch/>
        </p:blipFill>
        <p:spPr>
          <a:xfrm>
            <a:off x="193813" y="263656"/>
            <a:ext cx="2082800" cy="800100"/>
          </a:xfrm>
          <a:prstGeom prst="rect">
            <a:avLst/>
          </a:prstGeom>
          <a:noFill/>
          <a:ln>
            <a:noFill/>
          </a:ln>
        </p:spPr>
      </p:pic>
      <p:pic>
        <p:nvPicPr>
          <p:cNvPr id="23" name="Picture 22">
            <a:extLst>
              <a:ext uri="{FF2B5EF4-FFF2-40B4-BE49-F238E27FC236}">
                <a16:creationId xmlns:a16="http://schemas.microsoft.com/office/drawing/2014/main" id="{659ED75A-3757-4BF9-ADAF-CC17E272CC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2062" y="263656"/>
            <a:ext cx="2166125" cy="8001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200" name="Google Shape;200;p138"/>
          <p:cNvSpPr/>
          <p:nvPr/>
        </p:nvSpPr>
        <p:spPr>
          <a:xfrm>
            <a:off x="1235213" y="2193228"/>
            <a:ext cx="5346984" cy="337524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1" i="0" u="none" strike="noStrike" kern="0" cap="none" spc="0" normalizeH="0" baseline="0" noProof="0" dirty="0">
                <a:ln>
                  <a:noFill/>
                </a:ln>
                <a:solidFill>
                  <a:srgbClr val="000000"/>
                </a:solidFill>
                <a:effectLst/>
                <a:uLnTx/>
                <a:uFillTx/>
                <a:latin typeface="Arial"/>
                <a:ea typeface="Arial"/>
                <a:cs typeface="Arial"/>
                <a:sym typeface="Arial"/>
              </a:rPr>
              <a:t>An intensive and fast-paced 30 day search for relatives &amp; kin beginning at the time a child enters protective custody</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400"/>
              </a:spcBef>
              <a:spcAft>
                <a:spcPts val="0"/>
              </a:spcAft>
              <a:buClr>
                <a:srgbClr val="000000"/>
              </a:buClr>
              <a:buSzPts val="2000"/>
              <a:buFont typeface="Arial"/>
              <a:buNone/>
              <a:tabLst/>
              <a:defRPr/>
            </a:pPr>
            <a:endParaRPr kumimoji="0" sz="2000" b="1"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400"/>
              </a:spcBef>
              <a:spcAft>
                <a:spcPts val="0"/>
              </a:spcAft>
              <a:buClr>
                <a:srgbClr val="000000"/>
              </a:buClr>
              <a:buSzPts val="2000"/>
              <a:buFont typeface="Arial"/>
              <a:buNone/>
              <a:tabLst/>
              <a:defRPr/>
            </a:pPr>
            <a:r>
              <a:rPr kumimoji="0" lang="en-US" sz="2000" b="1" i="0" u="none" strike="noStrike" kern="0" cap="none" spc="0" normalizeH="0" baseline="0" noProof="0" dirty="0">
                <a:ln>
                  <a:noFill/>
                </a:ln>
                <a:solidFill>
                  <a:srgbClr val="000000"/>
                </a:solidFill>
                <a:effectLst/>
                <a:uLnTx/>
                <a:uFillTx/>
                <a:latin typeface="Arial"/>
                <a:ea typeface="Arial"/>
                <a:cs typeface="Arial"/>
                <a:sym typeface="Arial"/>
              </a:rPr>
              <a:t>Notify relatives and identify placement options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400"/>
              </a:spcBef>
              <a:spcAft>
                <a:spcPts val="0"/>
              </a:spcAft>
              <a:buClr>
                <a:srgbClr val="000000"/>
              </a:buClr>
              <a:buSzPts val="2000"/>
              <a:buFont typeface="Arial"/>
              <a:buNone/>
              <a:tabLst/>
              <a:defRPr/>
            </a:pPr>
            <a:endParaRPr kumimoji="0" sz="2000" b="1"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400"/>
              </a:spcBef>
              <a:spcAft>
                <a:spcPts val="0"/>
              </a:spcAft>
              <a:buClr>
                <a:srgbClr val="000000"/>
              </a:buClr>
              <a:buSzPts val="2000"/>
              <a:buFont typeface="Arial"/>
              <a:buNone/>
              <a:tabLst/>
              <a:defRPr/>
            </a:pPr>
            <a:r>
              <a:rPr kumimoji="0" lang="en-US" sz="2000" b="1" i="0" u="none" strike="noStrike" kern="0" cap="none" spc="0" normalizeH="0" baseline="0" noProof="0" dirty="0">
                <a:ln>
                  <a:noFill/>
                </a:ln>
                <a:solidFill>
                  <a:srgbClr val="000000"/>
                </a:solidFill>
                <a:effectLst/>
                <a:uLnTx/>
                <a:uFillTx/>
                <a:latin typeface="Arial"/>
                <a:ea typeface="Arial"/>
                <a:cs typeface="Arial"/>
                <a:sym typeface="Arial"/>
              </a:rPr>
              <a:t>Outline a network of relative supports and connections that promote stability and family involvement, outside of placement</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01" name="Google Shape;201;p138"/>
          <p:cNvPicPr preferRelativeResize="0"/>
          <p:nvPr/>
        </p:nvPicPr>
        <p:blipFill rotWithShape="1">
          <a:blip r:embed="rId3">
            <a:alphaModFix/>
          </a:blip>
          <a:srcRect/>
          <a:stretch/>
        </p:blipFill>
        <p:spPr>
          <a:xfrm>
            <a:off x="6852186" y="2239783"/>
            <a:ext cx="4477047" cy="3416320"/>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
        <p:nvSpPr>
          <p:cNvPr id="202" name="Google Shape;202;p138"/>
          <p:cNvSpPr txBox="1">
            <a:spLocks noGrp="1"/>
          </p:cNvSpPr>
          <p:nvPr>
            <p:ph type="body" idx="1"/>
          </p:nvPr>
        </p:nvSpPr>
        <p:spPr>
          <a:xfrm>
            <a:off x="2635113" y="263656"/>
            <a:ext cx="6101249" cy="96104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4"/>
              </a:buClr>
              <a:buSzPts val="4000"/>
              <a:buNone/>
            </a:pPr>
            <a:r>
              <a:rPr lang="en-US" sz="4000" b="1" dirty="0">
                <a:solidFill>
                  <a:schemeClr val="accent1">
                    <a:lumMod val="75000"/>
                  </a:schemeClr>
                </a:solidFill>
              </a:rPr>
              <a:t>What is 30 Days to Family®?</a:t>
            </a:r>
            <a:endParaRPr sz="4000" b="1" dirty="0">
              <a:solidFill>
                <a:schemeClr val="accent1">
                  <a:lumMod val="75000"/>
                </a:schemeClr>
              </a:solidFill>
            </a:endParaRPr>
          </a:p>
        </p:txBody>
      </p:sp>
      <p:sp>
        <p:nvSpPr>
          <p:cNvPr id="203" name="Google Shape;203;p138"/>
          <p:cNvSpPr/>
          <p:nvPr/>
        </p:nvSpPr>
        <p:spPr>
          <a:xfrm>
            <a:off x="668624" y="2193228"/>
            <a:ext cx="397830" cy="537400"/>
          </a:xfrm>
          <a:custGeom>
            <a:avLst/>
            <a:gdLst/>
            <a:ahLst/>
            <a:cxnLst/>
            <a:rect l="l" t="t" r="r" b="b"/>
            <a:pathLst>
              <a:path w="2548531" h="3213371" extrusionOk="0">
                <a:moveTo>
                  <a:pt x="792000" y="2498954"/>
                </a:moveTo>
                <a:lnTo>
                  <a:pt x="792000" y="2641726"/>
                </a:lnTo>
                <a:cubicBezTo>
                  <a:pt x="463357" y="2661706"/>
                  <a:pt x="216000" y="2748872"/>
                  <a:pt x="216000" y="2853371"/>
                </a:cubicBezTo>
                <a:cubicBezTo>
                  <a:pt x="216000" y="2972665"/>
                  <a:pt x="538355" y="3069371"/>
                  <a:pt x="936000" y="3069371"/>
                </a:cubicBezTo>
                <a:cubicBezTo>
                  <a:pt x="1333645" y="3069371"/>
                  <a:pt x="1656000" y="2972665"/>
                  <a:pt x="1656000" y="2853371"/>
                </a:cubicBezTo>
                <a:cubicBezTo>
                  <a:pt x="1656000" y="2748872"/>
                  <a:pt x="1408644" y="2661706"/>
                  <a:pt x="1080000" y="2641726"/>
                </a:cubicBezTo>
                <a:lnTo>
                  <a:pt x="1080000" y="2498954"/>
                </a:lnTo>
                <a:cubicBezTo>
                  <a:pt x="1528614" y="2524263"/>
                  <a:pt x="1872000" y="2673393"/>
                  <a:pt x="1872000" y="2853371"/>
                </a:cubicBezTo>
                <a:cubicBezTo>
                  <a:pt x="1872000" y="3052194"/>
                  <a:pt x="1452939" y="3213371"/>
                  <a:pt x="936000" y="3213371"/>
                </a:cubicBezTo>
                <a:cubicBezTo>
                  <a:pt x="419061" y="3213371"/>
                  <a:pt x="0" y="3052194"/>
                  <a:pt x="0" y="2853371"/>
                </a:cubicBezTo>
                <a:cubicBezTo>
                  <a:pt x="0" y="2673393"/>
                  <a:pt x="343386" y="2524263"/>
                  <a:pt x="792000" y="2498954"/>
                </a:cubicBezTo>
                <a:close/>
                <a:moveTo>
                  <a:pt x="2190403" y="180020"/>
                </a:moveTo>
                <a:cubicBezTo>
                  <a:pt x="2388233" y="180020"/>
                  <a:pt x="2548531" y="236495"/>
                  <a:pt x="2548531" y="306081"/>
                </a:cubicBezTo>
                <a:lnTo>
                  <a:pt x="2548531" y="1314569"/>
                </a:lnTo>
                <a:cubicBezTo>
                  <a:pt x="2548531" y="1244983"/>
                  <a:pt x="2388233" y="1188508"/>
                  <a:pt x="2190403" y="1188508"/>
                </a:cubicBezTo>
                <a:cubicBezTo>
                  <a:pt x="1992574" y="1188508"/>
                  <a:pt x="1832276" y="1244983"/>
                  <a:pt x="1832276" y="1314569"/>
                </a:cubicBezTo>
                <a:cubicBezTo>
                  <a:pt x="1832276" y="1384155"/>
                  <a:pt x="1671978" y="1440630"/>
                  <a:pt x="1474148" y="1440630"/>
                </a:cubicBezTo>
                <a:cubicBezTo>
                  <a:pt x="1276318" y="1440630"/>
                  <a:pt x="1116020" y="1384155"/>
                  <a:pt x="1116020" y="1314569"/>
                </a:cubicBezTo>
                <a:lnTo>
                  <a:pt x="1116020" y="306081"/>
                </a:lnTo>
                <a:cubicBezTo>
                  <a:pt x="1116020" y="375667"/>
                  <a:pt x="1276318" y="432142"/>
                  <a:pt x="1474148" y="432142"/>
                </a:cubicBezTo>
                <a:cubicBezTo>
                  <a:pt x="1671978" y="432142"/>
                  <a:pt x="1832276" y="375667"/>
                  <a:pt x="1832276" y="306081"/>
                </a:cubicBezTo>
                <a:cubicBezTo>
                  <a:pt x="1832276" y="236495"/>
                  <a:pt x="1992574" y="180020"/>
                  <a:pt x="2190403" y="180020"/>
                </a:cubicBezTo>
                <a:close/>
                <a:moveTo>
                  <a:pt x="936000" y="0"/>
                </a:moveTo>
                <a:cubicBezTo>
                  <a:pt x="1035422" y="0"/>
                  <a:pt x="1116020" y="80598"/>
                  <a:pt x="1116020" y="180020"/>
                </a:cubicBezTo>
                <a:cubicBezTo>
                  <a:pt x="1116020" y="246019"/>
                  <a:pt x="1080504" y="303723"/>
                  <a:pt x="1026000" y="332457"/>
                </a:cubicBezTo>
                <a:lnTo>
                  <a:pt x="1026000" y="2887874"/>
                </a:lnTo>
                <a:lnTo>
                  <a:pt x="846000" y="2887874"/>
                </a:lnTo>
                <a:lnTo>
                  <a:pt x="846000" y="332457"/>
                </a:lnTo>
                <a:cubicBezTo>
                  <a:pt x="791497" y="303723"/>
                  <a:pt x="755980" y="246019"/>
                  <a:pt x="755980" y="180020"/>
                </a:cubicBezTo>
                <a:cubicBezTo>
                  <a:pt x="755980" y="80598"/>
                  <a:pt x="836578" y="0"/>
                  <a:pt x="93600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700"/>
              <a:buFont typeface="Arial"/>
              <a:buNone/>
              <a:tabLst/>
              <a:defRPr/>
            </a:pPr>
            <a:endParaRPr kumimoji="0" sz="27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4" name="Google Shape;204;p138"/>
          <p:cNvSpPr/>
          <p:nvPr/>
        </p:nvSpPr>
        <p:spPr>
          <a:xfrm>
            <a:off x="668622" y="3442723"/>
            <a:ext cx="397830" cy="537400"/>
          </a:xfrm>
          <a:custGeom>
            <a:avLst/>
            <a:gdLst/>
            <a:ahLst/>
            <a:cxnLst/>
            <a:rect l="l" t="t" r="r" b="b"/>
            <a:pathLst>
              <a:path w="2548531" h="3213371" extrusionOk="0">
                <a:moveTo>
                  <a:pt x="792000" y="2498954"/>
                </a:moveTo>
                <a:lnTo>
                  <a:pt x="792000" y="2641726"/>
                </a:lnTo>
                <a:cubicBezTo>
                  <a:pt x="463357" y="2661706"/>
                  <a:pt x="216000" y="2748872"/>
                  <a:pt x="216000" y="2853371"/>
                </a:cubicBezTo>
                <a:cubicBezTo>
                  <a:pt x="216000" y="2972665"/>
                  <a:pt x="538355" y="3069371"/>
                  <a:pt x="936000" y="3069371"/>
                </a:cubicBezTo>
                <a:cubicBezTo>
                  <a:pt x="1333645" y="3069371"/>
                  <a:pt x="1656000" y="2972665"/>
                  <a:pt x="1656000" y="2853371"/>
                </a:cubicBezTo>
                <a:cubicBezTo>
                  <a:pt x="1656000" y="2748872"/>
                  <a:pt x="1408644" y="2661706"/>
                  <a:pt x="1080000" y="2641726"/>
                </a:cubicBezTo>
                <a:lnTo>
                  <a:pt x="1080000" y="2498954"/>
                </a:lnTo>
                <a:cubicBezTo>
                  <a:pt x="1528614" y="2524263"/>
                  <a:pt x="1872000" y="2673393"/>
                  <a:pt x="1872000" y="2853371"/>
                </a:cubicBezTo>
                <a:cubicBezTo>
                  <a:pt x="1872000" y="3052194"/>
                  <a:pt x="1452939" y="3213371"/>
                  <a:pt x="936000" y="3213371"/>
                </a:cubicBezTo>
                <a:cubicBezTo>
                  <a:pt x="419061" y="3213371"/>
                  <a:pt x="0" y="3052194"/>
                  <a:pt x="0" y="2853371"/>
                </a:cubicBezTo>
                <a:cubicBezTo>
                  <a:pt x="0" y="2673393"/>
                  <a:pt x="343386" y="2524263"/>
                  <a:pt x="792000" y="2498954"/>
                </a:cubicBezTo>
                <a:close/>
                <a:moveTo>
                  <a:pt x="2190403" y="180020"/>
                </a:moveTo>
                <a:cubicBezTo>
                  <a:pt x="2388233" y="180020"/>
                  <a:pt x="2548531" y="236495"/>
                  <a:pt x="2548531" y="306081"/>
                </a:cubicBezTo>
                <a:lnTo>
                  <a:pt x="2548531" y="1314569"/>
                </a:lnTo>
                <a:cubicBezTo>
                  <a:pt x="2548531" y="1244983"/>
                  <a:pt x="2388233" y="1188508"/>
                  <a:pt x="2190403" y="1188508"/>
                </a:cubicBezTo>
                <a:cubicBezTo>
                  <a:pt x="1992574" y="1188508"/>
                  <a:pt x="1832276" y="1244983"/>
                  <a:pt x="1832276" y="1314569"/>
                </a:cubicBezTo>
                <a:cubicBezTo>
                  <a:pt x="1832276" y="1384155"/>
                  <a:pt x="1671978" y="1440630"/>
                  <a:pt x="1474148" y="1440630"/>
                </a:cubicBezTo>
                <a:cubicBezTo>
                  <a:pt x="1276318" y="1440630"/>
                  <a:pt x="1116020" y="1384155"/>
                  <a:pt x="1116020" y="1314569"/>
                </a:cubicBezTo>
                <a:lnTo>
                  <a:pt x="1116020" y="306081"/>
                </a:lnTo>
                <a:cubicBezTo>
                  <a:pt x="1116020" y="375667"/>
                  <a:pt x="1276318" y="432142"/>
                  <a:pt x="1474148" y="432142"/>
                </a:cubicBezTo>
                <a:cubicBezTo>
                  <a:pt x="1671978" y="432142"/>
                  <a:pt x="1832276" y="375667"/>
                  <a:pt x="1832276" y="306081"/>
                </a:cubicBezTo>
                <a:cubicBezTo>
                  <a:pt x="1832276" y="236495"/>
                  <a:pt x="1992574" y="180020"/>
                  <a:pt x="2190403" y="180020"/>
                </a:cubicBezTo>
                <a:close/>
                <a:moveTo>
                  <a:pt x="936000" y="0"/>
                </a:moveTo>
                <a:cubicBezTo>
                  <a:pt x="1035422" y="0"/>
                  <a:pt x="1116020" y="80598"/>
                  <a:pt x="1116020" y="180020"/>
                </a:cubicBezTo>
                <a:cubicBezTo>
                  <a:pt x="1116020" y="246019"/>
                  <a:pt x="1080504" y="303723"/>
                  <a:pt x="1026000" y="332457"/>
                </a:cubicBezTo>
                <a:lnTo>
                  <a:pt x="1026000" y="2887874"/>
                </a:lnTo>
                <a:lnTo>
                  <a:pt x="846000" y="2887874"/>
                </a:lnTo>
                <a:lnTo>
                  <a:pt x="846000" y="332457"/>
                </a:lnTo>
                <a:cubicBezTo>
                  <a:pt x="791497" y="303723"/>
                  <a:pt x="755980" y="246019"/>
                  <a:pt x="755980" y="180020"/>
                </a:cubicBezTo>
                <a:cubicBezTo>
                  <a:pt x="755980" y="80598"/>
                  <a:pt x="836578" y="0"/>
                  <a:pt x="93600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700"/>
              <a:buFont typeface="Arial"/>
              <a:buNone/>
              <a:tabLst/>
              <a:defRPr/>
            </a:pPr>
            <a:endParaRPr kumimoji="0" sz="27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5" name="Google Shape;205;p138"/>
          <p:cNvSpPr/>
          <p:nvPr/>
        </p:nvSpPr>
        <p:spPr>
          <a:xfrm>
            <a:off x="668622" y="4572195"/>
            <a:ext cx="397830" cy="537400"/>
          </a:xfrm>
          <a:custGeom>
            <a:avLst/>
            <a:gdLst/>
            <a:ahLst/>
            <a:cxnLst/>
            <a:rect l="l" t="t" r="r" b="b"/>
            <a:pathLst>
              <a:path w="2548531" h="3213371" extrusionOk="0">
                <a:moveTo>
                  <a:pt x="792000" y="2498954"/>
                </a:moveTo>
                <a:lnTo>
                  <a:pt x="792000" y="2641726"/>
                </a:lnTo>
                <a:cubicBezTo>
                  <a:pt x="463357" y="2661706"/>
                  <a:pt x="216000" y="2748872"/>
                  <a:pt x="216000" y="2853371"/>
                </a:cubicBezTo>
                <a:cubicBezTo>
                  <a:pt x="216000" y="2972665"/>
                  <a:pt x="538355" y="3069371"/>
                  <a:pt x="936000" y="3069371"/>
                </a:cubicBezTo>
                <a:cubicBezTo>
                  <a:pt x="1333645" y="3069371"/>
                  <a:pt x="1656000" y="2972665"/>
                  <a:pt x="1656000" y="2853371"/>
                </a:cubicBezTo>
                <a:cubicBezTo>
                  <a:pt x="1656000" y="2748872"/>
                  <a:pt x="1408644" y="2661706"/>
                  <a:pt x="1080000" y="2641726"/>
                </a:cubicBezTo>
                <a:lnTo>
                  <a:pt x="1080000" y="2498954"/>
                </a:lnTo>
                <a:cubicBezTo>
                  <a:pt x="1528614" y="2524263"/>
                  <a:pt x="1872000" y="2673393"/>
                  <a:pt x="1872000" y="2853371"/>
                </a:cubicBezTo>
                <a:cubicBezTo>
                  <a:pt x="1872000" y="3052194"/>
                  <a:pt x="1452939" y="3213371"/>
                  <a:pt x="936000" y="3213371"/>
                </a:cubicBezTo>
                <a:cubicBezTo>
                  <a:pt x="419061" y="3213371"/>
                  <a:pt x="0" y="3052194"/>
                  <a:pt x="0" y="2853371"/>
                </a:cubicBezTo>
                <a:cubicBezTo>
                  <a:pt x="0" y="2673393"/>
                  <a:pt x="343386" y="2524263"/>
                  <a:pt x="792000" y="2498954"/>
                </a:cubicBezTo>
                <a:close/>
                <a:moveTo>
                  <a:pt x="2190403" y="180020"/>
                </a:moveTo>
                <a:cubicBezTo>
                  <a:pt x="2388233" y="180020"/>
                  <a:pt x="2548531" y="236495"/>
                  <a:pt x="2548531" y="306081"/>
                </a:cubicBezTo>
                <a:lnTo>
                  <a:pt x="2548531" y="1314569"/>
                </a:lnTo>
                <a:cubicBezTo>
                  <a:pt x="2548531" y="1244983"/>
                  <a:pt x="2388233" y="1188508"/>
                  <a:pt x="2190403" y="1188508"/>
                </a:cubicBezTo>
                <a:cubicBezTo>
                  <a:pt x="1992574" y="1188508"/>
                  <a:pt x="1832276" y="1244983"/>
                  <a:pt x="1832276" y="1314569"/>
                </a:cubicBezTo>
                <a:cubicBezTo>
                  <a:pt x="1832276" y="1384155"/>
                  <a:pt x="1671978" y="1440630"/>
                  <a:pt x="1474148" y="1440630"/>
                </a:cubicBezTo>
                <a:cubicBezTo>
                  <a:pt x="1276318" y="1440630"/>
                  <a:pt x="1116020" y="1384155"/>
                  <a:pt x="1116020" y="1314569"/>
                </a:cubicBezTo>
                <a:lnTo>
                  <a:pt x="1116020" y="306081"/>
                </a:lnTo>
                <a:cubicBezTo>
                  <a:pt x="1116020" y="375667"/>
                  <a:pt x="1276318" y="432142"/>
                  <a:pt x="1474148" y="432142"/>
                </a:cubicBezTo>
                <a:cubicBezTo>
                  <a:pt x="1671978" y="432142"/>
                  <a:pt x="1832276" y="375667"/>
                  <a:pt x="1832276" y="306081"/>
                </a:cubicBezTo>
                <a:cubicBezTo>
                  <a:pt x="1832276" y="236495"/>
                  <a:pt x="1992574" y="180020"/>
                  <a:pt x="2190403" y="180020"/>
                </a:cubicBezTo>
                <a:close/>
                <a:moveTo>
                  <a:pt x="936000" y="0"/>
                </a:moveTo>
                <a:cubicBezTo>
                  <a:pt x="1035422" y="0"/>
                  <a:pt x="1116020" y="80598"/>
                  <a:pt x="1116020" y="180020"/>
                </a:cubicBezTo>
                <a:cubicBezTo>
                  <a:pt x="1116020" y="246019"/>
                  <a:pt x="1080504" y="303723"/>
                  <a:pt x="1026000" y="332457"/>
                </a:cubicBezTo>
                <a:lnTo>
                  <a:pt x="1026000" y="2887874"/>
                </a:lnTo>
                <a:lnTo>
                  <a:pt x="846000" y="2887874"/>
                </a:lnTo>
                <a:lnTo>
                  <a:pt x="846000" y="332457"/>
                </a:lnTo>
                <a:cubicBezTo>
                  <a:pt x="791497" y="303723"/>
                  <a:pt x="755980" y="246019"/>
                  <a:pt x="755980" y="180020"/>
                </a:cubicBezTo>
                <a:cubicBezTo>
                  <a:pt x="755980" y="80598"/>
                  <a:pt x="836578" y="0"/>
                  <a:pt x="93600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700"/>
              <a:buFont typeface="Arial"/>
              <a:buNone/>
              <a:tabLst/>
              <a:defRPr/>
            </a:pPr>
            <a:endParaRPr kumimoji="0" sz="27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9" name="Google Shape;112;p1" descr="A close up of a logo&#10;&#10;Description automatically generated">
            <a:extLst>
              <a:ext uri="{FF2B5EF4-FFF2-40B4-BE49-F238E27FC236}">
                <a16:creationId xmlns:a16="http://schemas.microsoft.com/office/drawing/2014/main" id="{6612D1B1-69DA-45D6-96A8-1ED63C197FD7}"/>
              </a:ext>
            </a:extLst>
          </p:cNvPr>
          <p:cNvPicPr preferRelativeResize="0"/>
          <p:nvPr/>
        </p:nvPicPr>
        <p:blipFill rotWithShape="1">
          <a:blip r:embed="rId4">
            <a:alphaModFix/>
          </a:blip>
          <a:srcRect/>
          <a:stretch/>
        </p:blipFill>
        <p:spPr>
          <a:xfrm>
            <a:off x="193813" y="263656"/>
            <a:ext cx="2082800" cy="800100"/>
          </a:xfrm>
          <a:prstGeom prst="rect">
            <a:avLst/>
          </a:prstGeom>
          <a:noFill/>
          <a:ln>
            <a:noFill/>
          </a:ln>
        </p:spPr>
      </p:pic>
      <p:pic>
        <p:nvPicPr>
          <p:cNvPr id="10" name="Picture 9">
            <a:extLst>
              <a:ext uri="{FF2B5EF4-FFF2-40B4-BE49-F238E27FC236}">
                <a16:creationId xmlns:a16="http://schemas.microsoft.com/office/drawing/2014/main" id="{D0955FFF-310C-424D-8DFF-2749DA16A4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2062" y="263656"/>
            <a:ext cx="2166125" cy="8001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200" name="Google Shape;200;p138"/>
          <p:cNvSpPr/>
          <p:nvPr/>
        </p:nvSpPr>
        <p:spPr>
          <a:xfrm>
            <a:off x="1339373" y="2405418"/>
            <a:ext cx="5249652" cy="267761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400" b="1" i="0" u="none" strike="noStrike" kern="0" cap="none" spc="0" normalizeH="0" baseline="0" noProof="0" dirty="0">
                <a:ln>
                  <a:noFill/>
                </a:ln>
                <a:solidFill>
                  <a:srgbClr val="000000"/>
                </a:solidFill>
                <a:effectLst/>
                <a:uLnTx/>
                <a:uFillTx/>
                <a:latin typeface="Arial"/>
                <a:ea typeface="Arial"/>
                <a:cs typeface="Arial"/>
                <a:sym typeface="Arial"/>
              </a:rPr>
              <a:t>Ampersand began replicating the model in Minnesota in fall 2021.</a:t>
            </a: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lang="en-US" sz="2400" b="1" dirty="0"/>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US" sz="2400" b="1" dirty="0"/>
              <a:t>Part of the Kin Link program.</a:t>
            </a: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lang="en-US" sz="2400" b="1" dirty="0"/>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US" sz="2400" b="1" dirty="0"/>
              <a:t>Children have the right to remain connected to their people!</a:t>
            </a:r>
          </a:p>
        </p:txBody>
      </p:sp>
      <p:pic>
        <p:nvPicPr>
          <p:cNvPr id="5" name="Google Shape;112;p1" descr="A close up of a logo&#10;&#10;Description automatically generated">
            <a:extLst>
              <a:ext uri="{FF2B5EF4-FFF2-40B4-BE49-F238E27FC236}">
                <a16:creationId xmlns:a16="http://schemas.microsoft.com/office/drawing/2014/main" id="{4123AD68-09F8-4C4A-8317-77DC4D37CEEB}"/>
              </a:ext>
            </a:extLst>
          </p:cNvPr>
          <p:cNvPicPr preferRelativeResize="0"/>
          <p:nvPr/>
        </p:nvPicPr>
        <p:blipFill rotWithShape="1">
          <a:blip r:embed="rId3">
            <a:alphaModFix/>
          </a:blip>
          <a:srcRect/>
          <a:stretch/>
        </p:blipFill>
        <p:spPr>
          <a:xfrm>
            <a:off x="193813" y="263656"/>
            <a:ext cx="2082800" cy="800100"/>
          </a:xfrm>
          <a:prstGeom prst="rect">
            <a:avLst/>
          </a:prstGeom>
          <a:noFill/>
          <a:ln>
            <a:noFill/>
          </a:ln>
        </p:spPr>
      </p:pic>
      <p:pic>
        <p:nvPicPr>
          <p:cNvPr id="6" name="Picture 5">
            <a:extLst>
              <a:ext uri="{FF2B5EF4-FFF2-40B4-BE49-F238E27FC236}">
                <a16:creationId xmlns:a16="http://schemas.microsoft.com/office/drawing/2014/main" id="{08EDE42D-9228-48E0-A279-CF6FB356BD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2062" y="263656"/>
            <a:ext cx="2166125" cy="800100"/>
          </a:xfrm>
          <a:prstGeom prst="rect">
            <a:avLst/>
          </a:prstGeom>
        </p:spPr>
      </p:pic>
      <p:sp>
        <p:nvSpPr>
          <p:cNvPr id="9" name="Google Shape;202;p138">
            <a:extLst>
              <a:ext uri="{FF2B5EF4-FFF2-40B4-BE49-F238E27FC236}">
                <a16:creationId xmlns:a16="http://schemas.microsoft.com/office/drawing/2014/main" id="{A068AA19-7B33-48EB-9CDE-002E4D318A13}"/>
              </a:ext>
            </a:extLst>
          </p:cNvPr>
          <p:cNvSpPr txBox="1">
            <a:spLocks noGrp="1"/>
          </p:cNvSpPr>
          <p:nvPr>
            <p:ph type="body" idx="1"/>
          </p:nvPr>
        </p:nvSpPr>
        <p:spPr>
          <a:xfrm>
            <a:off x="3231769" y="290551"/>
            <a:ext cx="5728461" cy="96104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4"/>
              </a:buClr>
              <a:buSzPts val="4000"/>
              <a:buNone/>
            </a:pPr>
            <a:r>
              <a:rPr lang="en-US" sz="4000" b="1" dirty="0">
                <a:solidFill>
                  <a:schemeClr val="accent1">
                    <a:lumMod val="75000"/>
                  </a:schemeClr>
                </a:solidFill>
              </a:rPr>
              <a:t>Replication of 30 Days to Family®</a:t>
            </a:r>
            <a:endParaRPr sz="4000" b="1" dirty="0">
              <a:solidFill>
                <a:schemeClr val="accent1">
                  <a:lumMod val="75000"/>
                </a:schemeClr>
              </a:solidFill>
            </a:endParaRPr>
          </a:p>
        </p:txBody>
      </p:sp>
      <p:sp>
        <p:nvSpPr>
          <p:cNvPr id="10" name="Google Shape;1284;p46">
            <a:extLst>
              <a:ext uri="{FF2B5EF4-FFF2-40B4-BE49-F238E27FC236}">
                <a16:creationId xmlns:a16="http://schemas.microsoft.com/office/drawing/2014/main" id="{12275084-FCC8-4599-AF3B-AF710DEB18CA}"/>
              </a:ext>
            </a:extLst>
          </p:cNvPr>
          <p:cNvSpPr/>
          <p:nvPr/>
        </p:nvSpPr>
        <p:spPr>
          <a:xfrm>
            <a:off x="527626" y="2515206"/>
            <a:ext cx="563324" cy="570461"/>
          </a:xfrm>
          <a:custGeom>
            <a:avLst/>
            <a:gdLst/>
            <a:ahLst/>
            <a:cxnLst/>
            <a:rect l="l" t="t" r="r" b="b"/>
            <a:pathLst>
              <a:path w="2844151" h="2880180" extrusionOk="0">
                <a:moveTo>
                  <a:pt x="2390187" y="1502145"/>
                </a:moveTo>
                <a:lnTo>
                  <a:pt x="2844151" y="1530794"/>
                </a:lnTo>
                <a:cubicBezTo>
                  <a:pt x="2804784" y="2154619"/>
                  <a:pt x="2367464" y="2681809"/>
                  <a:pt x="1761650" y="2835749"/>
                </a:cubicBezTo>
                <a:cubicBezTo>
                  <a:pt x="1191486" y="2980631"/>
                  <a:pt x="594633" y="2763755"/>
                  <a:pt x="252983" y="2293680"/>
                </a:cubicBezTo>
                <a:lnTo>
                  <a:pt x="102982" y="2380283"/>
                </a:lnTo>
                <a:lnTo>
                  <a:pt x="104524" y="1603708"/>
                </a:lnTo>
                <a:lnTo>
                  <a:pt x="777828" y="1990661"/>
                </a:lnTo>
                <a:lnTo>
                  <a:pt x="648358" y="2065410"/>
                </a:lnTo>
                <a:cubicBezTo>
                  <a:pt x="886760" y="2358087"/>
                  <a:pt x="1276546" y="2489694"/>
                  <a:pt x="1649627" y="2394891"/>
                </a:cubicBezTo>
                <a:cubicBezTo>
                  <a:pt x="2064076" y="2289577"/>
                  <a:pt x="2363256" y="1928916"/>
                  <a:pt x="2390187" y="1502145"/>
                </a:cubicBezTo>
                <a:close/>
                <a:moveTo>
                  <a:pt x="1424249" y="58"/>
                </a:moveTo>
                <a:cubicBezTo>
                  <a:pt x="1880498" y="-4073"/>
                  <a:pt x="2318325" y="209551"/>
                  <a:pt x="2591169" y="586524"/>
                </a:cubicBezTo>
                <a:lnTo>
                  <a:pt x="2741170" y="499921"/>
                </a:lnTo>
                <a:lnTo>
                  <a:pt x="2739628" y="1276497"/>
                </a:lnTo>
                <a:lnTo>
                  <a:pt x="2066324" y="889544"/>
                </a:lnTo>
                <a:lnTo>
                  <a:pt x="2195793" y="814795"/>
                </a:lnTo>
                <a:cubicBezTo>
                  <a:pt x="1957391" y="522118"/>
                  <a:pt x="1567606" y="390511"/>
                  <a:pt x="1194524" y="485313"/>
                </a:cubicBezTo>
                <a:cubicBezTo>
                  <a:pt x="780075" y="590627"/>
                  <a:pt x="480895" y="951288"/>
                  <a:pt x="453964" y="1378059"/>
                </a:cubicBezTo>
                <a:lnTo>
                  <a:pt x="0" y="1349410"/>
                </a:lnTo>
                <a:cubicBezTo>
                  <a:pt x="39367" y="725585"/>
                  <a:pt x="476687" y="198395"/>
                  <a:pt x="1082501" y="44455"/>
                </a:cubicBezTo>
                <a:cubicBezTo>
                  <a:pt x="1196091" y="15591"/>
                  <a:pt x="1310740" y="1086"/>
                  <a:pt x="1424249" y="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dk1"/>
              </a:solidFill>
              <a:latin typeface="Arial"/>
              <a:ea typeface="Arial"/>
              <a:cs typeface="Arial"/>
              <a:sym typeface="Arial"/>
            </a:endParaRPr>
          </a:p>
        </p:txBody>
      </p:sp>
      <p:sp>
        <p:nvSpPr>
          <p:cNvPr id="11" name="Google Shape;1284;p46">
            <a:extLst>
              <a:ext uri="{FF2B5EF4-FFF2-40B4-BE49-F238E27FC236}">
                <a16:creationId xmlns:a16="http://schemas.microsoft.com/office/drawing/2014/main" id="{7B527890-F4FB-49BB-8BE1-E9AC83423463}"/>
              </a:ext>
            </a:extLst>
          </p:cNvPr>
          <p:cNvSpPr/>
          <p:nvPr/>
        </p:nvSpPr>
        <p:spPr>
          <a:xfrm>
            <a:off x="527626" y="3458995"/>
            <a:ext cx="563324" cy="570461"/>
          </a:xfrm>
          <a:custGeom>
            <a:avLst/>
            <a:gdLst/>
            <a:ahLst/>
            <a:cxnLst/>
            <a:rect l="l" t="t" r="r" b="b"/>
            <a:pathLst>
              <a:path w="2844151" h="2880180" extrusionOk="0">
                <a:moveTo>
                  <a:pt x="2390187" y="1502145"/>
                </a:moveTo>
                <a:lnTo>
                  <a:pt x="2844151" y="1530794"/>
                </a:lnTo>
                <a:cubicBezTo>
                  <a:pt x="2804784" y="2154619"/>
                  <a:pt x="2367464" y="2681809"/>
                  <a:pt x="1761650" y="2835749"/>
                </a:cubicBezTo>
                <a:cubicBezTo>
                  <a:pt x="1191486" y="2980631"/>
                  <a:pt x="594633" y="2763755"/>
                  <a:pt x="252983" y="2293680"/>
                </a:cubicBezTo>
                <a:lnTo>
                  <a:pt x="102982" y="2380283"/>
                </a:lnTo>
                <a:lnTo>
                  <a:pt x="104524" y="1603708"/>
                </a:lnTo>
                <a:lnTo>
                  <a:pt x="777828" y="1990661"/>
                </a:lnTo>
                <a:lnTo>
                  <a:pt x="648358" y="2065410"/>
                </a:lnTo>
                <a:cubicBezTo>
                  <a:pt x="886760" y="2358087"/>
                  <a:pt x="1276546" y="2489694"/>
                  <a:pt x="1649627" y="2394891"/>
                </a:cubicBezTo>
                <a:cubicBezTo>
                  <a:pt x="2064076" y="2289577"/>
                  <a:pt x="2363256" y="1928916"/>
                  <a:pt x="2390187" y="1502145"/>
                </a:cubicBezTo>
                <a:close/>
                <a:moveTo>
                  <a:pt x="1424249" y="58"/>
                </a:moveTo>
                <a:cubicBezTo>
                  <a:pt x="1880498" y="-4073"/>
                  <a:pt x="2318325" y="209551"/>
                  <a:pt x="2591169" y="586524"/>
                </a:cubicBezTo>
                <a:lnTo>
                  <a:pt x="2741170" y="499921"/>
                </a:lnTo>
                <a:lnTo>
                  <a:pt x="2739628" y="1276497"/>
                </a:lnTo>
                <a:lnTo>
                  <a:pt x="2066324" y="889544"/>
                </a:lnTo>
                <a:lnTo>
                  <a:pt x="2195793" y="814795"/>
                </a:lnTo>
                <a:cubicBezTo>
                  <a:pt x="1957391" y="522118"/>
                  <a:pt x="1567606" y="390511"/>
                  <a:pt x="1194524" y="485313"/>
                </a:cubicBezTo>
                <a:cubicBezTo>
                  <a:pt x="780075" y="590627"/>
                  <a:pt x="480895" y="951288"/>
                  <a:pt x="453964" y="1378059"/>
                </a:cubicBezTo>
                <a:lnTo>
                  <a:pt x="0" y="1349410"/>
                </a:lnTo>
                <a:cubicBezTo>
                  <a:pt x="39367" y="725585"/>
                  <a:pt x="476687" y="198395"/>
                  <a:pt x="1082501" y="44455"/>
                </a:cubicBezTo>
                <a:cubicBezTo>
                  <a:pt x="1196091" y="15591"/>
                  <a:pt x="1310740" y="1086"/>
                  <a:pt x="1424249" y="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dk1"/>
              </a:solidFill>
              <a:latin typeface="Arial"/>
              <a:ea typeface="Arial"/>
              <a:cs typeface="Arial"/>
              <a:sym typeface="Arial"/>
            </a:endParaRPr>
          </a:p>
        </p:txBody>
      </p:sp>
      <p:sp>
        <p:nvSpPr>
          <p:cNvPr id="12" name="Google Shape;1284;p46">
            <a:extLst>
              <a:ext uri="{FF2B5EF4-FFF2-40B4-BE49-F238E27FC236}">
                <a16:creationId xmlns:a16="http://schemas.microsoft.com/office/drawing/2014/main" id="{1BC9A184-A6FD-4EDC-83C6-FF4B1C588E3F}"/>
              </a:ext>
            </a:extLst>
          </p:cNvPr>
          <p:cNvSpPr/>
          <p:nvPr/>
        </p:nvSpPr>
        <p:spPr>
          <a:xfrm>
            <a:off x="527626" y="4402784"/>
            <a:ext cx="563324" cy="570461"/>
          </a:xfrm>
          <a:custGeom>
            <a:avLst/>
            <a:gdLst/>
            <a:ahLst/>
            <a:cxnLst/>
            <a:rect l="l" t="t" r="r" b="b"/>
            <a:pathLst>
              <a:path w="2844151" h="2880180" extrusionOk="0">
                <a:moveTo>
                  <a:pt x="2390187" y="1502145"/>
                </a:moveTo>
                <a:lnTo>
                  <a:pt x="2844151" y="1530794"/>
                </a:lnTo>
                <a:cubicBezTo>
                  <a:pt x="2804784" y="2154619"/>
                  <a:pt x="2367464" y="2681809"/>
                  <a:pt x="1761650" y="2835749"/>
                </a:cubicBezTo>
                <a:cubicBezTo>
                  <a:pt x="1191486" y="2980631"/>
                  <a:pt x="594633" y="2763755"/>
                  <a:pt x="252983" y="2293680"/>
                </a:cubicBezTo>
                <a:lnTo>
                  <a:pt x="102982" y="2380283"/>
                </a:lnTo>
                <a:lnTo>
                  <a:pt x="104524" y="1603708"/>
                </a:lnTo>
                <a:lnTo>
                  <a:pt x="777828" y="1990661"/>
                </a:lnTo>
                <a:lnTo>
                  <a:pt x="648358" y="2065410"/>
                </a:lnTo>
                <a:cubicBezTo>
                  <a:pt x="886760" y="2358087"/>
                  <a:pt x="1276546" y="2489694"/>
                  <a:pt x="1649627" y="2394891"/>
                </a:cubicBezTo>
                <a:cubicBezTo>
                  <a:pt x="2064076" y="2289577"/>
                  <a:pt x="2363256" y="1928916"/>
                  <a:pt x="2390187" y="1502145"/>
                </a:cubicBezTo>
                <a:close/>
                <a:moveTo>
                  <a:pt x="1424249" y="58"/>
                </a:moveTo>
                <a:cubicBezTo>
                  <a:pt x="1880498" y="-4073"/>
                  <a:pt x="2318325" y="209551"/>
                  <a:pt x="2591169" y="586524"/>
                </a:cubicBezTo>
                <a:lnTo>
                  <a:pt x="2741170" y="499921"/>
                </a:lnTo>
                <a:lnTo>
                  <a:pt x="2739628" y="1276497"/>
                </a:lnTo>
                <a:lnTo>
                  <a:pt x="2066324" y="889544"/>
                </a:lnTo>
                <a:lnTo>
                  <a:pt x="2195793" y="814795"/>
                </a:lnTo>
                <a:cubicBezTo>
                  <a:pt x="1957391" y="522118"/>
                  <a:pt x="1567606" y="390511"/>
                  <a:pt x="1194524" y="485313"/>
                </a:cubicBezTo>
                <a:cubicBezTo>
                  <a:pt x="780075" y="590627"/>
                  <a:pt x="480895" y="951288"/>
                  <a:pt x="453964" y="1378059"/>
                </a:cubicBezTo>
                <a:lnTo>
                  <a:pt x="0" y="1349410"/>
                </a:lnTo>
                <a:cubicBezTo>
                  <a:pt x="39367" y="725585"/>
                  <a:pt x="476687" y="198395"/>
                  <a:pt x="1082501" y="44455"/>
                </a:cubicBezTo>
                <a:cubicBezTo>
                  <a:pt x="1196091" y="15591"/>
                  <a:pt x="1310740" y="1086"/>
                  <a:pt x="1424249" y="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dk1"/>
              </a:solidFill>
              <a:latin typeface="Arial"/>
              <a:ea typeface="Arial"/>
              <a:cs typeface="Arial"/>
              <a:sym typeface="Arial"/>
            </a:endParaRPr>
          </a:p>
        </p:txBody>
      </p:sp>
      <p:pic>
        <p:nvPicPr>
          <p:cNvPr id="5122" name="Picture 2" descr="Free A KId With Multicolored Hand Paint Stock Photo">
            <a:extLst>
              <a:ext uri="{FF2B5EF4-FFF2-40B4-BE49-F238E27FC236}">
                <a16:creationId xmlns:a16="http://schemas.microsoft.com/office/drawing/2014/main" id="{CBE1C871-FDD2-462D-8EA2-F4566DC8B8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2985" y="2316138"/>
            <a:ext cx="4284261" cy="2856174"/>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952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200" name="Google Shape;200;p138"/>
          <p:cNvSpPr/>
          <p:nvPr/>
        </p:nvSpPr>
        <p:spPr>
          <a:xfrm>
            <a:off x="1662464" y="1886802"/>
            <a:ext cx="5728460" cy="415494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US" sz="2400" b="1" dirty="0"/>
              <a:t>Workers have the ability to set a tone of empowerment, valuing strengths, and collaboration towards success.</a:t>
            </a: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lang="en-US" sz="2400" b="1" dirty="0"/>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US" sz="2400" b="1" dirty="0"/>
              <a:t>Lean on culturally-relevant community partners, collaborate!</a:t>
            </a: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lang="en-US" sz="2400" b="1" dirty="0"/>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US" sz="2400" b="1" dirty="0"/>
              <a:t>Seek out consultation and fresh perspectives.</a:t>
            </a: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lang="en-US" sz="2400" b="1" dirty="0"/>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US" sz="2400" b="1" dirty="0"/>
              <a:t>Remember our shared passion!</a:t>
            </a:r>
          </a:p>
        </p:txBody>
      </p:sp>
      <p:pic>
        <p:nvPicPr>
          <p:cNvPr id="5" name="Google Shape;112;p1" descr="A close up of a logo&#10;&#10;Description automatically generated">
            <a:extLst>
              <a:ext uri="{FF2B5EF4-FFF2-40B4-BE49-F238E27FC236}">
                <a16:creationId xmlns:a16="http://schemas.microsoft.com/office/drawing/2014/main" id="{4123AD68-09F8-4C4A-8317-77DC4D37CEEB}"/>
              </a:ext>
            </a:extLst>
          </p:cNvPr>
          <p:cNvPicPr preferRelativeResize="0"/>
          <p:nvPr/>
        </p:nvPicPr>
        <p:blipFill rotWithShape="1">
          <a:blip r:embed="rId3">
            <a:alphaModFix/>
          </a:blip>
          <a:srcRect/>
          <a:stretch/>
        </p:blipFill>
        <p:spPr>
          <a:xfrm>
            <a:off x="193813" y="263656"/>
            <a:ext cx="2082800" cy="800100"/>
          </a:xfrm>
          <a:prstGeom prst="rect">
            <a:avLst/>
          </a:prstGeom>
          <a:noFill/>
          <a:ln>
            <a:noFill/>
          </a:ln>
        </p:spPr>
      </p:pic>
      <p:pic>
        <p:nvPicPr>
          <p:cNvPr id="6" name="Picture 5">
            <a:extLst>
              <a:ext uri="{FF2B5EF4-FFF2-40B4-BE49-F238E27FC236}">
                <a16:creationId xmlns:a16="http://schemas.microsoft.com/office/drawing/2014/main" id="{08EDE42D-9228-48E0-A279-CF6FB356BD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2062" y="263656"/>
            <a:ext cx="2166125" cy="800100"/>
          </a:xfrm>
          <a:prstGeom prst="rect">
            <a:avLst/>
          </a:prstGeom>
        </p:spPr>
      </p:pic>
      <p:sp>
        <p:nvSpPr>
          <p:cNvPr id="9" name="Google Shape;202;p138">
            <a:extLst>
              <a:ext uri="{FF2B5EF4-FFF2-40B4-BE49-F238E27FC236}">
                <a16:creationId xmlns:a16="http://schemas.microsoft.com/office/drawing/2014/main" id="{A068AA19-7B33-48EB-9CDE-002E4D318A13}"/>
              </a:ext>
            </a:extLst>
          </p:cNvPr>
          <p:cNvSpPr txBox="1">
            <a:spLocks noGrp="1"/>
          </p:cNvSpPr>
          <p:nvPr>
            <p:ph type="body" idx="1"/>
          </p:nvPr>
        </p:nvSpPr>
        <p:spPr>
          <a:xfrm>
            <a:off x="3190107" y="286202"/>
            <a:ext cx="5728461" cy="96104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4"/>
              </a:buClr>
              <a:buSzPts val="4000"/>
              <a:buNone/>
            </a:pPr>
            <a:r>
              <a:rPr lang="en-US" sz="4000" b="1" dirty="0">
                <a:solidFill>
                  <a:schemeClr val="accent1">
                    <a:lumMod val="75000"/>
                  </a:schemeClr>
                </a:solidFill>
              </a:rPr>
              <a:t>Professionals are the Bridge</a:t>
            </a:r>
            <a:endParaRPr sz="4000" b="1" dirty="0">
              <a:solidFill>
                <a:schemeClr val="accent1">
                  <a:lumMod val="75000"/>
                </a:schemeClr>
              </a:solidFill>
            </a:endParaRPr>
          </a:p>
        </p:txBody>
      </p:sp>
      <p:sp>
        <p:nvSpPr>
          <p:cNvPr id="7" name="Google Shape;1207;p44">
            <a:extLst>
              <a:ext uri="{FF2B5EF4-FFF2-40B4-BE49-F238E27FC236}">
                <a16:creationId xmlns:a16="http://schemas.microsoft.com/office/drawing/2014/main" id="{C1E7D288-CDCE-41A8-A3CA-45C904BF4A91}"/>
              </a:ext>
            </a:extLst>
          </p:cNvPr>
          <p:cNvSpPr/>
          <p:nvPr/>
        </p:nvSpPr>
        <p:spPr>
          <a:xfrm>
            <a:off x="981136" y="4552637"/>
            <a:ext cx="508153" cy="508153"/>
          </a:xfrm>
          <a:custGeom>
            <a:avLst/>
            <a:gdLst/>
            <a:ahLst/>
            <a:cxnLst/>
            <a:rect l="l" t="t" r="r" b="b"/>
            <a:pathLst>
              <a:path w="3240000" h="3240000" extrusionOk="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dk1"/>
              </a:solidFill>
              <a:latin typeface="Arial"/>
              <a:ea typeface="Arial"/>
              <a:cs typeface="Arial"/>
              <a:sym typeface="Arial"/>
            </a:endParaRPr>
          </a:p>
        </p:txBody>
      </p:sp>
      <p:sp>
        <p:nvSpPr>
          <p:cNvPr id="8" name="Google Shape;1207;p44">
            <a:extLst>
              <a:ext uri="{FF2B5EF4-FFF2-40B4-BE49-F238E27FC236}">
                <a16:creationId xmlns:a16="http://schemas.microsoft.com/office/drawing/2014/main" id="{1701DA88-50C6-4CB3-9219-22F68F3EB8E9}"/>
              </a:ext>
            </a:extLst>
          </p:cNvPr>
          <p:cNvSpPr/>
          <p:nvPr/>
        </p:nvSpPr>
        <p:spPr>
          <a:xfrm>
            <a:off x="981136" y="3456120"/>
            <a:ext cx="508153" cy="508153"/>
          </a:xfrm>
          <a:custGeom>
            <a:avLst/>
            <a:gdLst/>
            <a:ahLst/>
            <a:cxnLst/>
            <a:rect l="l" t="t" r="r" b="b"/>
            <a:pathLst>
              <a:path w="3240000" h="3240000" extrusionOk="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dk1"/>
              </a:solidFill>
              <a:latin typeface="Arial"/>
              <a:ea typeface="Arial"/>
              <a:cs typeface="Arial"/>
              <a:sym typeface="Arial"/>
            </a:endParaRPr>
          </a:p>
        </p:txBody>
      </p:sp>
      <p:sp>
        <p:nvSpPr>
          <p:cNvPr id="10" name="Google Shape;1207;p44">
            <a:extLst>
              <a:ext uri="{FF2B5EF4-FFF2-40B4-BE49-F238E27FC236}">
                <a16:creationId xmlns:a16="http://schemas.microsoft.com/office/drawing/2014/main" id="{5F14E4CD-B969-4954-AC94-4C489B9C9545}"/>
              </a:ext>
            </a:extLst>
          </p:cNvPr>
          <p:cNvSpPr/>
          <p:nvPr/>
        </p:nvSpPr>
        <p:spPr>
          <a:xfrm>
            <a:off x="979103" y="5649154"/>
            <a:ext cx="508153" cy="508153"/>
          </a:xfrm>
          <a:custGeom>
            <a:avLst/>
            <a:gdLst/>
            <a:ahLst/>
            <a:cxnLst/>
            <a:rect l="l" t="t" r="r" b="b"/>
            <a:pathLst>
              <a:path w="3240000" h="3240000" extrusionOk="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dk1"/>
              </a:solidFill>
              <a:latin typeface="Arial"/>
              <a:ea typeface="Arial"/>
              <a:cs typeface="Arial"/>
              <a:sym typeface="Arial"/>
            </a:endParaRPr>
          </a:p>
        </p:txBody>
      </p:sp>
      <p:sp>
        <p:nvSpPr>
          <p:cNvPr id="11" name="Google Shape;1207;p44">
            <a:extLst>
              <a:ext uri="{FF2B5EF4-FFF2-40B4-BE49-F238E27FC236}">
                <a16:creationId xmlns:a16="http://schemas.microsoft.com/office/drawing/2014/main" id="{21FC60F5-E9C1-4420-B283-1F552332D584}"/>
              </a:ext>
            </a:extLst>
          </p:cNvPr>
          <p:cNvSpPr/>
          <p:nvPr/>
        </p:nvSpPr>
        <p:spPr>
          <a:xfrm>
            <a:off x="979103" y="2005861"/>
            <a:ext cx="508153" cy="508153"/>
          </a:xfrm>
          <a:custGeom>
            <a:avLst/>
            <a:gdLst/>
            <a:ahLst/>
            <a:cxnLst/>
            <a:rect l="l" t="t" r="r" b="b"/>
            <a:pathLst>
              <a:path w="3240000" h="3240000" extrusionOk="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dk1"/>
              </a:solidFill>
              <a:latin typeface="Arial"/>
              <a:ea typeface="Arial"/>
              <a:cs typeface="Arial"/>
              <a:sym typeface="Arial"/>
            </a:endParaRPr>
          </a:p>
        </p:txBody>
      </p:sp>
      <p:pic>
        <p:nvPicPr>
          <p:cNvPr id="4098" name="Picture 2" descr="Free Wooden Bridge With The View Of Waterfalls and Trees In A Tropical Forest Stock Photo">
            <a:extLst>
              <a:ext uri="{FF2B5EF4-FFF2-40B4-BE49-F238E27FC236}">
                <a16:creationId xmlns:a16="http://schemas.microsoft.com/office/drawing/2014/main" id="{7AFEE12C-0116-407D-97BF-EAFFAA4440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9328" y="1674097"/>
            <a:ext cx="3053567" cy="4580351"/>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513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200" name="Google Shape;200;p138"/>
          <p:cNvSpPr/>
          <p:nvPr/>
        </p:nvSpPr>
        <p:spPr>
          <a:xfrm>
            <a:off x="1662464" y="2023280"/>
            <a:ext cx="5249652" cy="341627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US" sz="2400" b="1" dirty="0"/>
              <a:t>Unpack the term “birth parents.”</a:t>
            </a: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lang="en-US" sz="2400" b="1" dirty="0"/>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US" sz="2400" b="1" dirty="0"/>
              <a:t>Don’t forget dads!</a:t>
            </a: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lang="en-US" sz="2400" b="1" dirty="0"/>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US" sz="2400" b="1" dirty="0"/>
              <a:t>Help parents navigate the gravity of the process with </a:t>
            </a:r>
            <a:r>
              <a:rPr lang="en-US" sz="2400" b="1" u="sng" dirty="0"/>
              <a:t>empathy</a:t>
            </a:r>
            <a:r>
              <a:rPr lang="en-US" sz="2400" b="1" dirty="0"/>
              <a:t> and </a:t>
            </a:r>
            <a:r>
              <a:rPr lang="en-US" sz="2400" b="1" u="sng" dirty="0"/>
              <a:t>acceptance</a:t>
            </a:r>
            <a:r>
              <a:rPr lang="en-US" sz="2400" b="1" dirty="0"/>
              <a:t>.</a:t>
            </a: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lang="en-US" sz="2400" b="1" dirty="0"/>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US" sz="2400" b="1" dirty="0"/>
              <a:t>Be advocates for systems change!</a:t>
            </a:r>
          </a:p>
        </p:txBody>
      </p:sp>
      <p:pic>
        <p:nvPicPr>
          <p:cNvPr id="5" name="Google Shape;112;p1" descr="A close up of a logo&#10;&#10;Description automatically generated">
            <a:extLst>
              <a:ext uri="{FF2B5EF4-FFF2-40B4-BE49-F238E27FC236}">
                <a16:creationId xmlns:a16="http://schemas.microsoft.com/office/drawing/2014/main" id="{4123AD68-09F8-4C4A-8317-77DC4D37CEEB}"/>
              </a:ext>
            </a:extLst>
          </p:cNvPr>
          <p:cNvPicPr preferRelativeResize="0"/>
          <p:nvPr/>
        </p:nvPicPr>
        <p:blipFill rotWithShape="1">
          <a:blip r:embed="rId3">
            <a:alphaModFix/>
          </a:blip>
          <a:srcRect/>
          <a:stretch/>
        </p:blipFill>
        <p:spPr>
          <a:xfrm>
            <a:off x="193813" y="263656"/>
            <a:ext cx="2082800" cy="800100"/>
          </a:xfrm>
          <a:prstGeom prst="rect">
            <a:avLst/>
          </a:prstGeom>
          <a:noFill/>
          <a:ln>
            <a:noFill/>
          </a:ln>
        </p:spPr>
      </p:pic>
      <p:pic>
        <p:nvPicPr>
          <p:cNvPr id="6" name="Picture 5">
            <a:extLst>
              <a:ext uri="{FF2B5EF4-FFF2-40B4-BE49-F238E27FC236}">
                <a16:creationId xmlns:a16="http://schemas.microsoft.com/office/drawing/2014/main" id="{08EDE42D-9228-48E0-A279-CF6FB356BD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2062" y="263656"/>
            <a:ext cx="2166125" cy="800100"/>
          </a:xfrm>
          <a:prstGeom prst="rect">
            <a:avLst/>
          </a:prstGeom>
        </p:spPr>
      </p:pic>
      <p:sp>
        <p:nvSpPr>
          <p:cNvPr id="9" name="Google Shape;202;p138">
            <a:extLst>
              <a:ext uri="{FF2B5EF4-FFF2-40B4-BE49-F238E27FC236}">
                <a16:creationId xmlns:a16="http://schemas.microsoft.com/office/drawing/2014/main" id="{A068AA19-7B33-48EB-9CDE-002E4D318A13}"/>
              </a:ext>
            </a:extLst>
          </p:cNvPr>
          <p:cNvSpPr txBox="1">
            <a:spLocks noGrp="1"/>
          </p:cNvSpPr>
          <p:nvPr>
            <p:ph type="body" idx="1"/>
          </p:nvPr>
        </p:nvSpPr>
        <p:spPr>
          <a:xfrm>
            <a:off x="3190107" y="286202"/>
            <a:ext cx="5728461" cy="96104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4"/>
              </a:buClr>
              <a:buSzPts val="4000"/>
              <a:buNone/>
            </a:pPr>
            <a:r>
              <a:rPr lang="en-US" sz="4000" b="1" dirty="0">
                <a:solidFill>
                  <a:schemeClr val="accent1">
                    <a:lumMod val="75000"/>
                  </a:schemeClr>
                </a:solidFill>
              </a:rPr>
              <a:t>Honoring Parents</a:t>
            </a:r>
            <a:endParaRPr sz="4000" b="1" dirty="0">
              <a:solidFill>
                <a:schemeClr val="accent1">
                  <a:lumMod val="75000"/>
                </a:schemeClr>
              </a:solidFill>
            </a:endParaRPr>
          </a:p>
        </p:txBody>
      </p:sp>
      <p:sp>
        <p:nvSpPr>
          <p:cNvPr id="7" name="Google Shape;1300;p46">
            <a:extLst>
              <a:ext uri="{FF2B5EF4-FFF2-40B4-BE49-F238E27FC236}">
                <a16:creationId xmlns:a16="http://schemas.microsoft.com/office/drawing/2014/main" id="{B68DCC4A-D9AD-4A8F-96DF-4FC2DCAA55AB}"/>
              </a:ext>
            </a:extLst>
          </p:cNvPr>
          <p:cNvSpPr/>
          <p:nvPr/>
        </p:nvSpPr>
        <p:spPr>
          <a:xfrm>
            <a:off x="963113" y="1904877"/>
            <a:ext cx="544200" cy="544200"/>
          </a:xfrm>
          <a:prstGeom prst="hear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Arial"/>
              <a:ea typeface="Arial"/>
              <a:cs typeface="Arial"/>
              <a:sym typeface="Arial"/>
            </a:endParaRPr>
          </a:p>
        </p:txBody>
      </p:sp>
      <p:sp>
        <p:nvSpPr>
          <p:cNvPr id="8" name="Google Shape;1300;p46">
            <a:extLst>
              <a:ext uri="{FF2B5EF4-FFF2-40B4-BE49-F238E27FC236}">
                <a16:creationId xmlns:a16="http://schemas.microsoft.com/office/drawing/2014/main" id="{BC7EF9A8-954B-4BBA-9BC4-B41C2E5F79E2}"/>
              </a:ext>
            </a:extLst>
          </p:cNvPr>
          <p:cNvSpPr/>
          <p:nvPr/>
        </p:nvSpPr>
        <p:spPr>
          <a:xfrm>
            <a:off x="963113" y="2745998"/>
            <a:ext cx="544200" cy="544200"/>
          </a:xfrm>
          <a:prstGeom prst="hear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Arial"/>
              <a:ea typeface="Arial"/>
              <a:cs typeface="Arial"/>
              <a:sym typeface="Arial"/>
            </a:endParaRPr>
          </a:p>
        </p:txBody>
      </p:sp>
      <p:sp>
        <p:nvSpPr>
          <p:cNvPr id="10" name="Google Shape;1300;p46">
            <a:extLst>
              <a:ext uri="{FF2B5EF4-FFF2-40B4-BE49-F238E27FC236}">
                <a16:creationId xmlns:a16="http://schemas.microsoft.com/office/drawing/2014/main" id="{BC75B30C-FBCE-4080-A461-B2034386A6DF}"/>
              </a:ext>
            </a:extLst>
          </p:cNvPr>
          <p:cNvSpPr/>
          <p:nvPr/>
        </p:nvSpPr>
        <p:spPr>
          <a:xfrm>
            <a:off x="963113" y="3587119"/>
            <a:ext cx="544200" cy="544200"/>
          </a:xfrm>
          <a:prstGeom prst="hear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Arial"/>
              <a:ea typeface="Arial"/>
              <a:cs typeface="Arial"/>
              <a:sym typeface="Arial"/>
            </a:endParaRPr>
          </a:p>
        </p:txBody>
      </p:sp>
      <p:sp>
        <p:nvSpPr>
          <p:cNvPr id="11" name="Google Shape;1300;p46">
            <a:extLst>
              <a:ext uri="{FF2B5EF4-FFF2-40B4-BE49-F238E27FC236}">
                <a16:creationId xmlns:a16="http://schemas.microsoft.com/office/drawing/2014/main" id="{739E57FE-8E4F-4FBF-929E-21A106F3CD71}"/>
              </a:ext>
            </a:extLst>
          </p:cNvPr>
          <p:cNvSpPr/>
          <p:nvPr/>
        </p:nvSpPr>
        <p:spPr>
          <a:xfrm>
            <a:off x="963113" y="4895359"/>
            <a:ext cx="544200" cy="544200"/>
          </a:xfrm>
          <a:prstGeom prst="hear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Arial"/>
              <a:ea typeface="Arial"/>
              <a:cs typeface="Arial"/>
              <a:sym typeface="Arial"/>
            </a:endParaRPr>
          </a:p>
        </p:txBody>
      </p:sp>
      <p:pic>
        <p:nvPicPr>
          <p:cNvPr id="3074" name="Picture 2" descr="Free Man Carrying his Daughter on his Shoulders Stock Photo">
            <a:extLst>
              <a:ext uri="{FF2B5EF4-FFF2-40B4-BE49-F238E27FC236}">
                <a16:creationId xmlns:a16="http://schemas.microsoft.com/office/drawing/2014/main" id="{1172A4C3-56AA-4DB2-A989-2C266D0668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5237" y="1511804"/>
            <a:ext cx="3129887" cy="4694830"/>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412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200" name="Google Shape;200;p138"/>
          <p:cNvSpPr/>
          <p:nvPr/>
        </p:nvSpPr>
        <p:spPr>
          <a:xfrm>
            <a:off x="1235213" y="2173405"/>
            <a:ext cx="6225942" cy="341627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US" sz="2400" b="1" dirty="0"/>
              <a:t>Build strong and sustainable layers of support – “who, what, when, where…”</a:t>
            </a: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lang="en-US" sz="2400" b="1" dirty="0"/>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US" sz="2400" b="1" dirty="0"/>
              <a:t>Assist in initial conversations between the parents and the family supports.</a:t>
            </a: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lang="en-US" sz="2400" b="1" dirty="0"/>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US" sz="2400" b="1" dirty="0"/>
              <a:t>Natural family supports will be around after reunification and are what parents need for long term success!</a:t>
            </a:r>
          </a:p>
        </p:txBody>
      </p:sp>
      <p:pic>
        <p:nvPicPr>
          <p:cNvPr id="5" name="Google Shape;112;p1" descr="A close up of a logo&#10;&#10;Description automatically generated">
            <a:extLst>
              <a:ext uri="{FF2B5EF4-FFF2-40B4-BE49-F238E27FC236}">
                <a16:creationId xmlns:a16="http://schemas.microsoft.com/office/drawing/2014/main" id="{4123AD68-09F8-4C4A-8317-77DC4D37CEEB}"/>
              </a:ext>
            </a:extLst>
          </p:cNvPr>
          <p:cNvPicPr preferRelativeResize="0"/>
          <p:nvPr/>
        </p:nvPicPr>
        <p:blipFill rotWithShape="1">
          <a:blip r:embed="rId3">
            <a:alphaModFix/>
          </a:blip>
          <a:srcRect/>
          <a:stretch/>
        </p:blipFill>
        <p:spPr>
          <a:xfrm>
            <a:off x="193813" y="263656"/>
            <a:ext cx="2082800" cy="800100"/>
          </a:xfrm>
          <a:prstGeom prst="rect">
            <a:avLst/>
          </a:prstGeom>
          <a:noFill/>
          <a:ln>
            <a:noFill/>
          </a:ln>
        </p:spPr>
      </p:pic>
      <p:pic>
        <p:nvPicPr>
          <p:cNvPr id="6" name="Picture 5">
            <a:extLst>
              <a:ext uri="{FF2B5EF4-FFF2-40B4-BE49-F238E27FC236}">
                <a16:creationId xmlns:a16="http://schemas.microsoft.com/office/drawing/2014/main" id="{08EDE42D-9228-48E0-A279-CF6FB356BD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2062" y="263656"/>
            <a:ext cx="2166125" cy="800100"/>
          </a:xfrm>
          <a:prstGeom prst="rect">
            <a:avLst/>
          </a:prstGeom>
        </p:spPr>
      </p:pic>
      <p:sp>
        <p:nvSpPr>
          <p:cNvPr id="9" name="Google Shape;202;p138">
            <a:extLst>
              <a:ext uri="{FF2B5EF4-FFF2-40B4-BE49-F238E27FC236}">
                <a16:creationId xmlns:a16="http://schemas.microsoft.com/office/drawing/2014/main" id="{A068AA19-7B33-48EB-9CDE-002E4D318A13}"/>
              </a:ext>
            </a:extLst>
          </p:cNvPr>
          <p:cNvSpPr txBox="1">
            <a:spLocks noGrp="1"/>
          </p:cNvSpPr>
          <p:nvPr>
            <p:ph type="body" idx="1"/>
          </p:nvPr>
        </p:nvSpPr>
        <p:spPr>
          <a:xfrm>
            <a:off x="2927985" y="263656"/>
            <a:ext cx="6336030" cy="96104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4"/>
              </a:buClr>
              <a:buSzPts val="4000"/>
              <a:buNone/>
            </a:pPr>
            <a:r>
              <a:rPr lang="en-US" sz="4000" b="1" dirty="0">
                <a:solidFill>
                  <a:schemeClr val="accent1">
                    <a:lumMod val="75000"/>
                  </a:schemeClr>
                </a:solidFill>
              </a:rPr>
              <a:t>The Child is Placed with Family, Now What?</a:t>
            </a:r>
            <a:endParaRPr sz="4000" b="1" dirty="0">
              <a:solidFill>
                <a:schemeClr val="accent1">
                  <a:lumMod val="75000"/>
                </a:schemeClr>
              </a:solidFill>
            </a:endParaRPr>
          </a:p>
        </p:txBody>
      </p:sp>
      <p:sp>
        <p:nvSpPr>
          <p:cNvPr id="7" name="Google Shape;1277;p46">
            <a:extLst>
              <a:ext uri="{FF2B5EF4-FFF2-40B4-BE49-F238E27FC236}">
                <a16:creationId xmlns:a16="http://schemas.microsoft.com/office/drawing/2014/main" id="{44C31105-94F5-4D65-BAAA-158718A5B41C}"/>
              </a:ext>
            </a:extLst>
          </p:cNvPr>
          <p:cNvSpPr/>
          <p:nvPr/>
        </p:nvSpPr>
        <p:spPr>
          <a:xfrm>
            <a:off x="600736" y="2173405"/>
            <a:ext cx="529466" cy="528605"/>
          </a:xfrm>
          <a:custGeom>
            <a:avLst/>
            <a:gdLst/>
            <a:ahLst/>
            <a:cxnLst/>
            <a:rect l="l" t="t" r="r" b="b"/>
            <a:pathLst>
              <a:path w="3228210" h="3222968" extrusionOk="0">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Arial"/>
              <a:ea typeface="Arial"/>
              <a:cs typeface="Arial"/>
              <a:sym typeface="Arial"/>
            </a:endParaRPr>
          </a:p>
        </p:txBody>
      </p:sp>
      <p:sp>
        <p:nvSpPr>
          <p:cNvPr id="8" name="Google Shape;1277;p46">
            <a:extLst>
              <a:ext uri="{FF2B5EF4-FFF2-40B4-BE49-F238E27FC236}">
                <a16:creationId xmlns:a16="http://schemas.microsoft.com/office/drawing/2014/main" id="{748FEFAC-FA7A-4F88-9B71-B16CE6F010C6}"/>
              </a:ext>
            </a:extLst>
          </p:cNvPr>
          <p:cNvSpPr/>
          <p:nvPr/>
        </p:nvSpPr>
        <p:spPr>
          <a:xfrm>
            <a:off x="600736" y="3283054"/>
            <a:ext cx="529466" cy="528605"/>
          </a:xfrm>
          <a:custGeom>
            <a:avLst/>
            <a:gdLst/>
            <a:ahLst/>
            <a:cxnLst/>
            <a:rect l="l" t="t" r="r" b="b"/>
            <a:pathLst>
              <a:path w="3228210" h="3222968" extrusionOk="0">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Arial"/>
              <a:ea typeface="Arial"/>
              <a:cs typeface="Arial"/>
              <a:sym typeface="Arial"/>
            </a:endParaRPr>
          </a:p>
        </p:txBody>
      </p:sp>
      <p:sp>
        <p:nvSpPr>
          <p:cNvPr id="10" name="Google Shape;1277;p46">
            <a:extLst>
              <a:ext uri="{FF2B5EF4-FFF2-40B4-BE49-F238E27FC236}">
                <a16:creationId xmlns:a16="http://schemas.microsoft.com/office/drawing/2014/main" id="{B88AEA48-D449-4D35-B936-06FEC3CA7D84}"/>
              </a:ext>
            </a:extLst>
          </p:cNvPr>
          <p:cNvSpPr/>
          <p:nvPr/>
        </p:nvSpPr>
        <p:spPr>
          <a:xfrm>
            <a:off x="600736" y="4392703"/>
            <a:ext cx="529466" cy="528605"/>
          </a:xfrm>
          <a:custGeom>
            <a:avLst/>
            <a:gdLst/>
            <a:ahLst/>
            <a:cxnLst/>
            <a:rect l="l" t="t" r="r" b="b"/>
            <a:pathLst>
              <a:path w="3228210" h="3222968" extrusionOk="0">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Arial"/>
              <a:ea typeface="Arial"/>
              <a:cs typeface="Arial"/>
              <a:sym typeface="Arial"/>
            </a:endParaRPr>
          </a:p>
        </p:txBody>
      </p:sp>
      <p:pic>
        <p:nvPicPr>
          <p:cNvPr id="2050" name="Picture 2" descr="Free Woman and Girl Using Tablet Computer Stock Photo">
            <a:extLst>
              <a:ext uri="{FF2B5EF4-FFF2-40B4-BE49-F238E27FC236}">
                <a16:creationId xmlns:a16="http://schemas.microsoft.com/office/drawing/2014/main" id="{74145361-90D6-4826-BA7F-E951F72EA0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1155" y="2518178"/>
            <a:ext cx="3880443" cy="2586962"/>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86443"/>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s Slide Master">
  <a:themeElements>
    <a:clrScheme name="ALLPPT-SOCCER SPORTS">
      <a:dk1>
        <a:srgbClr val="000000"/>
      </a:dk1>
      <a:lt1>
        <a:srgbClr val="FFFFFF"/>
      </a:lt1>
      <a:dk2>
        <a:srgbClr val="44546A"/>
      </a:dk2>
      <a:lt2>
        <a:srgbClr val="E7E6E6"/>
      </a:lt2>
      <a:accent1>
        <a:srgbClr val="5A9BD5"/>
      </a:accent1>
      <a:accent2>
        <a:srgbClr val="224A90"/>
      </a:accent2>
      <a:accent3>
        <a:srgbClr val="010A4F"/>
      </a:accent3>
      <a:accent4>
        <a:srgbClr val="5A9BD5"/>
      </a:accent4>
      <a:accent5>
        <a:srgbClr val="224A90"/>
      </a:accent5>
      <a:accent6>
        <a:srgbClr val="010A4F"/>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ver and End Slide Master">
  <a:themeElements>
    <a:clrScheme name="ALLPPT-SOCCER SPORTS">
      <a:dk1>
        <a:srgbClr val="000000"/>
      </a:dk1>
      <a:lt1>
        <a:srgbClr val="FFFFFF"/>
      </a:lt1>
      <a:dk2>
        <a:srgbClr val="44546A"/>
      </a:dk2>
      <a:lt2>
        <a:srgbClr val="E7E6E6"/>
      </a:lt2>
      <a:accent1>
        <a:srgbClr val="5A9BD5"/>
      </a:accent1>
      <a:accent2>
        <a:srgbClr val="224A90"/>
      </a:accent2>
      <a:accent3>
        <a:srgbClr val="010A4F"/>
      </a:accent3>
      <a:accent4>
        <a:srgbClr val="5A9BD5"/>
      </a:accent4>
      <a:accent5>
        <a:srgbClr val="224A90"/>
      </a:accent5>
      <a:accent6>
        <a:srgbClr val="010A4F"/>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6826</TotalTime>
  <Words>1061</Words>
  <Application>Microsoft Office PowerPoint</Application>
  <PresentationFormat>Widescreen</PresentationFormat>
  <Paragraphs>154</Paragraphs>
  <Slides>11</Slides>
  <Notes>11</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11</vt:i4>
      </vt:variant>
    </vt:vector>
  </HeadingPairs>
  <TitlesOfParts>
    <vt:vector size="18" baseType="lpstr">
      <vt:lpstr>맑은 고딕</vt:lpstr>
      <vt:lpstr>Arial</vt:lpstr>
      <vt:lpstr>Arial Black</vt:lpstr>
      <vt:lpstr>Calibri</vt:lpstr>
      <vt:lpstr>Office Theme</vt:lpstr>
      <vt:lpstr>Contents Slide Master</vt:lpstr>
      <vt:lpstr>Cover and End Slide Master</vt:lpstr>
      <vt:lpstr>Family Connections Linking Parents &amp; Family to Support Children in Care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Pisani</dc:creator>
  <cp:lastModifiedBy>Patrick Pisani</cp:lastModifiedBy>
  <cp:revision>85</cp:revision>
  <dcterms:created xsi:type="dcterms:W3CDTF">2021-01-22T17:25:19Z</dcterms:created>
  <dcterms:modified xsi:type="dcterms:W3CDTF">2022-04-13T21:36:15Z</dcterms:modified>
</cp:coreProperties>
</file>