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4.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diagrams/data3.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 id="2147483708" r:id="rId2"/>
  </p:sldMasterIdLst>
  <p:notesMasterIdLst>
    <p:notesMasterId r:id="rId25"/>
  </p:notesMasterIdLst>
  <p:sldIdLst>
    <p:sldId id="256" r:id="rId3"/>
    <p:sldId id="276" r:id="rId4"/>
    <p:sldId id="258" r:id="rId5"/>
    <p:sldId id="368" r:id="rId6"/>
    <p:sldId id="285" r:id="rId7"/>
    <p:sldId id="282" r:id="rId8"/>
    <p:sldId id="261" r:id="rId9"/>
    <p:sldId id="263" r:id="rId10"/>
    <p:sldId id="264" r:id="rId11"/>
    <p:sldId id="277" r:id="rId12"/>
    <p:sldId id="287" r:id="rId13"/>
    <p:sldId id="369" r:id="rId14"/>
    <p:sldId id="279" r:id="rId15"/>
    <p:sldId id="265" r:id="rId16"/>
    <p:sldId id="267" r:id="rId17"/>
    <p:sldId id="266" r:id="rId18"/>
    <p:sldId id="268" r:id="rId19"/>
    <p:sldId id="269" r:id="rId20"/>
    <p:sldId id="288" r:id="rId21"/>
    <p:sldId id="289" r:id="rId22"/>
    <p:sldId id="370" r:id="rId23"/>
    <p:sldId id="275"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3739A6-7728-C572-8075-269E5EBC2172}" name="Lewis, Ericka" initials="LE" userId="S::ericka.lewis@ssw.umaryland.edu::92e8a7b4-8831-4f1d-9d3a-9b6c7981e44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C7BA"/>
    <a:srgbClr val="80CCDF"/>
    <a:srgbClr val="FFFD78"/>
    <a:srgbClr val="FFED84"/>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216"/>
    <p:restoredTop sz="69437"/>
  </p:normalViewPr>
  <p:slideViewPr>
    <p:cSldViewPr snapToGrid="0" snapToObjects="1">
      <p:cViewPr varScale="1">
        <p:scale>
          <a:sx n="83" d="100"/>
          <a:sy n="83" d="100"/>
        </p:scale>
        <p:origin x="106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8/10/relationships/authors" Target="authors.xml"/></Relationships>
</file>

<file path=ppt/diagrams/_rels/data3.xml.rels><?xml version="1.0" encoding="UTF-8" standalone="yes"?>
<Relationships xmlns="http://schemas.openxmlformats.org/package/2006/relationships"><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2315EB-F83E-4546-91C1-94E2EA521B9A}" type="doc">
      <dgm:prSet loTypeId="urn:microsoft.com/office/officeart/2008/layout/BubblePictureList" loCatId="list" qsTypeId="urn:microsoft.com/office/officeart/2005/8/quickstyle/simple5" qsCatId="simple" csTypeId="urn:microsoft.com/office/officeart/2005/8/colors/colorful1" csCatId="colorful" phldr="1"/>
      <dgm:spPr/>
      <dgm:t>
        <a:bodyPr/>
        <a:lstStyle/>
        <a:p>
          <a:endParaRPr lang="en-US"/>
        </a:p>
      </dgm:t>
    </dgm:pt>
    <dgm:pt modelId="{F291B318-D449-264A-8E41-0C611C569F25}">
      <dgm:prSet custT="1"/>
      <dgm:spPr/>
      <dgm:t>
        <a:bodyPr/>
        <a:lstStyle/>
        <a:p>
          <a:pPr algn="ctr">
            <a:buFont typeface="+mj-lt"/>
            <a:buNone/>
          </a:pPr>
          <a:r>
            <a:rPr lang="en-US" sz="1200"/>
            <a:t> </a:t>
          </a:r>
          <a:endParaRPr lang="en-US" sz="1200" dirty="0"/>
        </a:p>
      </dgm:t>
    </dgm:pt>
    <dgm:pt modelId="{495BE8E0-0DE6-6545-A223-9536522D57B7}" type="parTrans" cxnId="{06845633-7910-004F-89E7-EF26CC753DE0}">
      <dgm:prSet/>
      <dgm:spPr/>
      <dgm:t>
        <a:bodyPr/>
        <a:lstStyle/>
        <a:p>
          <a:endParaRPr lang="en-US"/>
        </a:p>
      </dgm:t>
    </dgm:pt>
    <dgm:pt modelId="{CD7785F3-99B9-744D-B759-6764878808DB}" type="sibTrans" cxnId="{06845633-7910-004F-89E7-EF26CC753DE0}">
      <dgm:prSet/>
      <dgm:spPr/>
      <dgm:t>
        <a:bodyPr/>
        <a:lstStyle/>
        <a:p>
          <a:endParaRPr lang="en-US"/>
        </a:p>
      </dgm:t>
    </dgm:pt>
    <dgm:pt modelId="{5E5539EE-41F1-9340-AD70-297433CFBE18}" type="pres">
      <dgm:prSet presAssocID="{0B2315EB-F83E-4546-91C1-94E2EA521B9A}" presName="Name0" presStyleCnt="0">
        <dgm:presLayoutVars>
          <dgm:chMax val="8"/>
          <dgm:chPref val="8"/>
          <dgm:dir/>
        </dgm:presLayoutVars>
      </dgm:prSet>
      <dgm:spPr/>
    </dgm:pt>
    <dgm:pt modelId="{05B149FA-7324-8A44-B355-FA7DD7591D9F}" type="pres">
      <dgm:prSet presAssocID="{F291B318-D449-264A-8E41-0C611C569F25}" presName="parent_text_1" presStyleLbl="revTx" presStyleIdx="0" presStyleCnt="1">
        <dgm:presLayoutVars>
          <dgm:chMax val="0"/>
          <dgm:chPref val="0"/>
          <dgm:bulletEnabled val="1"/>
        </dgm:presLayoutVars>
      </dgm:prSet>
      <dgm:spPr/>
    </dgm:pt>
    <dgm:pt modelId="{C797CF07-5E9C-854C-83EA-627E77057803}" type="pres">
      <dgm:prSet presAssocID="{F291B318-D449-264A-8E41-0C611C569F25}" presName="image_accent_1" presStyleCnt="0"/>
      <dgm:spPr/>
    </dgm:pt>
    <dgm:pt modelId="{6BD37404-2C4D-AD43-BFC2-CBBECED7AE85}" type="pres">
      <dgm:prSet presAssocID="{F291B318-D449-264A-8E41-0C611C569F25}" presName="imageAccentRepeatNode" presStyleLbl="alignNode1" presStyleIdx="0" presStyleCnt="2" custFlipVert="1" custScaleX="229779" custScaleY="253964" custLinFactY="200000" custLinFactNeighborX="23763" custLinFactNeighborY="204405"/>
      <dgm:spPr/>
    </dgm:pt>
    <dgm:pt modelId="{54C5DA56-BF2E-6646-93E8-BE05A0E52B69}" type="pres">
      <dgm:prSet presAssocID="{F291B318-D449-264A-8E41-0C611C569F25}" presName="accent_1" presStyleLbl="alignNode1" presStyleIdx="1" presStyleCnt="2"/>
      <dgm:spPr/>
    </dgm:pt>
    <dgm:pt modelId="{4D8F74CE-81CF-854B-A32B-A0411BBF10A9}" type="pres">
      <dgm:prSet presAssocID="{CD7785F3-99B9-744D-B759-6764878808DB}" presName="image_1" presStyleCnt="0"/>
      <dgm:spPr/>
    </dgm:pt>
    <dgm:pt modelId="{59D5DE24-A31A-464F-8BBF-DE7D7FA2F5F2}" type="pres">
      <dgm:prSet presAssocID="{CD7785F3-99B9-744D-B759-6764878808DB}" presName="imageRepeatNode" presStyleLbl="fgImgPlace1" presStyleIdx="0" presStyleCnt="1" custFlipVert="1" custFlipHor="1" custScaleX="12003" custScaleY="156743" custLinFactNeighborX="59777" custLinFactNeighborY="91991"/>
      <dgm:spPr/>
    </dgm:pt>
  </dgm:ptLst>
  <dgm:cxnLst>
    <dgm:cxn modelId="{E07E080D-B805-A84B-9F4E-5691C969B4EC}" type="presOf" srcId="{F291B318-D449-264A-8E41-0C611C569F25}" destId="{05B149FA-7324-8A44-B355-FA7DD7591D9F}" srcOrd="0" destOrd="0" presId="urn:microsoft.com/office/officeart/2008/layout/BubblePictureList"/>
    <dgm:cxn modelId="{B31DF71C-ADE2-DE42-B50E-5CE16A703C4A}" type="presOf" srcId="{0B2315EB-F83E-4546-91C1-94E2EA521B9A}" destId="{5E5539EE-41F1-9340-AD70-297433CFBE18}" srcOrd="0" destOrd="0" presId="urn:microsoft.com/office/officeart/2008/layout/BubblePictureList"/>
    <dgm:cxn modelId="{06845633-7910-004F-89E7-EF26CC753DE0}" srcId="{0B2315EB-F83E-4546-91C1-94E2EA521B9A}" destId="{F291B318-D449-264A-8E41-0C611C569F25}" srcOrd="0" destOrd="0" parTransId="{495BE8E0-0DE6-6545-A223-9536522D57B7}" sibTransId="{CD7785F3-99B9-744D-B759-6764878808DB}"/>
    <dgm:cxn modelId="{EF2140A4-290F-D94B-9AFF-3C7F1AD62D18}" type="presOf" srcId="{CD7785F3-99B9-744D-B759-6764878808DB}" destId="{59D5DE24-A31A-464F-8BBF-DE7D7FA2F5F2}" srcOrd="0" destOrd="0" presId="urn:microsoft.com/office/officeart/2008/layout/BubblePictureList"/>
    <dgm:cxn modelId="{00B9F6D5-6F0A-B943-9635-6D4D3C4BBEE0}" type="presParOf" srcId="{5E5539EE-41F1-9340-AD70-297433CFBE18}" destId="{05B149FA-7324-8A44-B355-FA7DD7591D9F}" srcOrd="0" destOrd="0" presId="urn:microsoft.com/office/officeart/2008/layout/BubblePictureList"/>
    <dgm:cxn modelId="{2BCF202D-D23C-264A-8E2E-1C430C621B6B}" type="presParOf" srcId="{5E5539EE-41F1-9340-AD70-297433CFBE18}" destId="{C797CF07-5E9C-854C-83EA-627E77057803}" srcOrd="1" destOrd="0" presId="urn:microsoft.com/office/officeart/2008/layout/BubblePictureList"/>
    <dgm:cxn modelId="{85096D11-7990-7341-9365-072BB1874057}" type="presParOf" srcId="{C797CF07-5E9C-854C-83EA-627E77057803}" destId="{6BD37404-2C4D-AD43-BFC2-CBBECED7AE85}" srcOrd="0" destOrd="0" presId="urn:microsoft.com/office/officeart/2008/layout/BubblePictureList"/>
    <dgm:cxn modelId="{944FF6B8-9A88-1C46-81B4-3345970B063F}" type="presParOf" srcId="{5E5539EE-41F1-9340-AD70-297433CFBE18}" destId="{54C5DA56-BF2E-6646-93E8-BE05A0E52B69}" srcOrd="2" destOrd="0" presId="urn:microsoft.com/office/officeart/2008/layout/BubblePictureList"/>
    <dgm:cxn modelId="{C9DE0E1C-BC7C-3A40-BAE9-A91947EB67DD}" type="presParOf" srcId="{5E5539EE-41F1-9340-AD70-297433CFBE18}" destId="{4D8F74CE-81CF-854B-A32B-A0411BBF10A9}" srcOrd="3" destOrd="0" presId="urn:microsoft.com/office/officeart/2008/layout/BubblePictureList"/>
    <dgm:cxn modelId="{4E52428E-A44D-7644-926A-E5DCFEEC90F0}" type="presParOf" srcId="{4D8F74CE-81CF-854B-A32B-A0411BBF10A9}" destId="{59D5DE24-A31A-464F-8BBF-DE7D7FA2F5F2}" srcOrd="0" destOrd="0" presId="urn:microsoft.com/office/officeart/2008/layout/BubblePicture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041A91D-EBE5-1248-9554-0B0206EDC69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D8F4D6B-E085-9A43-BFA7-A1EB0E79C63C}">
      <dgm:prSet phldrT="[Text]"/>
      <dgm:spPr>
        <a:effectLst>
          <a:softEdge rad="0"/>
        </a:effectLst>
      </dgm:spPr>
      <dgm:t>
        <a:bodyPr/>
        <a:lstStyle/>
        <a:p>
          <a:r>
            <a:rPr lang="en-US" dirty="0">
              <a:solidFill>
                <a:schemeClr val="bg1"/>
              </a:solidFill>
            </a:rPr>
            <a:t>On average, parents were 43 years old (</a:t>
          </a:r>
          <a:r>
            <a:rPr lang="en-US" i="1" dirty="0">
              <a:solidFill>
                <a:schemeClr val="bg1"/>
              </a:solidFill>
            </a:rPr>
            <a:t>SD </a:t>
          </a:r>
          <a:r>
            <a:rPr lang="en-US" dirty="0">
              <a:solidFill>
                <a:schemeClr val="bg1"/>
              </a:solidFill>
            </a:rPr>
            <a:t>= 14.3)</a:t>
          </a:r>
        </a:p>
      </dgm:t>
    </dgm:pt>
    <dgm:pt modelId="{2FC6DC53-0244-7D4C-8562-64EFD68B18A7}" type="parTrans" cxnId="{1BAFDC10-D011-F14A-9269-CEF2E94F43DC}">
      <dgm:prSet/>
      <dgm:spPr/>
      <dgm:t>
        <a:bodyPr/>
        <a:lstStyle/>
        <a:p>
          <a:endParaRPr lang="en-US"/>
        </a:p>
      </dgm:t>
    </dgm:pt>
    <dgm:pt modelId="{C960A7FF-FB14-924D-969F-A15C0115FAA2}" type="sibTrans" cxnId="{1BAFDC10-D011-F14A-9269-CEF2E94F43DC}">
      <dgm:prSet/>
      <dgm:spPr/>
      <dgm:t>
        <a:bodyPr/>
        <a:lstStyle/>
        <a:p>
          <a:endParaRPr lang="en-US"/>
        </a:p>
      </dgm:t>
    </dgm:pt>
    <dgm:pt modelId="{DF9F719D-90A1-7D43-BD96-6AA817318D20}">
      <dgm:prSet phldrT="[Text]"/>
      <dgm:spPr>
        <a:effectLst>
          <a:softEdge rad="69237"/>
        </a:effectLst>
      </dgm:spPr>
      <dgm:t>
        <a:bodyPr/>
        <a:lstStyle/>
        <a:p>
          <a:r>
            <a:rPr lang="en-US" dirty="0">
              <a:solidFill>
                <a:schemeClr val="bg1"/>
              </a:solidFill>
            </a:rPr>
            <a:t>White (n = 25)</a:t>
          </a:r>
        </a:p>
      </dgm:t>
    </dgm:pt>
    <dgm:pt modelId="{EFC514BD-B1A6-D840-A55C-4E6954124882}" type="parTrans" cxnId="{930CA7DA-04D5-054E-991B-2CA9E0B9373D}">
      <dgm:prSet/>
      <dgm:spPr/>
      <dgm:t>
        <a:bodyPr/>
        <a:lstStyle/>
        <a:p>
          <a:endParaRPr lang="en-US"/>
        </a:p>
      </dgm:t>
    </dgm:pt>
    <dgm:pt modelId="{7CD4709E-413E-104C-8D50-B6A6F8C9EF3D}" type="sibTrans" cxnId="{930CA7DA-04D5-054E-991B-2CA9E0B9373D}">
      <dgm:prSet/>
      <dgm:spPr/>
      <dgm:t>
        <a:bodyPr/>
        <a:lstStyle/>
        <a:p>
          <a:endParaRPr lang="en-US"/>
        </a:p>
      </dgm:t>
    </dgm:pt>
    <mc:AlternateContent xmlns:mc="http://schemas.openxmlformats.org/markup-compatibility/2006" xmlns:a14="http://schemas.microsoft.com/office/drawing/2010/main">
      <mc:Choice Requires="a14">
        <dgm:pt modelId="{ACA21207-EA0C-2745-BFE4-9ED829F6A56B}">
          <dgm:prSet phldrT="[Text]" custT="1"/>
          <dgm:spPr>
            <a:effectLst>
              <a:softEdge rad="62680"/>
            </a:effectLst>
          </dgm:spPr>
          <dgm:t>
            <a:bodyPr/>
            <a:lstStyle/>
            <a:p>
              <a:r>
                <a:rPr lang="en-US" sz="2800" dirty="0"/>
                <a:t>Foster care experience  </a:t>
              </a:r>
              <a14:m>
                <m:oMath xmlns:m="http://schemas.openxmlformats.org/officeDocument/2006/math">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5 </m:t>
                  </m:r>
                  <m:r>
                    <m:rPr>
                      <m:sty m:val="p"/>
                    </m:rPr>
                    <a:rPr lang="en-US" sz="2800" b="0" i="0" smtClean="0">
                      <a:latin typeface="Cambria Math" panose="02040503050406030204" pitchFamily="18" charset="0"/>
                      <a:ea typeface="Cambria Math" panose="02040503050406030204" pitchFamily="18" charset="0"/>
                    </a:rPr>
                    <m:t>years</m:t>
                  </m:r>
                  <m:r>
                    <a:rPr lang="en-US" sz="2800" b="0" i="0" smtClean="0">
                      <a:latin typeface="Cambria Math" panose="02040503050406030204" pitchFamily="18" charset="0"/>
                      <a:ea typeface="Cambria Math" panose="02040503050406030204" pitchFamily="18" charset="0"/>
                    </a:rPr>
                    <m:t> </m:t>
                  </m:r>
                </m:oMath>
              </a14:m>
              <a:r>
                <a:rPr lang="en-US" sz="2800" dirty="0"/>
                <a:t>  (n = 19)</a:t>
              </a:r>
            </a:p>
          </dgm:t>
        </dgm:pt>
      </mc:Choice>
      <mc:Fallback xmlns="">
        <dgm:pt modelId="{ACA21207-EA0C-2745-BFE4-9ED829F6A56B}">
          <dgm:prSet phldrT="[Text]" custT="1"/>
          <dgm:spPr>
            <a:effectLst>
              <a:softEdge rad="62680"/>
            </a:effectLst>
          </dgm:spPr>
          <dgm:t>
            <a:bodyPr/>
            <a:lstStyle/>
            <a:p>
              <a:r>
                <a:rPr lang="en-US" sz="2800" dirty="0"/>
                <a:t>Foster care experience  </a:t>
              </a:r>
              <a:r>
                <a:rPr lang="en-US" sz="2800" i="0">
                  <a:latin typeface="Cambria Math" panose="02040503050406030204" pitchFamily="18" charset="0"/>
                  <a:ea typeface="Cambria Math" panose="02040503050406030204" pitchFamily="18" charset="0"/>
                </a:rPr>
                <a:t>≤</a:t>
              </a:r>
              <a:r>
                <a:rPr lang="en-US" sz="2800" b="0" i="0">
                  <a:latin typeface="Cambria Math" panose="02040503050406030204" pitchFamily="18" charset="0"/>
                  <a:ea typeface="Cambria Math" panose="02040503050406030204" pitchFamily="18" charset="0"/>
                </a:rPr>
                <a:t>5 years </a:t>
              </a:r>
              <a:r>
                <a:rPr lang="en-US" sz="2800" dirty="0"/>
                <a:t>  (n = 19)</a:t>
              </a:r>
            </a:p>
          </dgm:t>
        </dgm:pt>
      </mc:Fallback>
    </mc:AlternateContent>
    <dgm:pt modelId="{A9D241D1-1AB1-B14D-877E-09090DAE34C3}" type="parTrans" cxnId="{F1F9EDCF-33F5-EF46-A6FA-5D7B8237EFBC}">
      <dgm:prSet/>
      <dgm:spPr/>
      <dgm:t>
        <a:bodyPr/>
        <a:lstStyle/>
        <a:p>
          <a:endParaRPr lang="en-US"/>
        </a:p>
      </dgm:t>
    </dgm:pt>
    <dgm:pt modelId="{53C1F57D-BD18-FD4E-9973-957516DDC76B}" type="sibTrans" cxnId="{F1F9EDCF-33F5-EF46-A6FA-5D7B8237EFBC}">
      <dgm:prSet/>
      <dgm:spPr/>
      <dgm:t>
        <a:bodyPr/>
        <a:lstStyle/>
        <a:p>
          <a:endParaRPr lang="en-US"/>
        </a:p>
      </dgm:t>
    </dgm:pt>
    <dgm:pt modelId="{E8FA06CD-1531-DA40-A4D8-D56AA81B3A82}">
      <dgm:prSet/>
      <dgm:spPr>
        <a:effectLst>
          <a:softEdge rad="87747"/>
        </a:effectLst>
      </dgm:spPr>
      <dgm:t>
        <a:bodyPr/>
        <a:lstStyle/>
        <a:p>
          <a:r>
            <a:rPr lang="en-US" dirty="0"/>
            <a:t>Female (n = 25)</a:t>
          </a:r>
        </a:p>
      </dgm:t>
    </dgm:pt>
    <dgm:pt modelId="{55FECECD-20AD-1943-9D30-5F11DAC76892}" type="parTrans" cxnId="{92186E40-A085-C54B-9BC3-FCA950C0EA9D}">
      <dgm:prSet/>
      <dgm:spPr/>
      <dgm:t>
        <a:bodyPr/>
        <a:lstStyle/>
        <a:p>
          <a:endParaRPr lang="en-US"/>
        </a:p>
      </dgm:t>
    </dgm:pt>
    <dgm:pt modelId="{0EF2ECB9-3669-DB43-90A2-4B1A0B1EE221}" type="sibTrans" cxnId="{92186E40-A085-C54B-9BC3-FCA950C0EA9D}">
      <dgm:prSet/>
      <dgm:spPr/>
      <dgm:t>
        <a:bodyPr/>
        <a:lstStyle/>
        <a:p>
          <a:endParaRPr lang="en-US"/>
        </a:p>
      </dgm:t>
    </dgm:pt>
    <dgm:pt modelId="{6F67E9DD-A3A9-DE43-9EE8-B4B8E82E6C7B}" type="pres">
      <dgm:prSet presAssocID="{A041A91D-EBE5-1248-9554-0B0206EDC693}" presName="linear" presStyleCnt="0">
        <dgm:presLayoutVars>
          <dgm:animLvl val="lvl"/>
          <dgm:resizeHandles val="exact"/>
        </dgm:presLayoutVars>
      </dgm:prSet>
      <dgm:spPr/>
    </dgm:pt>
    <dgm:pt modelId="{7DF78464-1658-D44F-AFD6-EDF1650070DE}" type="pres">
      <dgm:prSet presAssocID="{9D8F4D6B-E085-9A43-BFA7-A1EB0E79C63C}" presName="parentText" presStyleLbl="node1" presStyleIdx="0" presStyleCnt="4">
        <dgm:presLayoutVars>
          <dgm:chMax val="0"/>
          <dgm:bulletEnabled val="1"/>
        </dgm:presLayoutVars>
      </dgm:prSet>
      <dgm:spPr/>
    </dgm:pt>
    <dgm:pt modelId="{36070257-47FA-A647-AF2B-8DB5B80F07D0}" type="pres">
      <dgm:prSet presAssocID="{C960A7FF-FB14-924D-969F-A15C0115FAA2}" presName="spacer" presStyleCnt="0"/>
      <dgm:spPr/>
    </dgm:pt>
    <dgm:pt modelId="{C1632189-25E5-3348-8BE7-3B619CD55C41}" type="pres">
      <dgm:prSet presAssocID="{DF9F719D-90A1-7D43-BD96-6AA817318D20}" presName="parentText" presStyleLbl="node1" presStyleIdx="1" presStyleCnt="4">
        <dgm:presLayoutVars>
          <dgm:chMax val="0"/>
          <dgm:bulletEnabled val="1"/>
        </dgm:presLayoutVars>
      </dgm:prSet>
      <dgm:spPr/>
    </dgm:pt>
    <dgm:pt modelId="{D823CDA4-628F-4844-9AE6-FA130CF1EB01}" type="pres">
      <dgm:prSet presAssocID="{7CD4709E-413E-104C-8D50-B6A6F8C9EF3D}" presName="spacer" presStyleCnt="0"/>
      <dgm:spPr/>
    </dgm:pt>
    <dgm:pt modelId="{E8472208-4C00-204A-9C8C-596E080D8F98}" type="pres">
      <dgm:prSet presAssocID="{E8FA06CD-1531-DA40-A4D8-D56AA81B3A82}" presName="parentText" presStyleLbl="node1" presStyleIdx="2" presStyleCnt="4">
        <dgm:presLayoutVars>
          <dgm:chMax val="0"/>
          <dgm:bulletEnabled val="1"/>
        </dgm:presLayoutVars>
      </dgm:prSet>
      <dgm:spPr/>
    </dgm:pt>
    <dgm:pt modelId="{B45BE623-DAAC-204F-93A8-ED1979FA798F}" type="pres">
      <dgm:prSet presAssocID="{0EF2ECB9-3669-DB43-90A2-4B1A0B1EE221}" presName="spacer" presStyleCnt="0"/>
      <dgm:spPr/>
    </dgm:pt>
    <dgm:pt modelId="{A601AB60-447A-1A47-A876-32ECCC1599D0}" type="pres">
      <dgm:prSet presAssocID="{ACA21207-EA0C-2745-BFE4-9ED829F6A56B}" presName="parentText" presStyleLbl="node1" presStyleIdx="3" presStyleCnt="4" custScaleY="104553">
        <dgm:presLayoutVars>
          <dgm:chMax val="0"/>
          <dgm:bulletEnabled val="1"/>
        </dgm:presLayoutVars>
      </dgm:prSet>
      <dgm:spPr/>
    </dgm:pt>
  </dgm:ptLst>
  <dgm:cxnLst>
    <dgm:cxn modelId="{7AA95B01-D2ED-A049-8656-E5B6EA469D16}" type="presOf" srcId="{9D8F4D6B-E085-9A43-BFA7-A1EB0E79C63C}" destId="{7DF78464-1658-D44F-AFD6-EDF1650070DE}" srcOrd="0" destOrd="0" presId="urn:microsoft.com/office/officeart/2005/8/layout/vList2"/>
    <dgm:cxn modelId="{1BAFDC10-D011-F14A-9269-CEF2E94F43DC}" srcId="{A041A91D-EBE5-1248-9554-0B0206EDC693}" destId="{9D8F4D6B-E085-9A43-BFA7-A1EB0E79C63C}" srcOrd="0" destOrd="0" parTransId="{2FC6DC53-0244-7D4C-8562-64EFD68B18A7}" sibTransId="{C960A7FF-FB14-924D-969F-A15C0115FAA2}"/>
    <dgm:cxn modelId="{CDF6051E-B6FE-4542-A09E-0F294143C27F}" type="presOf" srcId="{A041A91D-EBE5-1248-9554-0B0206EDC693}" destId="{6F67E9DD-A3A9-DE43-9EE8-B4B8E82E6C7B}" srcOrd="0" destOrd="0" presId="urn:microsoft.com/office/officeart/2005/8/layout/vList2"/>
    <dgm:cxn modelId="{92186E40-A085-C54B-9BC3-FCA950C0EA9D}" srcId="{A041A91D-EBE5-1248-9554-0B0206EDC693}" destId="{E8FA06CD-1531-DA40-A4D8-D56AA81B3A82}" srcOrd="2" destOrd="0" parTransId="{55FECECD-20AD-1943-9D30-5F11DAC76892}" sibTransId="{0EF2ECB9-3669-DB43-90A2-4B1A0B1EE221}"/>
    <dgm:cxn modelId="{318E0845-FDE5-6349-9D2E-6802B35C1D83}" type="presOf" srcId="{DF9F719D-90A1-7D43-BD96-6AA817318D20}" destId="{C1632189-25E5-3348-8BE7-3B619CD55C41}" srcOrd="0" destOrd="0" presId="urn:microsoft.com/office/officeart/2005/8/layout/vList2"/>
    <dgm:cxn modelId="{A21AE28F-4ED0-2746-A92E-FDD5200A5509}" type="presOf" srcId="{E8FA06CD-1531-DA40-A4D8-D56AA81B3A82}" destId="{E8472208-4C00-204A-9C8C-596E080D8F98}" srcOrd="0" destOrd="0" presId="urn:microsoft.com/office/officeart/2005/8/layout/vList2"/>
    <dgm:cxn modelId="{FE7CD79E-8EE2-174B-B785-2E533E7CDAE7}" type="presOf" srcId="{ACA21207-EA0C-2745-BFE4-9ED829F6A56B}" destId="{A601AB60-447A-1A47-A876-32ECCC1599D0}" srcOrd="0" destOrd="0" presId="urn:microsoft.com/office/officeart/2005/8/layout/vList2"/>
    <dgm:cxn modelId="{F1F9EDCF-33F5-EF46-A6FA-5D7B8237EFBC}" srcId="{A041A91D-EBE5-1248-9554-0B0206EDC693}" destId="{ACA21207-EA0C-2745-BFE4-9ED829F6A56B}" srcOrd="3" destOrd="0" parTransId="{A9D241D1-1AB1-B14D-877E-09090DAE34C3}" sibTransId="{53C1F57D-BD18-FD4E-9973-957516DDC76B}"/>
    <dgm:cxn modelId="{930CA7DA-04D5-054E-991B-2CA9E0B9373D}" srcId="{A041A91D-EBE5-1248-9554-0B0206EDC693}" destId="{DF9F719D-90A1-7D43-BD96-6AA817318D20}" srcOrd="1" destOrd="0" parTransId="{EFC514BD-B1A6-D840-A55C-4E6954124882}" sibTransId="{7CD4709E-413E-104C-8D50-B6A6F8C9EF3D}"/>
    <dgm:cxn modelId="{5FFEC31E-575A-6446-A47F-7E7F2F981772}" type="presParOf" srcId="{6F67E9DD-A3A9-DE43-9EE8-B4B8E82E6C7B}" destId="{7DF78464-1658-D44F-AFD6-EDF1650070DE}" srcOrd="0" destOrd="0" presId="urn:microsoft.com/office/officeart/2005/8/layout/vList2"/>
    <dgm:cxn modelId="{DC4F3A1F-29FA-D44E-91D2-FDFAEEEF1A60}" type="presParOf" srcId="{6F67E9DD-A3A9-DE43-9EE8-B4B8E82E6C7B}" destId="{36070257-47FA-A647-AF2B-8DB5B80F07D0}" srcOrd="1" destOrd="0" presId="urn:microsoft.com/office/officeart/2005/8/layout/vList2"/>
    <dgm:cxn modelId="{E83FDDCF-EC8F-DD4B-BF90-0D9159E4D166}" type="presParOf" srcId="{6F67E9DD-A3A9-DE43-9EE8-B4B8E82E6C7B}" destId="{C1632189-25E5-3348-8BE7-3B619CD55C41}" srcOrd="2" destOrd="0" presId="urn:microsoft.com/office/officeart/2005/8/layout/vList2"/>
    <dgm:cxn modelId="{13572B43-CB5B-4343-9265-401F6856A8E2}" type="presParOf" srcId="{6F67E9DD-A3A9-DE43-9EE8-B4B8E82E6C7B}" destId="{D823CDA4-628F-4844-9AE6-FA130CF1EB01}" srcOrd="3" destOrd="0" presId="urn:microsoft.com/office/officeart/2005/8/layout/vList2"/>
    <dgm:cxn modelId="{96B1D569-55F7-FF49-AF27-BDCF1D8A6D8B}" type="presParOf" srcId="{6F67E9DD-A3A9-DE43-9EE8-B4B8E82E6C7B}" destId="{E8472208-4C00-204A-9C8C-596E080D8F98}" srcOrd="4" destOrd="0" presId="urn:microsoft.com/office/officeart/2005/8/layout/vList2"/>
    <dgm:cxn modelId="{3B77DF8C-7089-E441-9894-6548C6DBF517}" type="presParOf" srcId="{6F67E9DD-A3A9-DE43-9EE8-B4B8E82E6C7B}" destId="{B45BE623-DAAC-204F-93A8-ED1979FA798F}" srcOrd="5" destOrd="0" presId="urn:microsoft.com/office/officeart/2005/8/layout/vList2"/>
    <dgm:cxn modelId="{E6DE4C91-08E1-B84E-9306-AE514C1D5FE3}" type="presParOf" srcId="{6F67E9DD-A3A9-DE43-9EE8-B4B8E82E6C7B}" destId="{A601AB60-447A-1A47-A876-32ECCC1599D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41A91D-EBE5-1248-9554-0B0206EDC69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D8F4D6B-E085-9A43-BFA7-A1EB0E79C63C}">
      <dgm:prSet phldrT="[Text]"/>
      <dgm:spPr>
        <a:effectLst>
          <a:softEdge rad="0"/>
        </a:effectLst>
      </dgm:spPr>
      <dgm:t>
        <a:bodyPr/>
        <a:lstStyle/>
        <a:p>
          <a:r>
            <a:rPr lang="en-US" dirty="0">
              <a:solidFill>
                <a:schemeClr val="bg1"/>
              </a:solidFill>
            </a:rPr>
            <a:t>On average, parents were 43 years old (</a:t>
          </a:r>
          <a:r>
            <a:rPr lang="en-US" i="1" dirty="0">
              <a:solidFill>
                <a:schemeClr val="bg1"/>
              </a:solidFill>
            </a:rPr>
            <a:t>SD </a:t>
          </a:r>
          <a:r>
            <a:rPr lang="en-US" dirty="0">
              <a:solidFill>
                <a:schemeClr val="bg1"/>
              </a:solidFill>
            </a:rPr>
            <a:t>= 14.3)</a:t>
          </a:r>
        </a:p>
      </dgm:t>
    </dgm:pt>
    <dgm:pt modelId="{2FC6DC53-0244-7D4C-8562-64EFD68B18A7}" type="parTrans" cxnId="{1BAFDC10-D011-F14A-9269-CEF2E94F43DC}">
      <dgm:prSet/>
      <dgm:spPr/>
      <dgm:t>
        <a:bodyPr/>
        <a:lstStyle/>
        <a:p>
          <a:endParaRPr lang="en-US"/>
        </a:p>
      </dgm:t>
    </dgm:pt>
    <dgm:pt modelId="{C960A7FF-FB14-924D-969F-A15C0115FAA2}" type="sibTrans" cxnId="{1BAFDC10-D011-F14A-9269-CEF2E94F43DC}">
      <dgm:prSet/>
      <dgm:spPr/>
      <dgm:t>
        <a:bodyPr/>
        <a:lstStyle/>
        <a:p>
          <a:endParaRPr lang="en-US"/>
        </a:p>
      </dgm:t>
    </dgm:pt>
    <dgm:pt modelId="{DF9F719D-90A1-7D43-BD96-6AA817318D20}">
      <dgm:prSet phldrT="[Text]"/>
      <dgm:spPr>
        <a:effectLst>
          <a:softEdge rad="69237"/>
        </a:effectLst>
      </dgm:spPr>
      <dgm:t>
        <a:bodyPr/>
        <a:lstStyle/>
        <a:p>
          <a:r>
            <a:rPr lang="en-US" dirty="0">
              <a:solidFill>
                <a:schemeClr val="bg1"/>
              </a:solidFill>
            </a:rPr>
            <a:t>White (n = 25)</a:t>
          </a:r>
        </a:p>
      </dgm:t>
    </dgm:pt>
    <dgm:pt modelId="{EFC514BD-B1A6-D840-A55C-4E6954124882}" type="parTrans" cxnId="{930CA7DA-04D5-054E-991B-2CA9E0B9373D}">
      <dgm:prSet/>
      <dgm:spPr/>
      <dgm:t>
        <a:bodyPr/>
        <a:lstStyle/>
        <a:p>
          <a:endParaRPr lang="en-US"/>
        </a:p>
      </dgm:t>
    </dgm:pt>
    <dgm:pt modelId="{7CD4709E-413E-104C-8D50-B6A6F8C9EF3D}" type="sibTrans" cxnId="{930CA7DA-04D5-054E-991B-2CA9E0B9373D}">
      <dgm:prSet/>
      <dgm:spPr/>
      <dgm:t>
        <a:bodyPr/>
        <a:lstStyle/>
        <a:p>
          <a:endParaRPr lang="en-US"/>
        </a:p>
      </dgm:t>
    </dgm:pt>
    <dgm:pt modelId="{ACA21207-EA0C-2745-BFE4-9ED829F6A56B}">
      <dgm:prSet phldrT="[Text]" custT="1"/>
      <dgm:spPr>
        <a:blipFill>
          <a:blip xmlns:r="http://schemas.openxmlformats.org/officeDocument/2006/relationships" r:embed="rId1"/>
          <a:stretch>
            <a:fillRect l="-677"/>
          </a:stretch>
        </a:blipFill>
        <a:effectLst>
          <a:softEdge rad="62680"/>
        </a:effectLst>
      </dgm:spPr>
      <dgm:t>
        <a:bodyPr/>
        <a:lstStyle/>
        <a:p>
          <a:r>
            <a:rPr lang="en-US">
              <a:noFill/>
            </a:rPr>
            <a:t> </a:t>
          </a:r>
        </a:p>
      </dgm:t>
    </dgm:pt>
    <dgm:pt modelId="{A9D241D1-1AB1-B14D-877E-09090DAE34C3}" type="parTrans" cxnId="{F1F9EDCF-33F5-EF46-A6FA-5D7B8237EFBC}">
      <dgm:prSet/>
      <dgm:spPr/>
      <dgm:t>
        <a:bodyPr/>
        <a:lstStyle/>
        <a:p>
          <a:endParaRPr lang="en-US"/>
        </a:p>
      </dgm:t>
    </dgm:pt>
    <dgm:pt modelId="{53C1F57D-BD18-FD4E-9973-957516DDC76B}" type="sibTrans" cxnId="{F1F9EDCF-33F5-EF46-A6FA-5D7B8237EFBC}">
      <dgm:prSet/>
      <dgm:spPr/>
      <dgm:t>
        <a:bodyPr/>
        <a:lstStyle/>
        <a:p>
          <a:endParaRPr lang="en-US"/>
        </a:p>
      </dgm:t>
    </dgm:pt>
    <dgm:pt modelId="{E8FA06CD-1531-DA40-A4D8-D56AA81B3A82}">
      <dgm:prSet/>
      <dgm:spPr>
        <a:effectLst>
          <a:softEdge rad="87747"/>
        </a:effectLst>
      </dgm:spPr>
      <dgm:t>
        <a:bodyPr/>
        <a:lstStyle/>
        <a:p>
          <a:r>
            <a:rPr lang="en-US" dirty="0"/>
            <a:t>Female (n = 25)</a:t>
          </a:r>
        </a:p>
      </dgm:t>
    </dgm:pt>
    <dgm:pt modelId="{55FECECD-20AD-1943-9D30-5F11DAC76892}" type="parTrans" cxnId="{92186E40-A085-C54B-9BC3-FCA950C0EA9D}">
      <dgm:prSet/>
      <dgm:spPr/>
      <dgm:t>
        <a:bodyPr/>
        <a:lstStyle/>
        <a:p>
          <a:endParaRPr lang="en-US"/>
        </a:p>
      </dgm:t>
    </dgm:pt>
    <dgm:pt modelId="{0EF2ECB9-3669-DB43-90A2-4B1A0B1EE221}" type="sibTrans" cxnId="{92186E40-A085-C54B-9BC3-FCA950C0EA9D}">
      <dgm:prSet/>
      <dgm:spPr/>
      <dgm:t>
        <a:bodyPr/>
        <a:lstStyle/>
        <a:p>
          <a:endParaRPr lang="en-US"/>
        </a:p>
      </dgm:t>
    </dgm:pt>
    <dgm:pt modelId="{6F67E9DD-A3A9-DE43-9EE8-B4B8E82E6C7B}" type="pres">
      <dgm:prSet presAssocID="{A041A91D-EBE5-1248-9554-0B0206EDC693}" presName="linear" presStyleCnt="0">
        <dgm:presLayoutVars>
          <dgm:animLvl val="lvl"/>
          <dgm:resizeHandles val="exact"/>
        </dgm:presLayoutVars>
      </dgm:prSet>
      <dgm:spPr/>
    </dgm:pt>
    <dgm:pt modelId="{7DF78464-1658-D44F-AFD6-EDF1650070DE}" type="pres">
      <dgm:prSet presAssocID="{9D8F4D6B-E085-9A43-BFA7-A1EB0E79C63C}" presName="parentText" presStyleLbl="node1" presStyleIdx="0" presStyleCnt="4">
        <dgm:presLayoutVars>
          <dgm:chMax val="0"/>
          <dgm:bulletEnabled val="1"/>
        </dgm:presLayoutVars>
      </dgm:prSet>
      <dgm:spPr/>
    </dgm:pt>
    <dgm:pt modelId="{36070257-47FA-A647-AF2B-8DB5B80F07D0}" type="pres">
      <dgm:prSet presAssocID="{C960A7FF-FB14-924D-969F-A15C0115FAA2}" presName="spacer" presStyleCnt="0"/>
      <dgm:spPr/>
    </dgm:pt>
    <dgm:pt modelId="{C1632189-25E5-3348-8BE7-3B619CD55C41}" type="pres">
      <dgm:prSet presAssocID="{DF9F719D-90A1-7D43-BD96-6AA817318D20}" presName="parentText" presStyleLbl="node1" presStyleIdx="1" presStyleCnt="4">
        <dgm:presLayoutVars>
          <dgm:chMax val="0"/>
          <dgm:bulletEnabled val="1"/>
        </dgm:presLayoutVars>
      </dgm:prSet>
      <dgm:spPr/>
    </dgm:pt>
    <dgm:pt modelId="{D823CDA4-628F-4844-9AE6-FA130CF1EB01}" type="pres">
      <dgm:prSet presAssocID="{7CD4709E-413E-104C-8D50-B6A6F8C9EF3D}" presName="spacer" presStyleCnt="0"/>
      <dgm:spPr/>
    </dgm:pt>
    <dgm:pt modelId="{E8472208-4C00-204A-9C8C-596E080D8F98}" type="pres">
      <dgm:prSet presAssocID="{E8FA06CD-1531-DA40-A4D8-D56AA81B3A82}" presName="parentText" presStyleLbl="node1" presStyleIdx="2" presStyleCnt="4">
        <dgm:presLayoutVars>
          <dgm:chMax val="0"/>
          <dgm:bulletEnabled val="1"/>
        </dgm:presLayoutVars>
      </dgm:prSet>
      <dgm:spPr/>
    </dgm:pt>
    <dgm:pt modelId="{B45BE623-DAAC-204F-93A8-ED1979FA798F}" type="pres">
      <dgm:prSet presAssocID="{0EF2ECB9-3669-DB43-90A2-4B1A0B1EE221}" presName="spacer" presStyleCnt="0"/>
      <dgm:spPr/>
    </dgm:pt>
    <dgm:pt modelId="{A601AB60-447A-1A47-A876-32ECCC1599D0}" type="pres">
      <dgm:prSet presAssocID="{ACA21207-EA0C-2745-BFE4-9ED829F6A56B}" presName="parentText" presStyleLbl="node1" presStyleIdx="3" presStyleCnt="4" custScaleY="104553">
        <dgm:presLayoutVars>
          <dgm:chMax val="0"/>
          <dgm:bulletEnabled val="1"/>
        </dgm:presLayoutVars>
      </dgm:prSet>
      <dgm:spPr/>
    </dgm:pt>
  </dgm:ptLst>
  <dgm:cxnLst>
    <dgm:cxn modelId="{7AA95B01-D2ED-A049-8656-E5B6EA469D16}" type="presOf" srcId="{9D8F4D6B-E085-9A43-BFA7-A1EB0E79C63C}" destId="{7DF78464-1658-D44F-AFD6-EDF1650070DE}" srcOrd="0" destOrd="0" presId="urn:microsoft.com/office/officeart/2005/8/layout/vList2"/>
    <dgm:cxn modelId="{1BAFDC10-D011-F14A-9269-CEF2E94F43DC}" srcId="{A041A91D-EBE5-1248-9554-0B0206EDC693}" destId="{9D8F4D6B-E085-9A43-BFA7-A1EB0E79C63C}" srcOrd="0" destOrd="0" parTransId="{2FC6DC53-0244-7D4C-8562-64EFD68B18A7}" sibTransId="{C960A7FF-FB14-924D-969F-A15C0115FAA2}"/>
    <dgm:cxn modelId="{CDF6051E-B6FE-4542-A09E-0F294143C27F}" type="presOf" srcId="{A041A91D-EBE5-1248-9554-0B0206EDC693}" destId="{6F67E9DD-A3A9-DE43-9EE8-B4B8E82E6C7B}" srcOrd="0" destOrd="0" presId="urn:microsoft.com/office/officeart/2005/8/layout/vList2"/>
    <dgm:cxn modelId="{92186E40-A085-C54B-9BC3-FCA950C0EA9D}" srcId="{A041A91D-EBE5-1248-9554-0B0206EDC693}" destId="{E8FA06CD-1531-DA40-A4D8-D56AA81B3A82}" srcOrd="2" destOrd="0" parTransId="{55FECECD-20AD-1943-9D30-5F11DAC76892}" sibTransId="{0EF2ECB9-3669-DB43-90A2-4B1A0B1EE221}"/>
    <dgm:cxn modelId="{318E0845-FDE5-6349-9D2E-6802B35C1D83}" type="presOf" srcId="{DF9F719D-90A1-7D43-BD96-6AA817318D20}" destId="{C1632189-25E5-3348-8BE7-3B619CD55C41}" srcOrd="0" destOrd="0" presId="urn:microsoft.com/office/officeart/2005/8/layout/vList2"/>
    <dgm:cxn modelId="{A21AE28F-4ED0-2746-A92E-FDD5200A5509}" type="presOf" srcId="{E8FA06CD-1531-DA40-A4D8-D56AA81B3A82}" destId="{E8472208-4C00-204A-9C8C-596E080D8F98}" srcOrd="0" destOrd="0" presId="urn:microsoft.com/office/officeart/2005/8/layout/vList2"/>
    <dgm:cxn modelId="{FE7CD79E-8EE2-174B-B785-2E533E7CDAE7}" type="presOf" srcId="{ACA21207-EA0C-2745-BFE4-9ED829F6A56B}" destId="{A601AB60-447A-1A47-A876-32ECCC1599D0}" srcOrd="0" destOrd="0" presId="urn:microsoft.com/office/officeart/2005/8/layout/vList2"/>
    <dgm:cxn modelId="{F1F9EDCF-33F5-EF46-A6FA-5D7B8237EFBC}" srcId="{A041A91D-EBE5-1248-9554-0B0206EDC693}" destId="{ACA21207-EA0C-2745-BFE4-9ED829F6A56B}" srcOrd="3" destOrd="0" parTransId="{A9D241D1-1AB1-B14D-877E-09090DAE34C3}" sibTransId="{53C1F57D-BD18-FD4E-9973-957516DDC76B}"/>
    <dgm:cxn modelId="{930CA7DA-04D5-054E-991B-2CA9E0B9373D}" srcId="{A041A91D-EBE5-1248-9554-0B0206EDC693}" destId="{DF9F719D-90A1-7D43-BD96-6AA817318D20}" srcOrd="1" destOrd="0" parTransId="{EFC514BD-B1A6-D840-A55C-4E6954124882}" sibTransId="{7CD4709E-413E-104C-8D50-B6A6F8C9EF3D}"/>
    <dgm:cxn modelId="{5FFEC31E-575A-6446-A47F-7E7F2F981772}" type="presParOf" srcId="{6F67E9DD-A3A9-DE43-9EE8-B4B8E82E6C7B}" destId="{7DF78464-1658-D44F-AFD6-EDF1650070DE}" srcOrd="0" destOrd="0" presId="urn:microsoft.com/office/officeart/2005/8/layout/vList2"/>
    <dgm:cxn modelId="{DC4F3A1F-29FA-D44E-91D2-FDFAEEEF1A60}" type="presParOf" srcId="{6F67E9DD-A3A9-DE43-9EE8-B4B8E82E6C7B}" destId="{36070257-47FA-A647-AF2B-8DB5B80F07D0}" srcOrd="1" destOrd="0" presId="urn:microsoft.com/office/officeart/2005/8/layout/vList2"/>
    <dgm:cxn modelId="{E83FDDCF-EC8F-DD4B-BF90-0D9159E4D166}" type="presParOf" srcId="{6F67E9DD-A3A9-DE43-9EE8-B4B8E82E6C7B}" destId="{C1632189-25E5-3348-8BE7-3B619CD55C41}" srcOrd="2" destOrd="0" presId="urn:microsoft.com/office/officeart/2005/8/layout/vList2"/>
    <dgm:cxn modelId="{13572B43-CB5B-4343-9265-401F6856A8E2}" type="presParOf" srcId="{6F67E9DD-A3A9-DE43-9EE8-B4B8E82E6C7B}" destId="{D823CDA4-628F-4844-9AE6-FA130CF1EB01}" srcOrd="3" destOrd="0" presId="urn:microsoft.com/office/officeart/2005/8/layout/vList2"/>
    <dgm:cxn modelId="{96B1D569-55F7-FF49-AF27-BDCF1D8A6D8B}" type="presParOf" srcId="{6F67E9DD-A3A9-DE43-9EE8-B4B8E82E6C7B}" destId="{E8472208-4C00-204A-9C8C-596E080D8F98}" srcOrd="4" destOrd="0" presId="urn:microsoft.com/office/officeart/2005/8/layout/vList2"/>
    <dgm:cxn modelId="{3B77DF8C-7089-E441-9894-6548C6DBF517}" type="presParOf" srcId="{6F67E9DD-A3A9-DE43-9EE8-B4B8E82E6C7B}" destId="{B45BE623-DAAC-204F-93A8-ED1979FA798F}" srcOrd="5" destOrd="0" presId="urn:microsoft.com/office/officeart/2005/8/layout/vList2"/>
    <dgm:cxn modelId="{E6DE4C91-08E1-B84E-9306-AE514C1D5FE3}" type="presParOf" srcId="{6F67E9DD-A3A9-DE43-9EE8-B4B8E82E6C7B}" destId="{A601AB60-447A-1A47-A876-32ECCC1599D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8603BA-606B-E94B-A4E4-EFAD0A11CD6C}" type="doc">
      <dgm:prSet loTypeId="urn:microsoft.com/office/officeart/2008/layout/AccentedPicture" loCatId="" qsTypeId="urn:microsoft.com/office/officeart/2005/8/quickstyle/simple1" qsCatId="simple" csTypeId="urn:microsoft.com/office/officeart/2005/8/colors/accent1_2" csCatId="accent1" phldr="1"/>
      <dgm:spPr/>
    </dgm:pt>
    <dgm:pt modelId="{3BDA93A7-4A22-024F-B81E-286CCD1D9448}">
      <dgm:prSet phldrT="[Text]"/>
      <dgm:spPr/>
      <dgm:t>
        <a:bodyPr/>
        <a:lstStyle/>
        <a:p>
          <a:r>
            <a:rPr lang="en-US" dirty="0"/>
            <a:t>Findings</a:t>
          </a:r>
        </a:p>
      </dgm:t>
    </dgm:pt>
    <dgm:pt modelId="{88482370-0B51-0748-9958-A265D133F65D}" type="parTrans" cxnId="{BDB844C8-4C4D-EE43-807A-333C010AD379}">
      <dgm:prSet/>
      <dgm:spPr/>
      <dgm:t>
        <a:bodyPr/>
        <a:lstStyle/>
        <a:p>
          <a:endParaRPr lang="en-US"/>
        </a:p>
      </dgm:t>
    </dgm:pt>
    <dgm:pt modelId="{8350A296-24FE-9C45-A1CD-28EB2C47DCEB}" type="sibTrans" cxnId="{BDB844C8-4C4D-EE43-807A-333C010AD379}">
      <dgm:prSet/>
      <dgm:spPr>
        <a:solidFill>
          <a:schemeClr val="accent1">
            <a:lumMod val="50000"/>
          </a:schemeClr>
        </a:solidFill>
      </dgm:spPr>
      <dgm:t>
        <a:bodyPr/>
        <a:lstStyle/>
        <a:p>
          <a:endParaRPr lang="en-US"/>
        </a:p>
      </dgm:t>
    </dgm:pt>
    <dgm:pt modelId="{6A750602-C41F-2447-9E07-8D00CC4DF11E}">
      <dgm:prSet phldrT="[Text]" custT="1"/>
      <dgm:spPr/>
      <dgm:t>
        <a:bodyPr/>
        <a:lstStyle/>
        <a:p>
          <a:r>
            <a:rPr lang="en-US" sz="2800" b="0" i="0" dirty="0">
              <a:solidFill>
                <a:schemeClr val="bg1"/>
              </a:solidFill>
            </a:rPr>
            <a:t>Challenging Biases </a:t>
          </a:r>
          <a:r>
            <a:rPr lang="en-US" sz="2800" b="0" i="0" baseline="0" dirty="0">
              <a:solidFill>
                <a:schemeClr val="bg1"/>
              </a:solidFill>
            </a:rPr>
            <a:t>and</a:t>
          </a:r>
          <a:r>
            <a:rPr lang="en-US" sz="2800" b="0" i="0" dirty="0">
              <a:solidFill>
                <a:schemeClr val="bg1"/>
              </a:solidFill>
            </a:rPr>
            <a:t> Assumptions</a:t>
          </a:r>
          <a:endParaRPr lang="en-US" sz="2800" dirty="0">
            <a:solidFill>
              <a:schemeClr val="bg1"/>
            </a:solidFill>
          </a:endParaRPr>
        </a:p>
      </dgm:t>
    </dgm:pt>
    <dgm:pt modelId="{955BE976-8B87-4B4F-A984-5BFCC05A6267}" type="parTrans" cxnId="{B68FD308-6CCA-8C4B-A698-51929B2FD010}">
      <dgm:prSet/>
      <dgm:spPr/>
      <dgm:t>
        <a:bodyPr/>
        <a:lstStyle/>
        <a:p>
          <a:endParaRPr lang="en-US"/>
        </a:p>
      </dgm:t>
    </dgm:pt>
    <dgm:pt modelId="{20270D19-4401-014B-8355-F5F97AAB2A8F}" type="sibTrans" cxnId="{B68FD308-6CCA-8C4B-A698-51929B2FD010}">
      <dgm:prSet/>
      <dgm:spPr/>
      <dgm:t>
        <a:bodyPr/>
        <a:lstStyle/>
        <a:p>
          <a:endParaRPr lang="en-US"/>
        </a:p>
      </dgm:t>
    </dgm:pt>
    <dgm:pt modelId="{9A952D2F-B736-6F45-9B35-9E464DBEBDAC}">
      <dgm:prSet phldrT="[Text]" custT="1"/>
      <dgm:spPr/>
      <dgm:t>
        <a:bodyPr/>
        <a:lstStyle/>
        <a:p>
          <a:r>
            <a:rPr lang="en-US" sz="2800" b="0" i="0" dirty="0">
              <a:solidFill>
                <a:schemeClr val="bg1"/>
              </a:solidFill>
            </a:rPr>
            <a:t>Open Communication</a:t>
          </a:r>
          <a:endParaRPr lang="en-US" sz="2800" dirty="0">
            <a:solidFill>
              <a:schemeClr val="bg1"/>
            </a:solidFill>
          </a:endParaRPr>
        </a:p>
      </dgm:t>
    </dgm:pt>
    <dgm:pt modelId="{3DE89CA5-9A09-5E40-B227-BA65428FD109}" type="parTrans" cxnId="{0F343348-5A8B-5C43-95FD-F1576BEEFAD6}">
      <dgm:prSet/>
      <dgm:spPr/>
      <dgm:t>
        <a:bodyPr/>
        <a:lstStyle/>
        <a:p>
          <a:endParaRPr lang="en-US"/>
        </a:p>
      </dgm:t>
    </dgm:pt>
    <dgm:pt modelId="{A0BE786D-7207-4947-9F74-7C44C5F6E9E8}" type="sibTrans" cxnId="{0F343348-5A8B-5C43-95FD-F1576BEEFAD6}">
      <dgm:prSet/>
      <dgm:spPr/>
      <dgm:t>
        <a:bodyPr/>
        <a:lstStyle/>
        <a:p>
          <a:endParaRPr lang="en-US"/>
        </a:p>
      </dgm:t>
    </dgm:pt>
    <dgm:pt modelId="{7E8AD4EF-8BF9-144F-856A-720226E7A76C}">
      <dgm:prSet phldrT="[Text]" custT="1"/>
      <dgm:spPr/>
      <dgm:t>
        <a:bodyPr/>
        <a:lstStyle/>
        <a:p>
          <a:r>
            <a:rPr lang="en-US" sz="2800" b="0" i="0" dirty="0">
              <a:solidFill>
                <a:schemeClr val="bg1"/>
              </a:solidFill>
            </a:rPr>
            <a:t>Role Clarification</a:t>
          </a:r>
          <a:endParaRPr lang="en-US" sz="2800" dirty="0">
            <a:solidFill>
              <a:schemeClr val="bg1"/>
            </a:solidFill>
          </a:endParaRPr>
        </a:p>
      </dgm:t>
    </dgm:pt>
    <dgm:pt modelId="{4F21ED06-F36E-0F4B-A550-EB6A173B8992}" type="parTrans" cxnId="{873B8404-ADC6-0745-B8B1-844199E8F027}">
      <dgm:prSet/>
      <dgm:spPr/>
      <dgm:t>
        <a:bodyPr/>
        <a:lstStyle/>
        <a:p>
          <a:endParaRPr lang="en-US"/>
        </a:p>
      </dgm:t>
    </dgm:pt>
    <dgm:pt modelId="{D72C222F-3544-3B43-ACB9-1204227094BF}" type="sibTrans" cxnId="{873B8404-ADC6-0745-B8B1-844199E8F027}">
      <dgm:prSet/>
      <dgm:spPr/>
      <dgm:t>
        <a:bodyPr/>
        <a:lstStyle/>
        <a:p>
          <a:endParaRPr lang="en-US"/>
        </a:p>
      </dgm:t>
    </dgm:pt>
    <dgm:pt modelId="{72E86080-8EB4-EB40-8E52-A4B5E1D162D5}" type="pres">
      <dgm:prSet presAssocID="{F18603BA-606B-E94B-A4E4-EFAD0A11CD6C}" presName="Name0" presStyleCnt="0">
        <dgm:presLayoutVars>
          <dgm:dir/>
        </dgm:presLayoutVars>
      </dgm:prSet>
      <dgm:spPr/>
    </dgm:pt>
    <dgm:pt modelId="{7B618E80-47B9-EC43-8536-AF1EE57F7B0B}" type="pres">
      <dgm:prSet presAssocID="{8350A296-24FE-9C45-A1CD-28EB2C47DCEB}" presName="picture_1" presStyleLbl="bgImgPlace1" presStyleIdx="0" presStyleCnt="1"/>
      <dgm:spPr/>
    </dgm:pt>
    <dgm:pt modelId="{73DF1B7D-B157-D140-819A-C919CBEF3E42}" type="pres">
      <dgm:prSet presAssocID="{3BDA93A7-4A22-024F-B81E-286CCD1D9448}" presName="text_1" presStyleLbl="node1" presStyleIdx="0" presStyleCnt="0" custLinFactNeighborX="4824" custLinFactNeighborY="-61274">
        <dgm:presLayoutVars>
          <dgm:bulletEnabled val="1"/>
        </dgm:presLayoutVars>
      </dgm:prSet>
      <dgm:spPr/>
    </dgm:pt>
    <dgm:pt modelId="{2D02B144-3860-5247-88B3-C9D0A21DBADF}" type="pres">
      <dgm:prSet presAssocID="{F18603BA-606B-E94B-A4E4-EFAD0A11CD6C}" presName="linV" presStyleCnt="0"/>
      <dgm:spPr/>
    </dgm:pt>
    <dgm:pt modelId="{CE3926F6-F7FE-D846-BC0E-F00645DE256A}" type="pres">
      <dgm:prSet presAssocID="{7E8AD4EF-8BF9-144F-856A-720226E7A76C}" presName="pair" presStyleCnt="0"/>
      <dgm:spPr/>
    </dgm:pt>
    <dgm:pt modelId="{FF1A2FEC-90D0-4B4A-BAE8-6ED4FD2F9C89}" type="pres">
      <dgm:prSet presAssocID="{7E8AD4EF-8BF9-144F-856A-720226E7A76C}" presName="spaceH" presStyleLbl="node1" presStyleIdx="0" presStyleCnt="0"/>
      <dgm:spPr/>
    </dgm:pt>
    <dgm:pt modelId="{461469C2-8A81-3E4F-869F-A7521DE6CC0A}" type="pres">
      <dgm:prSet presAssocID="{7E8AD4EF-8BF9-144F-856A-720226E7A76C}" presName="desPictures" presStyleLbl="alignImgPlace1" presStyleIdx="0" presStyleCnt="3"/>
      <dgm:spPr>
        <a:solidFill>
          <a:srgbClr val="44C7BA"/>
        </a:solidFill>
      </dgm:spPr>
    </dgm:pt>
    <dgm:pt modelId="{5D13D18D-9051-8147-A88A-8662263E7629}" type="pres">
      <dgm:prSet presAssocID="{7E8AD4EF-8BF9-144F-856A-720226E7A76C}" presName="desTextWrapper" presStyleCnt="0"/>
      <dgm:spPr/>
    </dgm:pt>
    <dgm:pt modelId="{753B0E3E-EC57-AB41-BDD3-7344E1A337FF}" type="pres">
      <dgm:prSet presAssocID="{7E8AD4EF-8BF9-144F-856A-720226E7A76C}" presName="desText" presStyleLbl="revTx" presStyleIdx="0" presStyleCnt="3" custScaleX="131246" custScaleY="65007">
        <dgm:presLayoutVars>
          <dgm:bulletEnabled val="1"/>
        </dgm:presLayoutVars>
      </dgm:prSet>
      <dgm:spPr/>
    </dgm:pt>
    <dgm:pt modelId="{13053866-CA0B-9F43-B34A-FCAE2BA0E50F}" type="pres">
      <dgm:prSet presAssocID="{D72C222F-3544-3B43-ACB9-1204227094BF}" presName="spaceV" presStyleCnt="0"/>
      <dgm:spPr/>
    </dgm:pt>
    <dgm:pt modelId="{107D7911-34F5-2248-A7A5-E9209A3BAC18}" type="pres">
      <dgm:prSet presAssocID="{6A750602-C41F-2447-9E07-8D00CC4DF11E}" presName="pair" presStyleCnt="0"/>
      <dgm:spPr/>
    </dgm:pt>
    <dgm:pt modelId="{4F5082F7-23A3-564E-B469-8366D1B78592}" type="pres">
      <dgm:prSet presAssocID="{6A750602-C41F-2447-9E07-8D00CC4DF11E}" presName="spaceH" presStyleLbl="node1" presStyleIdx="0" presStyleCnt="0"/>
      <dgm:spPr/>
    </dgm:pt>
    <dgm:pt modelId="{DEEFC6DB-931A-4E45-9960-3E12436E3809}" type="pres">
      <dgm:prSet presAssocID="{6A750602-C41F-2447-9E07-8D00CC4DF11E}" presName="desPictures" presStyleLbl="alignImgPlace1" presStyleIdx="1" presStyleCnt="3"/>
      <dgm:spPr>
        <a:solidFill>
          <a:srgbClr val="44C7BA"/>
        </a:solidFill>
      </dgm:spPr>
    </dgm:pt>
    <dgm:pt modelId="{0098B286-5D5F-FF48-9CDA-09A25B0ED8F1}" type="pres">
      <dgm:prSet presAssocID="{6A750602-C41F-2447-9E07-8D00CC4DF11E}" presName="desTextWrapper" presStyleCnt="0"/>
      <dgm:spPr/>
    </dgm:pt>
    <dgm:pt modelId="{C02452D0-6F7F-3541-8540-7EC287B77424}" type="pres">
      <dgm:prSet presAssocID="{6A750602-C41F-2447-9E07-8D00CC4DF11E}" presName="desText" presStyleLbl="revTx" presStyleIdx="1" presStyleCnt="3" custScaleX="246801" custScaleY="160925">
        <dgm:presLayoutVars>
          <dgm:bulletEnabled val="1"/>
        </dgm:presLayoutVars>
      </dgm:prSet>
      <dgm:spPr/>
    </dgm:pt>
    <dgm:pt modelId="{901526AF-1B07-0E45-A0CE-1BD10D867685}" type="pres">
      <dgm:prSet presAssocID="{20270D19-4401-014B-8355-F5F97AAB2A8F}" presName="spaceV" presStyleCnt="0"/>
      <dgm:spPr/>
    </dgm:pt>
    <dgm:pt modelId="{097367F7-E687-B74E-8D6B-942C10FA6FFD}" type="pres">
      <dgm:prSet presAssocID="{9A952D2F-B736-6F45-9B35-9E464DBEBDAC}" presName="pair" presStyleCnt="0"/>
      <dgm:spPr/>
    </dgm:pt>
    <dgm:pt modelId="{E15474F4-F4E3-1946-9677-F979A27CC5D8}" type="pres">
      <dgm:prSet presAssocID="{9A952D2F-B736-6F45-9B35-9E464DBEBDAC}" presName="spaceH" presStyleLbl="node1" presStyleIdx="0" presStyleCnt="0"/>
      <dgm:spPr/>
    </dgm:pt>
    <dgm:pt modelId="{3F4925A2-FD86-0E44-BD71-4F16C0B80366}" type="pres">
      <dgm:prSet presAssocID="{9A952D2F-B736-6F45-9B35-9E464DBEBDAC}" presName="desPictures" presStyleLbl="alignImgPlace1" presStyleIdx="2" presStyleCnt="3" custLinFactNeighborX="-1488" custLinFactNeighborY="11850"/>
      <dgm:spPr>
        <a:solidFill>
          <a:srgbClr val="44C7BA"/>
        </a:solidFill>
      </dgm:spPr>
    </dgm:pt>
    <dgm:pt modelId="{DC133B3D-03D6-F64C-BBB2-F72916CF9456}" type="pres">
      <dgm:prSet presAssocID="{9A952D2F-B736-6F45-9B35-9E464DBEBDAC}" presName="desTextWrapper" presStyleCnt="0"/>
      <dgm:spPr/>
    </dgm:pt>
    <dgm:pt modelId="{D4AB7FE8-B6DC-C64B-9108-1113F48E5A60}" type="pres">
      <dgm:prSet presAssocID="{9A952D2F-B736-6F45-9B35-9E464DBEBDAC}" presName="desText" presStyleLbl="revTx" presStyleIdx="2" presStyleCnt="3" custScaleX="218278">
        <dgm:presLayoutVars>
          <dgm:bulletEnabled val="1"/>
        </dgm:presLayoutVars>
      </dgm:prSet>
      <dgm:spPr/>
    </dgm:pt>
    <dgm:pt modelId="{1CBCE977-A711-3245-9EBB-24A656CBEBAB}" type="pres">
      <dgm:prSet presAssocID="{F18603BA-606B-E94B-A4E4-EFAD0A11CD6C}" presName="maxNode" presStyleCnt="0"/>
      <dgm:spPr/>
    </dgm:pt>
    <dgm:pt modelId="{B6003055-1F1E-6049-A367-31CA96155D3A}" type="pres">
      <dgm:prSet presAssocID="{F18603BA-606B-E94B-A4E4-EFAD0A11CD6C}" presName="Name33" presStyleCnt="0"/>
      <dgm:spPr/>
    </dgm:pt>
  </dgm:ptLst>
  <dgm:cxnLst>
    <dgm:cxn modelId="{873B8404-ADC6-0745-B8B1-844199E8F027}" srcId="{F18603BA-606B-E94B-A4E4-EFAD0A11CD6C}" destId="{7E8AD4EF-8BF9-144F-856A-720226E7A76C}" srcOrd="1" destOrd="0" parTransId="{4F21ED06-F36E-0F4B-A550-EB6A173B8992}" sibTransId="{D72C222F-3544-3B43-ACB9-1204227094BF}"/>
    <dgm:cxn modelId="{B68FD308-6CCA-8C4B-A698-51929B2FD010}" srcId="{F18603BA-606B-E94B-A4E4-EFAD0A11CD6C}" destId="{6A750602-C41F-2447-9E07-8D00CC4DF11E}" srcOrd="2" destOrd="0" parTransId="{955BE976-8B87-4B4F-A984-5BFCC05A6267}" sibTransId="{20270D19-4401-014B-8355-F5F97AAB2A8F}"/>
    <dgm:cxn modelId="{28829B2D-CB00-3542-8128-A24ACC07A58D}" type="presOf" srcId="{3BDA93A7-4A22-024F-B81E-286CCD1D9448}" destId="{73DF1B7D-B157-D140-819A-C919CBEF3E42}" srcOrd="0" destOrd="0" presId="urn:microsoft.com/office/officeart/2008/layout/AccentedPicture"/>
    <dgm:cxn modelId="{0F343348-5A8B-5C43-95FD-F1576BEEFAD6}" srcId="{F18603BA-606B-E94B-A4E4-EFAD0A11CD6C}" destId="{9A952D2F-B736-6F45-9B35-9E464DBEBDAC}" srcOrd="3" destOrd="0" parTransId="{3DE89CA5-9A09-5E40-B227-BA65428FD109}" sibTransId="{A0BE786D-7207-4947-9F74-7C44C5F6E9E8}"/>
    <dgm:cxn modelId="{AB09A157-9D05-1B42-B8A9-B55D4B883193}" type="presOf" srcId="{F18603BA-606B-E94B-A4E4-EFAD0A11CD6C}" destId="{72E86080-8EB4-EB40-8E52-A4B5E1D162D5}" srcOrd="0" destOrd="0" presId="urn:microsoft.com/office/officeart/2008/layout/AccentedPicture"/>
    <dgm:cxn modelId="{5B5CAC86-B8B0-2249-900A-3F7249384096}" type="presOf" srcId="{9A952D2F-B736-6F45-9B35-9E464DBEBDAC}" destId="{D4AB7FE8-B6DC-C64B-9108-1113F48E5A60}" srcOrd="0" destOrd="0" presId="urn:microsoft.com/office/officeart/2008/layout/AccentedPicture"/>
    <dgm:cxn modelId="{D75064C5-BD9C-4649-972E-37D8725C8345}" type="presOf" srcId="{7E8AD4EF-8BF9-144F-856A-720226E7A76C}" destId="{753B0E3E-EC57-AB41-BDD3-7344E1A337FF}" srcOrd="0" destOrd="0" presId="urn:microsoft.com/office/officeart/2008/layout/AccentedPicture"/>
    <dgm:cxn modelId="{BDB844C8-4C4D-EE43-807A-333C010AD379}" srcId="{F18603BA-606B-E94B-A4E4-EFAD0A11CD6C}" destId="{3BDA93A7-4A22-024F-B81E-286CCD1D9448}" srcOrd="0" destOrd="0" parTransId="{88482370-0B51-0748-9958-A265D133F65D}" sibTransId="{8350A296-24FE-9C45-A1CD-28EB2C47DCEB}"/>
    <dgm:cxn modelId="{760B28CA-DCFE-7A46-89CD-1A710682BE65}" type="presOf" srcId="{6A750602-C41F-2447-9E07-8D00CC4DF11E}" destId="{C02452D0-6F7F-3541-8540-7EC287B77424}" srcOrd="0" destOrd="0" presId="urn:microsoft.com/office/officeart/2008/layout/AccentedPicture"/>
    <dgm:cxn modelId="{A3E466CC-9BEA-4640-84DD-4531AA7DA4F9}" type="presOf" srcId="{8350A296-24FE-9C45-A1CD-28EB2C47DCEB}" destId="{7B618E80-47B9-EC43-8536-AF1EE57F7B0B}" srcOrd="0" destOrd="0" presId="urn:microsoft.com/office/officeart/2008/layout/AccentedPicture"/>
    <dgm:cxn modelId="{41265283-C406-B647-BF0F-9532D0BC7CC9}" type="presParOf" srcId="{72E86080-8EB4-EB40-8E52-A4B5E1D162D5}" destId="{7B618E80-47B9-EC43-8536-AF1EE57F7B0B}" srcOrd="0" destOrd="0" presId="urn:microsoft.com/office/officeart/2008/layout/AccentedPicture"/>
    <dgm:cxn modelId="{B30FCCF9-8EA7-A64E-8594-44EF05B0C6C4}" type="presParOf" srcId="{72E86080-8EB4-EB40-8E52-A4B5E1D162D5}" destId="{73DF1B7D-B157-D140-819A-C919CBEF3E42}" srcOrd="1" destOrd="0" presId="urn:microsoft.com/office/officeart/2008/layout/AccentedPicture"/>
    <dgm:cxn modelId="{4D8AA533-B4E8-5843-9F40-52BEAF0BFA7B}" type="presParOf" srcId="{72E86080-8EB4-EB40-8E52-A4B5E1D162D5}" destId="{2D02B144-3860-5247-88B3-C9D0A21DBADF}" srcOrd="2" destOrd="0" presId="urn:microsoft.com/office/officeart/2008/layout/AccentedPicture"/>
    <dgm:cxn modelId="{F022476E-CEE4-C34D-90AE-76D34BC83110}" type="presParOf" srcId="{2D02B144-3860-5247-88B3-C9D0A21DBADF}" destId="{CE3926F6-F7FE-D846-BC0E-F00645DE256A}" srcOrd="0" destOrd="0" presId="urn:microsoft.com/office/officeart/2008/layout/AccentedPicture"/>
    <dgm:cxn modelId="{CDD5D1FA-F7AF-0048-BF2D-4213B55C7454}" type="presParOf" srcId="{CE3926F6-F7FE-D846-BC0E-F00645DE256A}" destId="{FF1A2FEC-90D0-4B4A-BAE8-6ED4FD2F9C89}" srcOrd="0" destOrd="0" presId="urn:microsoft.com/office/officeart/2008/layout/AccentedPicture"/>
    <dgm:cxn modelId="{ADB3780F-BE00-C145-A586-874C329F4E73}" type="presParOf" srcId="{CE3926F6-F7FE-D846-BC0E-F00645DE256A}" destId="{461469C2-8A81-3E4F-869F-A7521DE6CC0A}" srcOrd="1" destOrd="0" presId="urn:microsoft.com/office/officeart/2008/layout/AccentedPicture"/>
    <dgm:cxn modelId="{F86D54AA-6433-D046-B841-E06FD0196F77}" type="presParOf" srcId="{CE3926F6-F7FE-D846-BC0E-F00645DE256A}" destId="{5D13D18D-9051-8147-A88A-8662263E7629}" srcOrd="2" destOrd="0" presId="urn:microsoft.com/office/officeart/2008/layout/AccentedPicture"/>
    <dgm:cxn modelId="{7B643A9B-CA3B-CA4D-8A44-69344BF4D871}" type="presParOf" srcId="{5D13D18D-9051-8147-A88A-8662263E7629}" destId="{753B0E3E-EC57-AB41-BDD3-7344E1A337FF}" srcOrd="0" destOrd="0" presId="urn:microsoft.com/office/officeart/2008/layout/AccentedPicture"/>
    <dgm:cxn modelId="{3F88F705-3449-D649-81DA-94A458E8C1C1}" type="presParOf" srcId="{2D02B144-3860-5247-88B3-C9D0A21DBADF}" destId="{13053866-CA0B-9F43-B34A-FCAE2BA0E50F}" srcOrd="1" destOrd="0" presId="urn:microsoft.com/office/officeart/2008/layout/AccentedPicture"/>
    <dgm:cxn modelId="{06EBE2A7-A084-8A43-89DC-C445F0123579}" type="presParOf" srcId="{2D02B144-3860-5247-88B3-C9D0A21DBADF}" destId="{107D7911-34F5-2248-A7A5-E9209A3BAC18}" srcOrd="2" destOrd="0" presId="urn:microsoft.com/office/officeart/2008/layout/AccentedPicture"/>
    <dgm:cxn modelId="{7339420C-9CB1-2E46-A0DC-C32873BFD8E6}" type="presParOf" srcId="{107D7911-34F5-2248-A7A5-E9209A3BAC18}" destId="{4F5082F7-23A3-564E-B469-8366D1B78592}" srcOrd="0" destOrd="0" presId="urn:microsoft.com/office/officeart/2008/layout/AccentedPicture"/>
    <dgm:cxn modelId="{5DFFAC5A-3F0D-6A43-8996-C21B65AA7DE8}" type="presParOf" srcId="{107D7911-34F5-2248-A7A5-E9209A3BAC18}" destId="{DEEFC6DB-931A-4E45-9960-3E12436E3809}" srcOrd="1" destOrd="0" presId="urn:microsoft.com/office/officeart/2008/layout/AccentedPicture"/>
    <dgm:cxn modelId="{74688C8C-2ABE-F54C-918B-2C66562FCC95}" type="presParOf" srcId="{107D7911-34F5-2248-A7A5-E9209A3BAC18}" destId="{0098B286-5D5F-FF48-9CDA-09A25B0ED8F1}" srcOrd="2" destOrd="0" presId="urn:microsoft.com/office/officeart/2008/layout/AccentedPicture"/>
    <dgm:cxn modelId="{9F0862EC-5A09-F84D-8D15-E20A06772D32}" type="presParOf" srcId="{0098B286-5D5F-FF48-9CDA-09A25B0ED8F1}" destId="{C02452D0-6F7F-3541-8540-7EC287B77424}" srcOrd="0" destOrd="0" presId="urn:microsoft.com/office/officeart/2008/layout/AccentedPicture"/>
    <dgm:cxn modelId="{D3312EAD-9024-3A43-8CFD-CDAEE4F8C8EB}" type="presParOf" srcId="{2D02B144-3860-5247-88B3-C9D0A21DBADF}" destId="{901526AF-1B07-0E45-A0CE-1BD10D867685}" srcOrd="3" destOrd="0" presId="urn:microsoft.com/office/officeart/2008/layout/AccentedPicture"/>
    <dgm:cxn modelId="{AB915B7C-405D-2A47-96D9-22E596B0ADD5}" type="presParOf" srcId="{2D02B144-3860-5247-88B3-C9D0A21DBADF}" destId="{097367F7-E687-B74E-8D6B-942C10FA6FFD}" srcOrd="4" destOrd="0" presId="urn:microsoft.com/office/officeart/2008/layout/AccentedPicture"/>
    <dgm:cxn modelId="{A4FBC214-671C-604F-883E-4DD6FE568267}" type="presParOf" srcId="{097367F7-E687-B74E-8D6B-942C10FA6FFD}" destId="{E15474F4-F4E3-1946-9677-F979A27CC5D8}" srcOrd="0" destOrd="0" presId="urn:microsoft.com/office/officeart/2008/layout/AccentedPicture"/>
    <dgm:cxn modelId="{789E4FB4-9071-1245-8593-6319AF76EE60}" type="presParOf" srcId="{097367F7-E687-B74E-8D6B-942C10FA6FFD}" destId="{3F4925A2-FD86-0E44-BD71-4F16C0B80366}" srcOrd="1" destOrd="0" presId="urn:microsoft.com/office/officeart/2008/layout/AccentedPicture"/>
    <dgm:cxn modelId="{CCF13652-4585-5B4A-AC21-7E31EEDD8FAE}" type="presParOf" srcId="{097367F7-E687-B74E-8D6B-942C10FA6FFD}" destId="{DC133B3D-03D6-F64C-BBB2-F72916CF9456}" srcOrd="2" destOrd="0" presId="urn:microsoft.com/office/officeart/2008/layout/AccentedPicture"/>
    <dgm:cxn modelId="{7C76338D-8EEC-FE46-86AB-2711526AD6E2}" type="presParOf" srcId="{DC133B3D-03D6-F64C-BBB2-F72916CF9456}" destId="{D4AB7FE8-B6DC-C64B-9108-1113F48E5A60}" srcOrd="0" destOrd="0" presId="urn:microsoft.com/office/officeart/2008/layout/AccentedPicture"/>
    <dgm:cxn modelId="{C94D8B8F-0D63-A24D-B1F0-820FD2C2B2E8}" type="presParOf" srcId="{72E86080-8EB4-EB40-8E52-A4B5E1D162D5}" destId="{1CBCE977-A711-3245-9EBB-24A656CBEBAB}" srcOrd="3" destOrd="0" presId="urn:microsoft.com/office/officeart/2008/layout/AccentedPicture"/>
    <dgm:cxn modelId="{3D98E02A-8D6B-EC48-BDFC-F5B1841C1072}" type="presParOf" srcId="{1CBCE977-A711-3245-9EBB-24A656CBEBAB}" destId="{B6003055-1F1E-6049-A367-31CA96155D3A}"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37404-2C4D-AD43-BFC2-CBBECED7AE85}">
      <dsp:nvSpPr>
        <dsp:cNvPr id="0" name=""/>
        <dsp:cNvSpPr/>
      </dsp:nvSpPr>
      <dsp:spPr>
        <a:xfrm flipV="1">
          <a:off x="110803" y="2411279"/>
          <a:ext cx="1496307" cy="1653909"/>
        </a:xfrm>
        <a:prstGeom prst="ellips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1">
          <a:scrgbClr r="0" g="0" b="0"/>
        </a:lnRef>
        <a:fillRef idx="3">
          <a:scrgbClr r="0" g="0" b="0"/>
        </a:fillRef>
        <a:effectRef idx="3">
          <a:scrgbClr r="0" g="0" b="0"/>
        </a:effectRef>
        <a:fontRef idx="minor">
          <a:schemeClr val="lt1"/>
        </a:fontRef>
      </dsp:style>
    </dsp:sp>
    <dsp:sp modelId="{54C5DA56-BF2E-6646-93E8-BE05A0E52B69}">
      <dsp:nvSpPr>
        <dsp:cNvPr id="0" name=""/>
        <dsp:cNvSpPr/>
      </dsp:nvSpPr>
      <dsp:spPr>
        <a:xfrm>
          <a:off x="1192335" y="1627449"/>
          <a:ext cx="193173" cy="193232"/>
        </a:xfrm>
        <a:prstGeom prst="donut">
          <a:avLst>
            <a:gd name="adj" fmla="val 7460"/>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1">
          <a:scrgbClr r="0" g="0" b="0"/>
        </a:lnRef>
        <a:fillRef idx="3">
          <a:scrgbClr r="0" g="0" b="0"/>
        </a:fillRef>
        <a:effectRef idx="3">
          <a:scrgbClr r="0" g="0" b="0"/>
        </a:effectRef>
        <a:fontRef idx="minor">
          <a:schemeClr val="lt1"/>
        </a:fontRef>
      </dsp:style>
    </dsp:sp>
    <dsp:sp modelId="{59D5DE24-A31A-464F-8BBF-DE7D7FA2F5F2}">
      <dsp:nvSpPr>
        <dsp:cNvPr id="0" name=""/>
        <dsp:cNvSpPr/>
      </dsp:nvSpPr>
      <dsp:spPr>
        <a:xfrm flipH="1" flipV="1">
          <a:off x="1180020" y="2114513"/>
          <a:ext cx="72164" cy="942290"/>
        </a:xfrm>
        <a:prstGeom prst="ellipse">
          <a:avLst/>
        </a:prstGeom>
        <a:solidFill>
          <a:schemeClr val="accent2">
            <a:tint val="50000"/>
            <a:hueOff val="0"/>
            <a:satOff val="0"/>
            <a:lumOff val="0"/>
            <a:alphaOff val="0"/>
          </a:schemeClr>
        </a:soli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1">
          <a:scrgbClr r="0" g="0" b="0"/>
        </a:fillRef>
        <a:effectRef idx="3">
          <a:scrgbClr r="0" g="0" b="0"/>
        </a:effectRef>
        <a:fontRef idx="minor"/>
      </dsp:style>
    </dsp:sp>
    <dsp:sp modelId="{05B149FA-7324-8A44-B355-FA7DD7591D9F}">
      <dsp:nvSpPr>
        <dsp:cNvPr id="0" name=""/>
        <dsp:cNvSpPr/>
      </dsp:nvSpPr>
      <dsp:spPr>
        <a:xfrm>
          <a:off x="-110801" y="1499400"/>
          <a:ext cx="966167" cy="193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 numCol="1" spcCol="1270" anchor="b" anchorCtr="0">
          <a:noAutofit/>
        </a:bodyPr>
        <a:lstStyle/>
        <a:p>
          <a:pPr marL="0" lvl="0" indent="0" algn="ctr" defTabSz="533400">
            <a:lnSpc>
              <a:spcPct val="90000"/>
            </a:lnSpc>
            <a:spcBef>
              <a:spcPct val="0"/>
            </a:spcBef>
            <a:spcAft>
              <a:spcPct val="35000"/>
            </a:spcAft>
            <a:buFont typeface="+mj-lt"/>
            <a:buNone/>
          </a:pPr>
          <a:r>
            <a:rPr lang="en-US" sz="1200" kern="1200"/>
            <a:t> </a:t>
          </a:r>
          <a:endParaRPr lang="en-US" sz="1200" kern="1200" dirty="0"/>
        </a:p>
      </dsp:txBody>
      <dsp:txXfrm>
        <a:off x="-110801" y="1499400"/>
        <a:ext cx="966167" cy="1932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78464-1658-D44F-AFD6-EDF1650070DE}">
      <dsp:nvSpPr>
        <dsp:cNvPr id="0" name=""/>
        <dsp:cNvSpPr/>
      </dsp:nvSpPr>
      <dsp:spPr>
        <a:xfrm>
          <a:off x="0" y="73650"/>
          <a:ext cx="5607050" cy="111969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oftEdge rad="0"/>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bg1"/>
              </a:solidFill>
            </a:rPr>
            <a:t>On average, parents were 43 years old (</a:t>
          </a:r>
          <a:r>
            <a:rPr lang="en-US" sz="2900" i="1" kern="1200" dirty="0">
              <a:solidFill>
                <a:schemeClr val="bg1"/>
              </a:solidFill>
            </a:rPr>
            <a:t>SD </a:t>
          </a:r>
          <a:r>
            <a:rPr lang="en-US" sz="2900" kern="1200" dirty="0">
              <a:solidFill>
                <a:schemeClr val="bg1"/>
              </a:solidFill>
            </a:rPr>
            <a:t>= 14.3)</a:t>
          </a:r>
        </a:p>
      </dsp:txBody>
      <dsp:txXfrm>
        <a:off x="54659" y="128309"/>
        <a:ext cx="5497732" cy="1010372"/>
      </dsp:txXfrm>
    </dsp:sp>
    <dsp:sp modelId="{C1632189-25E5-3348-8BE7-3B619CD55C41}">
      <dsp:nvSpPr>
        <dsp:cNvPr id="0" name=""/>
        <dsp:cNvSpPr/>
      </dsp:nvSpPr>
      <dsp:spPr>
        <a:xfrm>
          <a:off x="0" y="1276860"/>
          <a:ext cx="5607050" cy="1119690"/>
        </a:xfrm>
        <a:prstGeom prst="roundRect">
          <a:avLst/>
        </a:prstGeom>
        <a:gradFill rotWithShape="0">
          <a:gsLst>
            <a:gs pos="0">
              <a:schemeClr val="accent2">
                <a:hueOff val="-486521"/>
                <a:satOff val="-4245"/>
                <a:lumOff val="-5490"/>
                <a:alphaOff val="0"/>
                <a:tint val="97000"/>
                <a:satMod val="100000"/>
                <a:lumMod val="102000"/>
              </a:schemeClr>
            </a:gs>
            <a:gs pos="50000">
              <a:schemeClr val="accent2">
                <a:hueOff val="-486521"/>
                <a:satOff val="-4245"/>
                <a:lumOff val="-5490"/>
                <a:alphaOff val="0"/>
                <a:shade val="100000"/>
                <a:satMod val="103000"/>
                <a:lumMod val="100000"/>
              </a:schemeClr>
            </a:gs>
            <a:gs pos="100000">
              <a:schemeClr val="accent2">
                <a:hueOff val="-486521"/>
                <a:satOff val="-4245"/>
                <a:lumOff val="-5490"/>
                <a:alphaOff val="0"/>
                <a:shade val="93000"/>
                <a:satMod val="110000"/>
                <a:lumMod val="99000"/>
              </a:schemeClr>
            </a:gs>
          </a:gsLst>
          <a:lin ang="5400000" scaled="0"/>
        </a:gradFill>
        <a:ln>
          <a:noFill/>
        </a:ln>
        <a:effectLst>
          <a:softEdge rad="69237"/>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bg1"/>
              </a:solidFill>
            </a:rPr>
            <a:t>White (n = 25)</a:t>
          </a:r>
        </a:p>
      </dsp:txBody>
      <dsp:txXfrm>
        <a:off x="54659" y="1331519"/>
        <a:ext cx="5497732" cy="1010372"/>
      </dsp:txXfrm>
    </dsp:sp>
    <dsp:sp modelId="{E8472208-4C00-204A-9C8C-596E080D8F98}">
      <dsp:nvSpPr>
        <dsp:cNvPr id="0" name=""/>
        <dsp:cNvSpPr/>
      </dsp:nvSpPr>
      <dsp:spPr>
        <a:xfrm>
          <a:off x="0" y="2480070"/>
          <a:ext cx="5607050" cy="1119690"/>
        </a:xfrm>
        <a:prstGeom prst="roundRect">
          <a:avLst/>
        </a:prstGeom>
        <a:gradFill rotWithShape="0">
          <a:gsLst>
            <a:gs pos="0">
              <a:schemeClr val="accent2">
                <a:hueOff val="-973042"/>
                <a:satOff val="-8489"/>
                <a:lumOff val="-10981"/>
                <a:alphaOff val="0"/>
                <a:tint val="97000"/>
                <a:satMod val="100000"/>
                <a:lumMod val="102000"/>
              </a:schemeClr>
            </a:gs>
            <a:gs pos="50000">
              <a:schemeClr val="accent2">
                <a:hueOff val="-973042"/>
                <a:satOff val="-8489"/>
                <a:lumOff val="-10981"/>
                <a:alphaOff val="0"/>
                <a:shade val="100000"/>
                <a:satMod val="103000"/>
                <a:lumMod val="100000"/>
              </a:schemeClr>
            </a:gs>
            <a:gs pos="100000">
              <a:schemeClr val="accent2">
                <a:hueOff val="-973042"/>
                <a:satOff val="-8489"/>
                <a:lumOff val="-10981"/>
                <a:alphaOff val="0"/>
                <a:shade val="93000"/>
                <a:satMod val="110000"/>
                <a:lumMod val="99000"/>
              </a:schemeClr>
            </a:gs>
          </a:gsLst>
          <a:lin ang="5400000" scaled="0"/>
        </a:gradFill>
        <a:ln>
          <a:noFill/>
        </a:ln>
        <a:effectLst>
          <a:softEdge rad="87747"/>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Female (n = 25)</a:t>
          </a:r>
        </a:p>
      </dsp:txBody>
      <dsp:txXfrm>
        <a:off x="54659" y="2534729"/>
        <a:ext cx="5497732" cy="1010372"/>
      </dsp:txXfrm>
    </dsp:sp>
    <dsp:sp modelId="{A601AB60-447A-1A47-A876-32ECCC1599D0}">
      <dsp:nvSpPr>
        <dsp:cNvPr id="0" name=""/>
        <dsp:cNvSpPr/>
      </dsp:nvSpPr>
      <dsp:spPr>
        <a:xfrm>
          <a:off x="0" y="3683280"/>
          <a:ext cx="5607050" cy="1170669"/>
        </a:xfrm>
        <a:prstGeom prst="roundRect">
          <a:avLst/>
        </a:prstGeom>
        <a:gradFill rotWithShape="0">
          <a:gsLst>
            <a:gs pos="0">
              <a:schemeClr val="accent2">
                <a:hueOff val="-1459563"/>
                <a:satOff val="-12734"/>
                <a:lumOff val="-16471"/>
                <a:alphaOff val="0"/>
                <a:tint val="97000"/>
                <a:satMod val="100000"/>
                <a:lumMod val="102000"/>
              </a:schemeClr>
            </a:gs>
            <a:gs pos="50000">
              <a:schemeClr val="accent2">
                <a:hueOff val="-1459563"/>
                <a:satOff val="-12734"/>
                <a:lumOff val="-16471"/>
                <a:alphaOff val="0"/>
                <a:shade val="100000"/>
                <a:satMod val="103000"/>
                <a:lumMod val="100000"/>
              </a:schemeClr>
            </a:gs>
            <a:gs pos="100000">
              <a:schemeClr val="accent2">
                <a:hueOff val="-1459563"/>
                <a:satOff val="-12734"/>
                <a:lumOff val="-16471"/>
                <a:alphaOff val="0"/>
                <a:shade val="93000"/>
                <a:satMod val="110000"/>
                <a:lumMod val="99000"/>
              </a:schemeClr>
            </a:gs>
          </a:gsLst>
          <a:lin ang="5400000" scaled="0"/>
        </a:gradFill>
        <a:ln>
          <a:noFill/>
        </a:ln>
        <a:effectLst>
          <a:softEdge rad="62680"/>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Foster care experience  </a:t>
          </a:r>
          <a14:m xmlns:a14="http://schemas.microsoft.com/office/drawing/2010/main">
            <m:oMath xmlns:m="http://schemas.openxmlformats.org/officeDocument/2006/math">
              <m:r>
                <a:rPr lang="en-US" sz="2800" i="1" kern="1200" smtClean="0">
                  <a:latin typeface="Cambria Math" panose="02040503050406030204" pitchFamily="18" charset="0"/>
                  <a:ea typeface="Cambria Math" panose="02040503050406030204" pitchFamily="18" charset="0"/>
                </a:rPr>
                <m:t>≤</m:t>
              </m:r>
              <m:r>
                <a:rPr lang="en-US" sz="2800" b="0" i="1" kern="1200" smtClean="0">
                  <a:latin typeface="Cambria Math" panose="02040503050406030204" pitchFamily="18" charset="0"/>
                  <a:ea typeface="Cambria Math" panose="02040503050406030204" pitchFamily="18" charset="0"/>
                </a:rPr>
                <m:t>5 </m:t>
              </m:r>
              <m:r>
                <m:rPr>
                  <m:sty m:val="p"/>
                </m:rPr>
                <a:rPr lang="en-US" sz="2800" b="0" i="0" kern="1200" smtClean="0">
                  <a:latin typeface="Cambria Math" panose="02040503050406030204" pitchFamily="18" charset="0"/>
                  <a:ea typeface="Cambria Math" panose="02040503050406030204" pitchFamily="18" charset="0"/>
                </a:rPr>
                <m:t>years</m:t>
              </m:r>
              <m:r>
                <a:rPr lang="en-US" sz="2800" b="0" i="0" kern="1200" smtClean="0">
                  <a:latin typeface="Cambria Math" panose="02040503050406030204" pitchFamily="18" charset="0"/>
                  <a:ea typeface="Cambria Math" panose="02040503050406030204" pitchFamily="18" charset="0"/>
                </a:rPr>
                <m:t> </m:t>
              </m:r>
            </m:oMath>
          </a14:m>
          <a:r>
            <a:rPr lang="en-US" sz="2800" kern="1200" dirty="0"/>
            <a:t>  (n = 19)</a:t>
          </a:r>
        </a:p>
      </dsp:txBody>
      <dsp:txXfrm>
        <a:off x="57147" y="3740427"/>
        <a:ext cx="5492756" cy="1056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18E80-47B9-EC43-8536-AF1EE57F7B0B}">
      <dsp:nvSpPr>
        <dsp:cNvPr id="0" name=""/>
        <dsp:cNvSpPr/>
      </dsp:nvSpPr>
      <dsp:spPr>
        <a:xfrm>
          <a:off x="1588" y="316252"/>
          <a:ext cx="3861645" cy="4925568"/>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DF1B7D-B157-D140-819A-C919CBEF3E42}">
      <dsp:nvSpPr>
        <dsp:cNvPr id="0" name=""/>
        <dsp:cNvSpPr/>
      </dsp:nvSpPr>
      <dsp:spPr>
        <a:xfrm>
          <a:off x="299494" y="278601"/>
          <a:ext cx="2973467" cy="2955340"/>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2560" tIns="162560" rIns="162560" bIns="162560" numCol="1" spcCol="1270" anchor="b" anchorCtr="0">
          <a:noAutofit/>
        </a:bodyPr>
        <a:lstStyle/>
        <a:p>
          <a:pPr marL="0" lvl="0" indent="0" algn="l" defTabSz="2844800">
            <a:lnSpc>
              <a:spcPct val="90000"/>
            </a:lnSpc>
            <a:spcBef>
              <a:spcPct val="0"/>
            </a:spcBef>
            <a:spcAft>
              <a:spcPct val="35000"/>
            </a:spcAft>
            <a:buNone/>
          </a:pPr>
          <a:r>
            <a:rPr lang="en-US" sz="6400" kern="1200" dirty="0"/>
            <a:t>Findings</a:t>
          </a:r>
        </a:p>
      </dsp:txBody>
      <dsp:txXfrm>
        <a:off x="299494" y="278601"/>
        <a:ext cx="2973467" cy="2955340"/>
      </dsp:txXfrm>
    </dsp:sp>
    <dsp:sp modelId="{461469C2-8A81-3E4F-869F-A7521DE6CC0A}">
      <dsp:nvSpPr>
        <dsp:cNvPr id="0" name=""/>
        <dsp:cNvSpPr/>
      </dsp:nvSpPr>
      <dsp:spPr>
        <a:xfrm>
          <a:off x="3198282" y="69973"/>
          <a:ext cx="1329903" cy="1329903"/>
        </a:xfrm>
        <a:prstGeom prst="ellipse">
          <a:avLst/>
        </a:prstGeom>
        <a:solidFill>
          <a:srgbClr val="44C7BA"/>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3B0E3E-EC57-AB41-BDD3-7344E1A337FF}">
      <dsp:nvSpPr>
        <dsp:cNvPr id="0" name=""/>
        <dsp:cNvSpPr/>
      </dsp:nvSpPr>
      <dsp:spPr>
        <a:xfrm>
          <a:off x="4528185" y="302660"/>
          <a:ext cx="3300258" cy="864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b="0" i="0" kern="1200" dirty="0">
              <a:solidFill>
                <a:schemeClr val="bg1"/>
              </a:solidFill>
            </a:rPr>
            <a:t>Role Clarification</a:t>
          </a:r>
          <a:endParaRPr lang="en-US" sz="2800" kern="1200" dirty="0">
            <a:solidFill>
              <a:schemeClr val="bg1"/>
            </a:solidFill>
          </a:endParaRPr>
        </a:p>
      </dsp:txBody>
      <dsp:txXfrm>
        <a:off x="4528185" y="302660"/>
        <a:ext cx="3300258" cy="864530"/>
      </dsp:txXfrm>
    </dsp:sp>
    <dsp:sp modelId="{DEEFC6DB-931A-4E45-9960-3E12436E3809}">
      <dsp:nvSpPr>
        <dsp:cNvPr id="0" name=""/>
        <dsp:cNvSpPr/>
      </dsp:nvSpPr>
      <dsp:spPr>
        <a:xfrm>
          <a:off x="3198282" y="2044381"/>
          <a:ext cx="1329903" cy="1329903"/>
        </a:xfrm>
        <a:prstGeom prst="ellipse">
          <a:avLst/>
        </a:prstGeom>
        <a:solidFill>
          <a:srgbClr val="44C7BA"/>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2452D0-6F7F-3541-8540-7EC287B77424}">
      <dsp:nvSpPr>
        <dsp:cNvPr id="0" name=""/>
        <dsp:cNvSpPr/>
      </dsp:nvSpPr>
      <dsp:spPr>
        <a:xfrm>
          <a:off x="4528185" y="1639259"/>
          <a:ext cx="6205957" cy="2140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b="0" i="0" kern="1200" dirty="0">
              <a:solidFill>
                <a:schemeClr val="bg1"/>
              </a:solidFill>
            </a:rPr>
            <a:t>Challenging Biases </a:t>
          </a:r>
          <a:r>
            <a:rPr lang="en-US" sz="2800" b="0" i="0" kern="1200" baseline="0" dirty="0">
              <a:solidFill>
                <a:schemeClr val="bg1"/>
              </a:solidFill>
            </a:rPr>
            <a:t>and</a:t>
          </a:r>
          <a:r>
            <a:rPr lang="en-US" sz="2800" b="0" i="0" kern="1200" dirty="0">
              <a:solidFill>
                <a:schemeClr val="bg1"/>
              </a:solidFill>
            </a:rPr>
            <a:t> Assumptions</a:t>
          </a:r>
          <a:endParaRPr lang="en-US" sz="2800" kern="1200" dirty="0">
            <a:solidFill>
              <a:schemeClr val="bg1"/>
            </a:solidFill>
          </a:endParaRPr>
        </a:p>
      </dsp:txBody>
      <dsp:txXfrm>
        <a:off x="4528185" y="1639259"/>
        <a:ext cx="6205957" cy="2140147"/>
      </dsp:txXfrm>
    </dsp:sp>
    <dsp:sp modelId="{3F4925A2-FD86-0E44-BD71-4F16C0B80366}">
      <dsp:nvSpPr>
        <dsp:cNvPr id="0" name=""/>
        <dsp:cNvSpPr/>
      </dsp:nvSpPr>
      <dsp:spPr>
        <a:xfrm>
          <a:off x="3178493" y="4088763"/>
          <a:ext cx="1329903" cy="1329903"/>
        </a:xfrm>
        <a:prstGeom prst="ellipse">
          <a:avLst/>
        </a:prstGeom>
        <a:solidFill>
          <a:srgbClr val="44C7BA"/>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AB7FE8-B6DC-C64B-9108-1113F48E5A60}">
      <dsp:nvSpPr>
        <dsp:cNvPr id="0" name=""/>
        <dsp:cNvSpPr/>
      </dsp:nvSpPr>
      <dsp:spPr>
        <a:xfrm>
          <a:off x="4528185" y="4018789"/>
          <a:ext cx="5488729" cy="132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b="0" i="0" kern="1200" dirty="0">
              <a:solidFill>
                <a:schemeClr val="bg1"/>
              </a:solidFill>
            </a:rPr>
            <a:t>Open Communication</a:t>
          </a:r>
          <a:endParaRPr lang="en-US" sz="2800" kern="1200" dirty="0">
            <a:solidFill>
              <a:schemeClr val="bg1"/>
            </a:solidFill>
          </a:endParaRPr>
        </a:p>
      </dsp:txBody>
      <dsp:txXfrm>
        <a:off x="4528185" y="4018789"/>
        <a:ext cx="5488729" cy="1329903"/>
      </dsp:txXfrm>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AC41D-49F1-CF45-8D72-AA8644664141}" type="datetimeFigureOut">
              <a:rPr lang="en-US" smtClean="0"/>
              <a:t>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F08A37-AC8A-994A-BF94-09151754A6CE}" type="slidenum">
              <a:rPr lang="en-US" smtClean="0"/>
              <a:t>‹#›</a:t>
            </a:fld>
            <a:endParaRPr lang="en-US"/>
          </a:p>
        </p:txBody>
      </p:sp>
    </p:spTree>
    <p:extLst>
      <p:ext uri="{BB962C8B-B14F-4D97-AF65-F5344CB8AC3E}">
        <p14:creationId xmlns:p14="http://schemas.microsoft.com/office/powerpoint/2010/main" val="3873921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08A37-AC8A-994A-BF94-09151754A6CE}" type="slidenum">
              <a:rPr lang="en-US" smtClean="0"/>
              <a:t>1</a:t>
            </a:fld>
            <a:endParaRPr lang="en-US"/>
          </a:p>
        </p:txBody>
      </p:sp>
    </p:spTree>
    <p:extLst>
      <p:ext uri="{BB962C8B-B14F-4D97-AF65-F5344CB8AC3E}">
        <p14:creationId xmlns:p14="http://schemas.microsoft.com/office/powerpoint/2010/main" val="984598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 WAS STUDIED: The findings presented in this paper are part of a larger process evaluation study that assessed foster parent perceptions of QPI satisfaction and usefulness; explored strategies to engage diverse stakeholders in QPI implementation; and examined current efforts to measure implementation outcomes.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 </a:t>
            </a:r>
            <a:r>
              <a:rPr lang="en-US" sz="1200" b="0" i="0" kern="1200" dirty="0" err="1">
                <a:solidFill>
                  <a:schemeClr val="tx1"/>
                </a:solidFill>
                <a:effectLst/>
                <a:latin typeface="+mn-lt"/>
                <a:ea typeface="+mn-ea"/>
                <a:cs typeface="+mn-cs"/>
              </a:rPr>
              <a:t>Snowballl</a:t>
            </a:r>
            <a:r>
              <a:rPr lang="en-US" sz="1200" b="0" i="0" kern="1200" dirty="0">
                <a:solidFill>
                  <a:schemeClr val="tx1"/>
                </a:solidFill>
                <a:effectLst/>
                <a:latin typeface="+mn-lt"/>
                <a:ea typeface="+mn-ea"/>
                <a:cs typeface="+mn-cs"/>
              </a:rPr>
              <a:t> Sampling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DATA COLLECTION: We collected data through qualitative interviews (in-person and over-the-phone). The interviewers were trained and supervised by an experienced qualitative researcher. Interviews lasted, on average, 53 minutes. A semi-structured interview protocol was developed to assess foster parent perceptions of QPI satisfaction, usefulness, and impact. Table 3 displays the main topics covered, with sample questions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ANALYTIC APPROACH: Thematic Analysis, which is ” method for identifying, analyzing, and reporting patterns within data”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ENHANCEMENTS TO METHODOLOGICAL RIGOR: Done 2 Ways, memo writing and reflexive discussions.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ADRESSING DIVERSITY: These reflexive discussions help challenge biases and prevent the imposition of the team’s expertise in child welfare on the data collected. Furthermore, the racial and ethnic diversity represented in the research team was useful in elevating the importance of cultural relevance of services and programming offered to foster parents.</a:t>
            </a:r>
          </a:p>
          <a:p>
            <a:endParaRPr lang="en-US" dirty="0"/>
          </a:p>
        </p:txBody>
      </p:sp>
      <p:sp>
        <p:nvSpPr>
          <p:cNvPr id="4" name="Slide Number Placeholder 3"/>
          <p:cNvSpPr>
            <a:spLocks noGrp="1"/>
          </p:cNvSpPr>
          <p:nvPr>
            <p:ph type="sldNum" sz="quarter" idx="5"/>
          </p:nvPr>
        </p:nvSpPr>
        <p:spPr/>
        <p:txBody>
          <a:bodyPr/>
          <a:lstStyle/>
          <a:p>
            <a:fld id="{F5F08A37-AC8A-994A-BF94-09151754A6CE}" type="slidenum">
              <a:rPr lang="en-US" smtClean="0"/>
              <a:t>10</a:t>
            </a:fld>
            <a:endParaRPr lang="en-US"/>
          </a:p>
        </p:txBody>
      </p:sp>
    </p:spTree>
    <p:extLst>
      <p:ext uri="{BB962C8B-B14F-4D97-AF65-F5344CB8AC3E}">
        <p14:creationId xmlns:p14="http://schemas.microsoft.com/office/powerpoint/2010/main" val="3693030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 WAS STUDIED: The findings presented in this paper are part of a larger process evaluation study that assessed foster parent perceptions of QPI satisfaction and usefulness; explored strategies to engage diverse stakeholders in QPI implementation; and examined current efforts to measure implementation outcomes.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 </a:t>
            </a:r>
            <a:r>
              <a:rPr lang="en-US" sz="1200" b="0" i="0" kern="1200" dirty="0" err="1">
                <a:solidFill>
                  <a:schemeClr val="tx1"/>
                </a:solidFill>
                <a:effectLst/>
                <a:latin typeface="+mn-lt"/>
                <a:ea typeface="+mn-ea"/>
                <a:cs typeface="+mn-cs"/>
              </a:rPr>
              <a:t>Snowballl</a:t>
            </a:r>
            <a:r>
              <a:rPr lang="en-US" sz="1200" b="0" i="0" kern="1200" dirty="0">
                <a:solidFill>
                  <a:schemeClr val="tx1"/>
                </a:solidFill>
                <a:effectLst/>
                <a:latin typeface="+mn-lt"/>
                <a:ea typeface="+mn-ea"/>
                <a:cs typeface="+mn-cs"/>
              </a:rPr>
              <a:t> Sampling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DATA COLLECTION: We collected data through qualitative interviews (in-person and over-the-phone). The interviewers were trained and supervised by an experienced qualitative researcher. Interviews lasted, on average, 53 minutes. A semi-structured interview protocol was developed to assess foster parent perceptions of QPI satisfaction, usefulness, and impact. Table 3 displays the main topics covered, with sample questions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ANALYTIC APPROACH: Thematic Analysis, which is ” method for identifying, analyzing, and reporting patterns within data”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ENHANCEMENTS TO METHODOLOGICAL RIGOR: Done 2 Ways, memo writing and reflexive discussions.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ADRESSING DIVERSITY: These reflexive discussions help challenge biases and prevent the imposition of the team’s expertise in child welfare on the data collected. Furthermore, the racial and ethnic diversity represented in the research team was useful in elevating the importance of cultural relevance of services and programming offered to foster parents.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3">
                  <a:lumMod val="75000"/>
                </a:schemeClr>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F08A37-AC8A-994A-BF94-09151754A6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16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Interview Guide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are the agency practice and policy changes you have noticed as a result of QPI?</a:t>
            </a:r>
          </a:p>
          <a:p>
            <a:r>
              <a:rPr lang="en-US" sz="1200" i="1" kern="1200" dirty="0">
                <a:solidFill>
                  <a:schemeClr val="tx1"/>
                </a:solidFill>
                <a:effectLst/>
                <a:latin typeface="+mn-lt"/>
                <a:ea typeface="+mn-ea"/>
                <a:cs typeface="+mn-cs"/>
              </a:rPr>
              <a:t>Probe: </a:t>
            </a:r>
            <a:r>
              <a:rPr lang="en-US" sz="1200" kern="1200" dirty="0">
                <a:solidFill>
                  <a:schemeClr val="tx1"/>
                </a:solidFill>
                <a:effectLst/>
                <a:latin typeface="+mn-lt"/>
                <a:ea typeface="+mn-ea"/>
                <a:cs typeface="+mn-cs"/>
              </a:rPr>
              <a:t>What improvements have you noticed with birth parents? Stakeholders? Agency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3">
                  <a:lumMod val="75000"/>
                </a:schemeClr>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F08A37-AC8A-994A-BF94-09151754A6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480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a:fld id="{825F15A7-03F4-43D7-82C5-3E23DA2F108C}" type="mathplaceholder">
                        <a:rPr lang="en-US" i="1" smtClean="0">
                          <a:latin typeface="Cambria Math" panose="02040503050406030204" pitchFamily="18" charset="0"/>
                        </a:rPr>
                        <a:t>Type equation here.</a:t>
                      </a:fld>
                    </m:oMath>
                  </m:oMathPara>
                </a14:m>
                <a:endParaRPr lang="en-US" dirty="0"/>
              </a:p>
            </p:txBody>
          </p:sp>
        </mc:Choice>
        <mc:Fallback xmlns="">
          <p:sp>
            <p:nvSpPr>
              <p:cNvPr id="3" name="Notes Placeholder 2"/>
              <p:cNvSpPr>
                <a:spLocks noGrp="1"/>
              </p:cNvSpPr>
              <p:nvPr>
                <p:ph type="body" idx="1"/>
              </p:nvPr>
            </p:nvSpPr>
            <p:spPr/>
            <p:txBody>
              <a:bodyPr/>
              <a:lstStyle/>
              <a:p>
                <a:r>
                  <a:rPr lang="en-US" i="0">
                    <a:latin typeface="Cambria Math" panose="02040503050406030204" pitchFamily="18" charset="0"/>
                  </a:rPr>
                  <a:t>"Type equation here."</a:t>
                </a:r>
                <a:endParaRPr lang="en-US" dirty="0"/>
              </a:p>
            </p:txBody>
          </p:sp>
        </mc:Fallback>
      </mc:AlternateContent>
      <p:sp>
        <p:nvSpPr>
          <p:cNvPr id="4" name="Slide Number Placeholder 3"/>
          <p:cNvSpPr>
            <a:spLocks noGrp="1"/>
          </p:cNvSpPr>
          <p:nvPr>
            <p:ph type="sldNum" sz="quarter" idx="5"/>
          </p:nvPr>
        </p:nvSpPr>
        <p:spPr/>
        <p:txBody>
          <a:bodyPr/>
          <a:lstStyle/>
          <a:p>
            <a:fld id="{F5F08A37-AC8A-994A-BF94-09151754A6CE}" type="slidenum">
              <a:rPr lang="en-US" smtClean="0"/>
              <a:t>13</a:t>
            </a:fld>
            <a:endParaRPr lang="en-US"/>
          </a:p>
        </p:txBody>
      </p:sp>
    </p:spTree>
    <p:extLst>
      <p:ext uri="{BB962C8B-B14F-4D97-AF65-F5344CB8AC3E}">
        <p14:creationId xmlns:p14="http://schemas.microsoft.com/office/powerpoint/2010/main" val="1579256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Participants discussed how</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QPI’s defining of the expectations of caregivers and communication of these expectations to all relevant stakeholders helped facilitate improvements in the birth and foster parent relationship.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“Providing clarification on the roles and expectations of birth and foster parents from the beginning helped reduce potential tensions and facilitated relationship building.”</a:t>
            </a:r>
          </a:p>
          <a:p>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Role Clarification: a foster parent shared that QPI helped her birth family understand that her role is to provide them with support as they work towards getting their child back. Providing clarification on the roles and expectations of birth and foster parents from the beginning helped reduce potential tensions and facilitated relationship building.</a:t>
            </a:r>
          </a:p>
          <a:p>
            <a:endParaRPr lang="en-US" dirty="0"/>
          </a:p>
        </p:txBody>
      </p:sp>
      <p:sp>
        <p:nvSpPr>
          <p:cNvPr id="4" name="Slide Number Placeholder 3"/>
          <p:cNvSpPr>
            <a:spLocks noGrp="1"/>
          </p:cNvSpPr>
          <p:nvPr>
            <p:ph type="sldNum" sz="quarter" idx="5"/>
          </p:nvPr>
        </p:nvSpPr>
        <p:spPr/>
        <p:txBody>
          <a:bodyPr/>
          <a:lstStyle/>
          <a:p>
            <a:fld id="{F5F08A37-AC8A-994A-BF94-09151754A6CE}" type="slidenum">
              <a:rPr lang="en-US" smtClean="0"/>
              <a:t>15</a:t>
            </a:fld>
            <a:endParaRPr lang="en-US"/>
          </a:p>
        </p:txBody>
      </p:sp>
    </p:spTree>
    <p:extLst>
      <p:ext uri="{BB962C8B-B14F-4D97-AF65-F5344CB8AC3E}">
        <p14:creationId xmlns:p14="http://schemas.microsoft.com/office/powerpoint/2010/main" val="263357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Foster parents discussed how QPI also enabled them to acknowledge and address biases that they held about birth parents.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to challenging biases and assumptions, foster parents shared that QPI helped them appreciate birth parents’ experiences and develop a sense of empathy for them. They shared that this empathy has affected the way that they engage with birth parents and that birth parents have acknowledged this shift.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“Furthermore, participants explained that QPI encouraged their efforts in providing support to their birth parents.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Challenging Biases and Assumptions: Foster parents discussed how QPI also enabled them to acknowledge and address biases that they held about birth parents. appreciate birth parents’ experiences and develop a sense of empathy for them, and provided support to their birth parents. </a:t>
            </a:r>
          </a:p>
          <a:p>
            <a:endParaRPr lang="en-US" dirty="0"/>
          </a:p>
        </p:txBody>
      </p:sp>
      <p:sp>
        <p:nvSpPr>
          <p:cNvPr id="4" name="Slide Number Placeholder 3"/>
          <p:cNvSpPr>
            <a:spLocks noGrp="1"/>
          </p:cNvSpPr>
          <p:nvPr>
            <p:ph type="sldNum" sz="quarter" idx="5"/>
          </p:nvPr>
        </p:nvSpPr>
        <p:spPr/>
        <p:txBody>
          <a:bodyPr/>
          <a:lstStyle/>
          <a:p>
            <a:fld id="{F5F08A37-AC8A-994A-BF94-09151754A6CE}" type="slidenum">
              <a:rPr lang="en-US" smtClean="0"/>
              <a:t>16</a:t>
            </a:fld>
            <a:endParaRPr lang="en-US"/>
          </a:p>
        </p:txBody>
      </p:sp>
    </p:spTree>
    <p:extLst>
      <p:ext uri="{BB962C8B-B14F-4D97-AF65-F5344CB8AC3E}">
        <p14:creationId xmlns:p14="http://schemas.microsoft.com/office/powerpoint/2010/main" val="1232483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QPI has had positive effects on their relationships with birth parents, specifically regarding communications and interactions.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Meets the best interest of the child, from the very beginning.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Participants also shared that the team-based approach was facilitated at the very beginning, after a child is removed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Foster parents did, however, identify the need to engage stakeholders from other relevant systems to make QPI even more successful at improving child outcomes by providing a holistic perspective of the child’s life. Specifically, participants recommended the judicial system, educational system, and foster care youth as stakeholder groups that need representation in the QPI process.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Role Clarification: a foster parent shared that QPI helped her birth family understand that her role is to provide them with support as they work towards getting their child back. Providing clarification on the roles and expectations of birth and foster parents from the beginning helped reduce potential tensions and facilitated relationship building.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Challenging Biases and Assumptions: Foster parents discussed how QPI also enabled them to acknowledge and address biases that they held about birth parents. appreciate birth parents’ experiences and develop a sense of empathy for them, and provided support to their birth parents.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Open Communication: QPI’s approach empowered birth parents to be more forthcoming with them about their circumstances and support needs, without fear of losing their child. They explained that through QPI, birth parents view them as an additional source of support that they can call upon in the future. </a:t>
            </a:r>
            <a:r>
              <a:rPr lang="en-US" sz="1200" kern="1200" dirty="0">
                <a:solidFill>
                  <a:schemeClr val="tx1"/>
                </a:solidFill>
                <a:effectLst/>
                <a:latin typeface="+mn-lt"/>
                <a:ea typeface="+mn-ea"/>
                <a:cs typeface="+mn-cs"/>
              </a:rPr>
              <a:t>QPI helped them realize that it is in the best interest of the child for all relevant caregivers to communicate effectively, work collaboratively, and get along, tension however, can adversely impact the child.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foster parents recognized how the approach and values of QPI had a positive impact on the relationships they build with birth parents of the children they fostered. Participants shared that QPI provided a clear articulation of roles and expectations of caregivers and cultivated a team-based approach to meet the best interest of the child. Additionally, QPI challenged biases and assumptions foster parents held, and offered opportunities to develop empathy towards birth parents.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5F08A37-AC8A-994A-BF94-09151754A6CE}" type="slidenum">
              <a:rPr lang="en-US" smtClean="0"/>
              <a:t>17</a:t>
            </a:fld>
            <a:endParaRPr lang="en-US"/>
          </a:p>
        </p:txBody>
      </p:sp>
    </p:spTree>
    <p:extLst>
      <p:ext uri="{BB962C8B-B14F-4D97-AF65-F5344CB8AC3E}">
        <p14:creationId xmlns:p14="http://schemas.microsoft.com/office/powerpoint/2010/main" val="171762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effectLst/>
            </a:endParaRP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F5F08A37-AC8A-994A-BF94-09151754A6CE}" type="slidenum">
              <a:rPr lang="en-US" smtClean="0"/>
              <a:t>18</a:t>
            </a:fld>
            <a:endParaRPr lang="en-US"/>
          </a:p>
        </p:txBody>
      </p:sp>
    </p:spTree>
    <p:extLst>
      <p:ext uri="{BB962C8B-B14F-4D97-AF65-F5344CB8AC3E}">
        <p14:creationId xmlns:p14="http://schemas.microsoft.com/office/powerpoint/2010/main" val="3862175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QPI shifts power away from the agency-based professionals toward foster parents to improve outcomes for children.</a:t>
            </a:r>
            <a:r>
              <a:rPr lang="en-US" dirty="0">
                <a:effectLst/>
              </a:rPr>
              <a:t> </a:t>
            </a:r>
          </a:p>
          <a:p>
            <a:endParaRPr lang="en-US" dirty="0">
              <a:effectLst/>
            </a:endParaRPr>
          </a:p>
          <a:p>
            <a:endParaRPr lang="en-US" sz="1200" kern="1200" dirty="0">
              <a:solidFill>
                <a:schemeClr val="tx1"/>
              </a:solidFill>
              <a:effectLst/>
              <a:latin typeface="+mn-lt"/>
              <a:ea typeface="+mn-ea"/>
              <a:cs typeface="+mn-cs"/>
            </a:endParaRPr>
          </a:p>
          <a:p>
            <a:endParaRPr lang="en-US" dirty="0">
              <a:effectLst/>
            </a:endParaRPr>
          </a:p>
          <a:p>
            <a:r>
              <a:rPr lang="en-US" sz="1200" kern="1200" dirty="0">
                <a:solidFill>
                  <a:schemeClr val="tx1"/>
                </a:solidFill>
                <a:effectLst/>
                <a:latin typeface="+mn-lt"/>
                <a:ea typeface="+mn-ea"/>
                <a:cs typeface="+mn-cs"/>
              </a:rPr>
              <a:t>Past research suggests that foster parent engagement with and support for birth parents can reduce parental tension and alleviate fears of having a child in the foster care system (Morrison et al., 2011; Nesmith, 2013; Nesmith et al., 2015).</a:t>
            </a:r>
            <a:r>
              <a:rPr lang="en-US" dirty="0">
                <a:effectLst/>
              </a:rPr>
              <a:t> </a:t>
            </a:r>
          </a:p>
          <a:p>
            <a:endParaRPr lang="en-US" dirty="0">
              <a:effectLst/>
            </a:endParaRPr>
          </a:p>
          <a:p>
            <a:r>
              <a:rPr lang="en-US" sz="1200" kern="1200" dirty="0">
                <a:solidFill>
                  <a:schemeClr val="tx1"/>
                </a:solidFill>
                <a:effectLst/>
                <a:latin typeface="+mn-lt"/>
                <a:ea typeface="+mn-ea"/>
                <a:cs typeface="+mn-cs"/>
              </a:rPr>
              <a:t>. QPI also helped foster parents empathize with birth parents’ struggles and contributed to increase efforts to communicate with birth parents.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QPI sites have developed concrete activities to demonstrate these essential elements.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3">
                  <a:lumMod val="75000"/>
                </a:schemeClr>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F08A37-AC8A-994A-BF94-09151754A6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874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study findings suggest that foster care agencies may benefit from incorporating strategies that promote frequent, positive interactions between birth and foster parents</a:t>
            </a:r>
            <a:r>
              <a:rPr lang="en-US" dirty="0">
                <a:effectLst/>
              </a:rPr>
              <a:t> </a:t>
            </a:r>
          </a:p>
          <a:p>
            <a:endParaRPr lang="en-US" dirty="0">
              <a:effectLst/>
            </a:endParaRPr>
          </a:p>
          <a:p>
            <a:r>
              <a:rPr lang="en-US" sz="1200" b="1" kern="1200" noProof="0" dirty="0">
                <a:solidFill>
                  <a:schemeClr val="tx1"/>
                </a:solidFill>
                <a:effectLst/>
                <a:latin typeface="+mn-lt"/>
                <a:ea typeface="+mn-ea"/>
                <a:cs typeface="+mn-cs"/>
              </a:rPr>
              <a:t>It is usually in the child’s best interest for birth and foster parents to maintain positive and supportive relationships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Moreover, child welfare workers who are intent on helping to create such an environment may need additional tools and training on best practices for professionals to prepare foster parents to effectively engage with birth parents</a:t>
            </a:r>
            <a:r>
              <a:rPr lang="en-US" dirty="0">
                <a:effectLst/>
              </a:rPr>
              <a:t> </a:t>
            </a:r>
          </a:p>
          <a:p>
            <a:endParaRPr lang="en-US" dirty="0">
              <a:effectLst/>
            </a:endParaRPr>
          </a:p>
          <a:p>
            <a:endParaRPr lang="en-US" b="1" dirty="0">
              <a:effectLst/>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3">
                  <a:lumMod val="75000"/>
                </a:schemeClr>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F08A37-AC8A-994A-BF94-09151754A6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927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08A37-AC8A-994A-BF94-09151754A6CE}" type="slidenum">
              <a:rPr lang="en-US" smtClean="0"/>
              <a:t>2</a:t>
            </a:fld>
            <a:endParaRPr lang="en-US"/>
          </a:p>
        </p:txBody>
      </p:sp>
    </p:spTree>
    <p:extLst>
      <p:ext uri="{BB962C8B-B14F-4D97-AF65-F5344CB8AC3E}">
        <p14:creationId xmlns:p14="http://schemas.microsoft.com/office/powerpoint/2010/main" val="2602382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study findings suggest that foster care agencies may benefit from incorporating strategies that promote frequent, positive interactions between birth and foster parents</a:t>
            </a:r>
            <a:r>
              <a:rPr lang="en-US" dirty="0">
                <a:effectLst/>
              </a:rPr>
              <a:t> </a:t>
            </a:r>
          </a:p>
          <a:p>
            <a:endParaRPr lang="en-US" dirty="0">
              <a:effectLst/>
            </a:endParaRPr>
          </a:p>
          <a:p>
            <a:r>
              <a:rPr lang="en-US" sz="1200" b="1" kern="1200" noProof="0" dirty="0">
                <a:solidFill>
                  <a:schemeClr val="tx1"/>
                </a:solidFill>
                <a:effectLst/>
                <a:latin typeface="+mn-lt"/>
                <a:ea typeface="+mn-ea"/>
                <a:cs typeface="+mn-cs"/>
              </a:rPr>
              <a:t>It is usually in the child’s best interest for birth and foster parents to maintain positive and supportive relationships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Moreover, child welfare workers who are intent on helping to create such an environment may need additional tools and training on best practices for professionals to prepare foster parents to effectively engage with birth parents</a:t>
            </a:r>
            <a:r>
              <a:rPr lang="en-US" dirty="0">
                <a:effectLst/>
              </a:rPr>
              <a:t>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sz="1200" b="0" i="0" kern="1200" dirty="0">
                <a:solidFill>
                  <a:schemeClr val="tx1"/>
                </a:solidFill>
                <a:effectLst/>
                <a:latin typeface="+mn-lt"/>
                <a:ea typeface="+mn-ea"/>
                <a:cs typeface="+mn-cs"/>
              </a:rPr>
              <a:t> </a:t>
            </a:r>
            <a:r>
              <a:rPr lang="en-US" dirty="0"/>
              <a:t>(</a:t>
            </a:r>
            <a:r>
              <a:rPr lang="en-US" sz="1200" dirty="0">
                <a:solidFill>
                  <a:schemeClr val="accent3">
                    <a:lumMod val="75000"/>
                  </a:schemeClr>
                </a:solidFill>
              </a:rPr>
              <a:t>U.S. Department of Health and Human Services, 2021).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lumMod val="75000"/>
                  </a:schemeClr>
                </a:solidFill>
              </a:rPr>
              <a:t>2. (</a:t>
            </a:r>
            <a:r>
              <a:rPr lang="en-US" sz="1200" dirty="0" err="1">
                <a:solidFill>
                  <a:schemeClr val="accent3">
                    <a:lumMod val="75000"/>
                  </a:schemeClr>
                </a:solidFill>
              </a:rPr>
              <a:t>Schoefeld</a:t>
            </a:r>
            <a:r>
              <a:rPr lang="en-US" sz="1200" dirty="0">
                <a:solidFill>
                  <a:schemeClr val="accent3">
                    <a:lumMod val="75000"/>
                  </a:schemeClr>
                </a:solidFill>
              </a:rPr>
              <a:t> &amp; Beek, 2009).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lumMod val="75000"/>
                  </a:schemeClr>
                </a:solidFill>
              </a:rPr>
              <a:t>3. Storer et al., 2014)). </a:t>
            </a:r>
          </a:p>
          <a:p>
            <a:endParaRPr lang="en-US" b="1" dirty="0">
              <a:effectLst/>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3">
                  <a:lumMod val="75000"/>
                </a:schemeClr>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F08A37-AC8A-994A-BF94-09151754A6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62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F5F08A37-AC8A-994A-BF94-09151754A6CE}" type="slidenum">
              <a:rPr lang="en-US" smtClean="0"/>
              <a:t>3</a:t>
            </a:fld>
            <a:endParaRPr lang="en-US"/>
          </a:p>
        </p:txBody>
      </p:sp>
    </p:spTree>
    <p:extLst>
      <p:ext uri="{BB962C8B-B14F-4D97-AF65-F5344CB8AC3E}">
        <p14:creationId xmlns:p14="http://schemas.microsoft.com/office/powerpoint/2010/main" val="1606028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 is right before the reception</a:t>
            </a:r>
          </a:p>
          <a:p>
            <a:endParaRPr lang="en-US" dirty="0"/>
          </a:p>
          <a:p>
            <a:r>
              <a:rPr lang="en-US" dirty="0"/>
              <a:t>Building a Relationship Based System: Techniques for Transformation</a:t>
            </a:r>
          </a:p>
          <a:p>
            <a:r>
              <a:rPr lang="en-US" b="1" dirty="0"/>
              <a:t>Conference Word of the Day </a:t>
            </a:r>
            <a:r>
              <a:rPr lang="en-US" dirty="0"/>
              <a:t>= RELATIONSHIPS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Opener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Discuss missing the conference because of the weather (Ice Storm of 2018)…</a:t>
            </a:r>
            <a:r>
              <a:rPr lang="en-US" dirty="0" err="1"/>
              <a:t>soooo</a:t>
            </a:r>
            <a:r>
              <a:rPr lang="en-US" dirty="0"/>
              <a:t> glad the weather won’t keep us apart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u="sng" dirty="0"/>
              <a:t>Jennifer Rodriguez Mantra</a:t>
            </a:r>
          </a:p>
          <a:p>
            <a:pPr marL="171450" indent="-171450">
              <a:buFont typeface="Arial" panose="020B0604020202020204" pitchFamily="34" charset="0"/>
              <a:buChar char="•"/>
            </a:pPr>
            <a:r>
              <a:rPr lang="en-US" dirty="0"/>
              <a:t>Our goal is to improve the lives of children</a:t>
            </a:r>
          </a:p>
          <a:p>
            <a:pPr marL="171450" indent="-171450">
              <a:buFont typeface="Arial" panose="020B0604020202020204" pitchFamily="34" charset="0"/>
              <a:buChar char="•"/>
            </a:pPr>
            <a:r>
              <a:rPr lang="en-US" dirty="0"/>
              <a:t>Foster care children &amp; youth are happier while in care</a:t>
            </a:r>
          </a:p>
          <a:p>
            <a:pPr marL="171450" indent="-171450">
              <a:buFont typeface="Arial" panose="020B0604020202020204" pitchFamily="34" charset="0"/>
              <a:buChar char="•"/>
            </a:pPr>
            <a:r>
              <a:rPr lang="en-US" dirty="0"/>
              <a:t>In order to do this, there MUST be better partnerships and relationships between bio/foster parents, agency staff, and community partners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0D360-1E95-4D1B-AC1F-E5A81BF7C6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3228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b="0" i="0" kern="1200" dirty="0">
                <a:solidFill>
                  <a:schemeClr val="tx1"/>
                </a:solidFill>
                <a:effectLst/>
                <a:latin typeface="+mn-lt"/>
                <a:ea typeface="+mn-ea"/>
                <a:cs typeface="+mn-cs"/>
              </a:rPr>
              <a:t> </a:t>
            </a:r>
            <a:r>
              <a:rPr lang="en-US" dirty="0"/>
              <a:t>(</a:t>
            </a:r>
            <a:r>
              <a:rPr lang="en-US" sz="1200" dirty="0">
                <a:solidFill>
                  <a:schemeClr val="accent3">
                    <a:lumMod val="75000"/>
                  </a:schemeClr>
                </a:solidFill>
              </a:rPr>
              <a:t>U.S. Department of Health and Human Services, 2021).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lumMod val="75000"/>
                  </a:schemeClr>
                </a:solidFill>
              </a:rPr>
              <a:t>2. (</a:t>
            </a:r>
            <a:r>
              <a:rPr lang="en-US" sz="1200" dirty="0" err="1">
                <a:solidFill>
                  <a:schemeClr val="accent3">
                    <a:lumMod val="75000"/>
                  </a:schemeClr>
                </a:solidFill>
              </a:rPr>
              <a:t>Schoefeld</a:t>
            </a:r>
            <a:r>
              <a:rPr lang="en-US" sz="1200" dirty="0">
                <a:solidFill>
                  <a:schemeClr val="accent3">
                    <a:lumMod val="75000"/>
                  </a:schemeClr>
                </a:solidFill>
              </a:rPr>
              <a:t> &amp; Beek, 2009).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lumMod val="75000"/>
                  </a:schemeClr>
                </a:solidFill>
              </a:rPr>
              <a:t>3. Storer et al., 2014)). </a:t>
            </a:r>
          </a:p>
          <a:p>
            <a:endParaRPr lang="en-US" dirty="0"/>
          </a:p>
          <a:p>
            <a:r>
              <a:rPr lang="en-US" dirty="0"/>
              <a:t>The argument is that when Foster Parenting is delivered with quality, foster parents children can build secure attachments, which leads to better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3">
                  <a:lumMod val="75000"/>
                </a:schemeClr>
              </a:solidFill>
            </a:endParaRPr>
          </a:p>
        </p:txBody>
      </p:sp>
      <p:sp>
        <p:nvSpPr>
          <p:cNvPr id="4" name="Slide Number Placeholder 3"/>
          <p:cNvSpPr>
            <a:spLocks noGrp="1"/>
          </p:cNvSpPr>
          <p:nvPr>
            <p:ph type="sldNum" sz="quarter" idx="5"/>
          </p:nvPr>
        </p:nvSpPr>
        <p:spPr/>
        <p:txBody>
          <a:bodyPr/>
          <a:lstStyle/>
          <a:p>
            <a:fld id="{F5F08A37-AC8A-994A-BF94-09151754A6CE}" type="slidenum">
              <a:rPr lang="en-US" smtClean="0"/>
              <a:t>5</a:t>
            </a:fld>
            <a:endParaRPr lang="en-US"/>
          </a:p>
        </p:txBody>
      </p:sp>
    </p:spTree>
    <p:extLst>
      <p:ext uri="{BB962C8B-B14F-4D97-AF65-F5344CB8AC3E}">
        <p14:creationId xmlns:p14="http://schemas.microsoft.com/office/powerpoint/2010/main" val="3337614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a:r>
            <a:r>
              <a:rPr lang="en-US" sz="1200" b="0" i="0" kern="1200" dirty="0">
                <a:solidFill>
                  <a:schemeClr val="tx1"/>
                </a:solidFill>
                <a:effectLst/>
                <a:latin typeface="+mn-lt"/>
                <a:ea typeface="+mn-ea"/>
                <a:cs typeface="+mn-cs"/>
              </a:rPr>
              <a:t> To ensure effective care coordination for youth in care, foster parents must develop and maintain working relationships with birth parents, foster care agency personnel, and other stakeholders.”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Times New Roman" panose="02020603050405020304" pitchFamily="18" charset="0"/>
                <a:cs typeface="Times New Roman" panose="02020603050405020304" pitchFamily="18" charset="0"/>
              </a:rPr>
              <a:t>It is usually in the child’s best interest for birth and foster parents to maintain supportive relationships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“Given the role of foster parents in providing continuity of care and promoting child well-being, many child welfare agencies are keen to identify strategies to improve the working relationship among child welfare services stakeholders and ensure foster parent perspectives are valued and incorporated in quality improvement efforts.”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quality of the relationship between birth and foster parents impacts family reunification outcomes. As such, it is imperative to explore strategies to engage foster parents as invested and valued caregivers, and to equip them with the skills that improve their coparenting relationship with birth parents.</a:t>
            </a:r>
          </a:p>
          <a:p>
            <a:endParaRPr lang="en-US" sz="1200" b="1" kern="120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highlight>
                  <a:srgbClr val="FFFF00"/>
                </a:highlight>
                <a:latin typeface="+mn-lt"/>
                <a:ea typeface="+mn-ea"/>
                <a:cs typeface="+mn-cs"/>
              </a:rPr>
              <a:t>Therefore, A better understanding on how to strengthen this relationship is important and can lead to the development and testing of strategies to improve foster parent well-being and retention.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highlight>
                <a:srgbClr val="FFFF00"/>
              </a:highlight>
              <a:latin typeface="+mn-lt"/>
              <a:ea typeface="+mn-ea"/>
              <a:cs typeface="+mn-cs"/>
            </a:endParaRP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3">
                  <a:lumMod val="75000"/>
                </a:schemeClr>
              </a:solidFill>
            </a:endParaRPr>
          </a:p>
        </p:txBody>
      </p:sp>
      <p:sp>
        <p:nvSpPr>
          <p:cNvPr id="4" name="Slide Number Placeholder 3"/>
          <p:cNvSpPr>
            <a:spLocks noGrp="1"/>
          </p:cNvSpPr>
          <p:nvPr>
            <p:ph type="sldNum" sz="quarter" idx="5"/>
          </p:nvPr>
        </p:nvSpPr>
        <p:spPr/>
        <p:txBody>
          <a:bodyPr/>
          <a:lstStyle/>
          <a:p>
            <a:fld id="{F5F08A37-AC8A-994A-BF94-09151754A6CE}" type="slidenum">
              <a:rPr lang="en-US" smtClean="0"/>
              <a:t>6</a:t>
            </a:fld>
            <a:endParaRPr lang="en-US"/>
          </a:p>
        </p:txBody>
      </p:sp>
    </p:spTree>
    <p:extLst>
      <p:ext uri="{BB962C8B-B14F-4D97-AF65-F5344CB8AC3E}">
        <p14:creationId xmlns:p14="http://schemas.microsoft.com/office/powerpoint/2010/main" val="3009609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buFont typeface="+mj-lt"/>
              <a:buNone/>
            </a:pPr>
            <a:r>
              <a:rPr lang="en-US" sz="1200" b="1" dirty="0">
                <a:solidFill>
                  <a:srgbClr val="002060"/>
                </a:solidFill>
              </a:rPr>
              <a:t>Parenting- </a:t>
            </a:r>
            <a:r>
              <a:rPr lang="en-US" sz="1200" dirty="0">
                <a:solidFill>
                  <a:srgbClr val="002060"/>
                </a:solidFill>
              </a:rPr>
              <a:t>Consistent, excellent parenting and meaningful relationships  are the most important services to child and youth in foster care.</a:t>
            </a:r>
          </a:p>
          <a:p>
            <a:pPr lvl="0" algn="l">
              <a:buFont typeface="+mj-lt"/>
              <a:buNone/>
            </a:pPr>
            <a:r>
              <a:rPr lang="en-US" sz="1200" b="1" dirty="0">
                <a:solidFill>
                  <a:srgbClr val="002060"/>
                </a:solidFill>
              </a:rPr>
              <a:t>Meaningful Relationships- Research on child development and trauma demonstrates the importance of parenting and positive relationships.</a:t>
            </a:r>
          </a:p>
          <a:p>
            <a:pPr lvl="0" algn="l">
              <a:buFont typeface="+mj-lt"/>
              <a:buNone/>
            </a:pPr>
            <a:r>
              <a:rPr lang="en-US" sz="1200" b="1" dirty="0">
                <a:solidFill>
                  <a:srgbClr val="002060"/>
                </a:solidFill>
              </a:rPr>
              <a:t>Stakeholders Drive Change</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“Quality Parenting Initiative (QPI) is a systems change approach designed to expressly address the practices of foster parents and their support from child welfare workers, by helping agencies and systems incorporate best practices and policies.” It is a collaborative approach</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This is the commitment to excellent parenting through strong relationships that put the child first. </a:t>
            </a:r>
          </a:p>
          <a:p>
            <a:endParaRPr lang="en-US" dirty="0"/>
          </a:p>
          <a:p>
            <a:r>
              <a:rPr lang="en-US" dirty="0"/>
              <a:t>Stakeholders must be involved in every stage of the change process while QPI provides </a:t>
            </a:r>
            <a:r>
              <a:rPr lang="en-US" sz="1200" b="0" i="0" kern="1200" dirty="0">
                <a:solidFill>
                  <a:schemeClr val="tx1"/>
                </a:solidFill>
                <a:effectLst/>
                <a:latin typeface="+mn-lt"/>
                <a:ea typeface="+mn-ea"/>
                <a:cs typeface="+mn-cs"/>
              </a:rPr>
              <a:t>strategic consultation and organizational support by working with its stakeholders to develop an implementation plan, as well as implementation and advocacy resources to support sites in their work.</a:t>
            </a:r>
            <a:endParaRPr lang="en-US" dirty="0"/>
          </a:p>
          <a:p>
            <a:endParaRPr lang="en-US" dirty="0"/>
          </a:p>
          <a:p>
            <a:r>
              <a:rPr lang="en-US" dirty="0"/>
              <a:t>QPI draws heavily of diverse stakeholders and the is unique due it the intensity of the focus of partnership, meaning </a:t>
            </a:r>
            <a:r>
              <a:rPr lang="en-US" sz="1200" b="0" i="0" kern="1200" dirty="0">
                <a:solidFill>
                  <a:schemeClr val="tx1"/>
                </a:solidFill>
                <a:effectLst/>
                <a:latin typeface="+mn-lt"/>
                <a:ea typeface="+mn-ea"/>
                <a:cs typeface="+mn-cs"/>
              </a:rPr>
              <a:t>Less guidance is provided on skills to promote shared parenting and other strategies that build trusting relationships between out-of-home caregivers and parents of youth in foster care.</a:t>
            </a:r>
            <a:endParaRPr lang="en-US" dirty="0"/>
          </a:p>
        </p:txBody>
      </p:sp>
      <p:sp>
        <p:nvSpPr>
          <p:cNvPr id="4" name="Slide Number Placeholder 3"/>
          <p:cNvSpPr>
            <a:spLocks noGrp="1"/>
          </p:cNvSpPr>
          <p:nvPr>
            <p:ph type="sldNum" sz="quarter" idx="5"/>
          </p:nvPr>
        </p:nvSpPr>
        <p:spPr/>
        <p:txBody>
          <a:bodyPr/>
          <a:lstStyle/>
          <a:p>
            <a:fld id="{F5F08A37-AC8A-994A-BF94-09151754A6CE}" type="slidenum">
              <a:rPr lang="en-US" smtClean="0"/>
              <a:t>7</a:t>
            </a:fld>
            <a:endParaRPr lang="en-US"/>
          </a:p>
        </p:txBody>
      </p:sp>
    </p:spTree>
    <p:extLst>
      <p:ext uri="{BB962C8B-B14F-4D97-AF65-F5344CB8AC3E}">
        <p14:creationId xmlns:p14="http://schemas.microsoft.com/office/powerpoint/2010/main" val="182231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Comfort Calls: </a:t>
            </a:r>
            <a:r>
              <a:rPr lang="en-US" sz="1200" b="0" i="0" kern="1200" dirty="0">
                <a:solidFill>
                  <a:schemeClr val="tx1"/>
                </a:solidFill>
                <a:effectLst/>
                <a:latin typeface="+mn-lt"/>
                <a:ea typeface="+mn-ea"/>
                <a:cs typeface="+mn-cs"/>
              </a:rPr>
              <a:t>are arranged phone calls that are placed by the foster parent to the birth parent immediately following a new placement.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Partnership Plans: are created by foster parents and case workers at the beginning of a new placement and outline various expectations related to mutual responsibilities, such as preferred forms of communication and information sharing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Improved Transition Planning: protocols developed to ensure that children are able to build as much of a relationship with the new caregiver as possible before moving, that the stakeholders share information about the child, that services and supports be put in place before the move, and that the child is able to maintain their relationship with the former caregiver after the move.</a:t>
            </a: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QPI has been implemented in over 80 jurisdictions in 10 states. Yet, no external research has been conducted to understand the implementation and impact of QPI. </a:t>
            </a:r>
            <a:endParaRPr lang="en-US" sz="1200" b="0" i="0" kern="1200" dirty="0">
              <a:solidFill>
                <a:schemeClr val="tx1"/>
              </a:solidFill>
              <a:effectLst/>
              <a:latin typeface="+mn-lt"/>
              <a:ea typeface="+mn-ea"/>
              <a:cs typeface="+mn-cs"/>
            </a:endParaRPr>
          </a:p>
          <a:p>
            <a:endParaRPr lang="en-US" dirty="0"/>
          </a:p>
          <a:p>
            <a:pPr fontAlgn="base"/>
            <a:r>
              <a:rPr lang="en-US" sz="1200" b="0" i="0" kern="1200" dirty="0">
                <a:solidFill>
                  <a:schemeClr val="tx1"/>
                </a:solidFill>
                <a:effectLst/>
                <a:latin typeface="+mn-lt"/>
                <a:ea typeface="+mn-ea"/>
                <a:cs typeface="+mn-cs"/>
              </a:rPr>
              <a:t>The BFPP is a collaboration between Children's Trust Fund Alliance and YLC/QPI. Below is a description. Thanks!</a:t>
            </a:r>
          </a:p>
          <a:p>
            <a:pPr fontAlgn="base"/>
            <a:r>
              <a:rPr lang="en-US" sz="1200" b="0" i="0" kern="1200" dirty="0">
                <a:solidFill>
                  <a:schemeClr val="tx1"/>
                </a:solidFill>
                <a:effectLst/>
                <a:latin typeface="+mn-lt"/>
                <a:ea typeface="+mn-ea"/>
                <a:cs typeface="+mn-cs"/>
              </a:rPr>
              <a:t>The Birth and Foster Parent Partnership (BFPP) is an innovative approach that creates authentic partnerships among parents who advocate for policy and practices that benefit children and families. The BFPP is designed to further Casey Family Program’s (CFP’s) 2020 goals focused on the safe reduction of the number of youth in foster care. Its purpose is to increase coordination between birth parents and foster parent caregivers for improved permanency outcomes.</a:t>
            </a:r>
          </a:p>
          <a:p>
            <a:pPr fontAlgn="base"/>
            <a:r>
              <a:rPr lang="en-US" sz="1200" b="0" i="0" kern="1200" dirty="0">
                <a:solidFill>
                  <a:schemeClr val="tx1"/>
                </a:solidFill>
                <a:effectLst/>
                <a:latin typeface="+mn-lt"/>
                <a:ea typeface="+mn-ea"/>
                <a:cs typeface="+mn-cs"/>
              </a:rPr>
              <a:t>The partnership is managed through a collaboration between the Children’s Trust Fund Alliance (Alliance), Youth Law Center Quality Parenting Initiative (YLC/QPI) and CFP.</a:t>
            </a:r>
          </a:p>
          <a:p>
            <a:endParaRPr lang="en-US" dirty="0"/>
          </a:p>
        </p:txBody>
      </p:sp>
      <p:sp>
        <p:nvSpPr>
          <p:cNvPr id="4" name="Slide Number Placeholder 3"/>
          <p:cNvSpPr>
            <a:spLocks noGrp="1"/>
          </p:cNvSpPr>
          <p:nvPr>
            <p:ph type="sldNum" sz="quarter" idx="5"/>
          </p:nvPr>
        </p:nvSpPr>
        <p:spPr/>
        <p:txBody>
          <a:bodyPr/>
          <a:lstStyle/>
          <a:p>
            <a:fld id="{F5F08A37-AC8A-994A-BF94-09151754A6CE}" type="slidenum">
              <a:rPr lang="en-US" smtClean="0"/>
              <a:t>8</a:t>
            </a:fld>
            <a:endParaRPr lang="en-US"/>
          </a:p>
        </p:txBody>
      </p:sp>
    </p:spTree>
    <p:extLst>
      <p:ext uri="{BB962C8B-B14F-4D97-AF65-F5344CB8AC3E}">
        <p14:creationId xmlns:p14="http://schemas.microsoft.com/office/powerpoint/2010/main" val="2677150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5F08A37-AC8A-994A-BF94-09151754A6CE}" type="slidenum">
              <a:rPr lang="en-US" smtClean="0"/>
              <a:t>9</a:t>
            </a:fld>
            <a:endParaRPr lang="en-US"/>
          </a:p>
        </p:txBody>
      </p:sp>
    </p:spTree>
    <p:extLst>
      <p:ext uri="{BB962C8B-B14F-4D97-AF65-F5344CB8AC3E}">
        <p14:creationId xmlns:p14="http://schemas.microsoft.com/office/powerpoint/2010/main" val="214060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007174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5621" y="1"/>
            <a:ext cx="10515600" cy="1690687"/>
          </a:xfrm>
        </p:spPr>
        <p:txBody>
          <a:bodyPr/>
          <a:lstStyle/>
          <a:p>
            <a:r>
              <a:rPr lang="en-US" dirty="0"/>
              <a:t>Click to edit Master title style</a:t>
            </a:r>
          </a:p>
        </p:txBody>
      </p:sp>
      <p:sp>
        <p:nvSpPr>
          <p:cNvPr id="3" name="Content Placeholder 2"/>
          <p:cNvSpPr>
            <a:spLocks noGrp="1"/>
          </p:cNvSpPr>
          <p:nvPr>
            <p:ph idx="1"/>
          </p:nvPr>
        </p:nvSpPr>
        <p:spPr>
          <a:xfrm>
            <a:off x="-22579" y="1"/>
            <a:ext cx="12192000" cy="6858000"/>
          </a:xfrm>
          <a:blipFill>
            <a:blip r:embed="rId2"/>
            <a:stretch>
              <a:fillRect/>
            </a:stretch>
          </a:blip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714626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427F08-4F11-E54C-BE57-4AB9328EC205}" type="datetimeFigureOut">
              <a:rPr lang="en-US" smtClean="0"/>
              <a:pPr/>
              <a:t>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E7E01-899A-8841-9BA5-F7061C7261D3}" type="slidenum">
              <a:rPr lang="en-US" smtClean="0"/>
              <a:pPr/>
              <a:t>‹#›</a:t>
            </a:fld>
            <a:endParaRPr lang="en-US"/>
          </a:p>
        </p:txBody>
      </p:sp>
    </p:spTree>
    <p:extLst>
      <p:ext uri="{BB962C8B-B14F-4D97-AF65-F5344CB8AC3E}">
        <p14:creationId xmlns:p14="http://schemas.microsoft.com/office/powerpoint/2010/main" val="279667698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427F08-4F11-E54C-BE57-4AB9328EC205}" type="datetimeFigureOut">
              <a:rPr lang="en-US" smtClean="0"/>
              <a:pPr/>
              <a:t>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E7E01-899A-8841-9BA5-F7061C7261D3}" type="slidenum">
              <a:rPr lang="en-US" smtClean="0"/>
              <a:pPr/>
              <a:t>‹#›</a:t>
            </a:fld>
            <a:endParaRPr lang="en-US"/>
          </a:p>
        </p:txBody>
      </p:sp>
    </p:spTree>
    <p:extLst>
      <p:ext uri="{BB962C8B-B14F-4D97-AF65-F5344CB8AC3E}">
        <p14:creationId xmlns:p14="http://schemas.microsoft.com/office/powerpoint/2010/main" val="27163119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427F08-4F11-E54C-BE57-4AB9328EC205}" type="datetimeFigureOut">
              <a:rPr lang="en-US" smtClean="0"/>
              <a:pPr/>
              <a:t>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6E7E01-899A-8841-9BA5-F7061C7261D3}" type="slidenum">
              <a:rPr lang="en-US" smtClean="0"/>
              <a:pPr/>
              <a:t>‹#›</a:t>
            </a:fld>
            <a:endParaRPr lang="en-US"/>
          </a:p>
        </p:txBody>
      </p:sp>
    </p:spTree>
    <p:extLst>
      <p:ext uri="{BB962C8B-B14F-4D97-AF65-F5344CB8AC3E}">
        <p14:creationId xmlns:p14="http://schemas.microsoft.com/office/powerpoint/2010/main" val="273358175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427F08-4F11-E54C-BE57-4AB9328EC205}" type="datetimeFigureOut">
              <a:rPr lang="en-US" smtClean="0"/>
              <a:pPr/>
              <a:t>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6E7E01-899A-8841-9BA5-F7061C7261D3}" type="slidenum">
              <a:rPr lang="en-US" smtClean="0"/>
              <a:pPr/>
              <a:t>‹#›</a:t>
            </a:fld>
            <a:endParaRPr lang="en-US"/>
          </a:p>
        </p:txBody>
      </p:sp>
    </p:spTree>
    <p:extLst>
      <p:ext uri="{BB962C8B-B14F-4D97-AF65-F5344CB8AC3E}">
        <p14:creationId xmlns:p14="http://schemas.microsoft.com/office/powerpoint/2010/main" val="181271163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427F08-4F11-E54C-BE57-4AB9328EC205}" type="datetimeFigureOut">
              <a:rPr lang="en-US" smtClean="0"/>
              <a:pPr/>
              <a:t>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6E7E01-899A-8841-9BA5-F7061C7261D3}" type="slidenum">
              <a:rPr lang="en-US" smtClean="0"/>
              <a:pPr/>
              <a:t>‹#›</a:t>
            </a:fld>
            <a:endParaRPr lang="en-US"/>
          </a:p>
        </p:txBody>
      </p:sp>
    </p:spTree>
    <p:extLst>
      <p:ext uri="{BB962C8B-B14F-4D97-AF65-F5344CB8AC3E}">
        <p14:creationId xmlns:p14="http://schemas.microsoft.com/office/powerpoint/2010/main" val="217269097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427F08-4F11-E54C-BE57-4AB9328EC205}" type="datetimeFigureOut">
              <a:rPr lang="en-US" smtClean="0"/>
              <a:pPr/>
              <a:t>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E7E01-899A-8841-9BA5-F7061C7261D3}" type="slidenum">
              <a:rPr lang="en-US" smtClean="0"/>
              <a:pPr/>
              <a:t>‹#›</a:t>
            </a:fld>
            <a:endParaRPr lang="en-US"/>
          </a:p>
        </p:txBody>
      </p:sp>
    </p:spTree>
    <p:extLst>
      <p:ext uri="{BB962C8B-B14F-4D97-AF65-F5344CB8AC3E}">
        <p14:creationId xmlns:p14="http://schemas.microsoft.com/office/powerpoint/2010/main" val="72050923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427F08-4F11-E54C-BE57-4AB9328EC205}" type="datetimeFigureOut">
              <a:rPr lang="en-US" smtClean="0"/>
              <a:pPr/>
              <a:t>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E7E01-899A-8841-9BA5-F7061C7261D3}" type="slidenum">
              <a:rPr lang="en-US" smtClean="0"/>
              <a:pPr/>
              <a:t>‹#›</a:t>
            </a:fld>
            <a:endParaRPr lang="en-US"/>
          </a:p>
        </p:txBody>
      </p:sp>
    </p:spTree>
    <p:extLst>
      <p:ext uri="{BB962C8B-B14F-4D97-AF65-F5344CB8AC3E}">
        <p14:creationId xmlns:p14="http://schemas.microsoft.com/office/powerpoint/2010/main" val="266904341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427F08-4F11-E54C-BE57-4AB9328EC205}" type="datetimeFigureOut">
              <a:rPr lang="en-US" smtClean="0"/>
              <a:pPr/>
              <a:t>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E7E01-899A-8841-9BA5-F7061C7261D3}" type="slidenum">
              <a:rPr lang="en-US" smtClean="0"/>
              <a:pPr/>
              <a:t>‹#›</a:t>
            </a:fld>
            <a:endParaRPr lang="en-US"/>
          </a:p>
        </p:txBody>
      </p:sp>
    </p:spTree>
    <p:extLst>
      <p:ext uri="{BB962C8B-B14F-4D97-AF65-F5344CB8AC3E}">
        <p14:creationId xmlns:p14="http://schemas.microsoft.com/office/powerpoint/2010/main" val="314425987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427F08-4F11-E54C-BE57-4AB9328EC205}" type="datetimeFigureOut">
              <a:rPr lang="en-US" smtClean="0"/>
              <a:pPr/>
              <a:t>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E7E01-899A-8841-9BA5-F7061C7261D3}" type="slidenum">
              <a:rPr lang="en-US" smtClean="0"/>
              <a:pPr/>
              <a:t>‹#›</a:t>
            </a:fld>
            <a:endParaRPr lang="en-US"/>
          </a:p>
        </p:txBody>
      </p:sp>
    </p:spTree>
    <p:extLst>
      <p:ext uri="{BB962C8B-B14F-4D97-AF65-F5344CB8AC3E}">
        <p14:creationId xmlns:p14="http://schemas.microsoft.com/office/powerpoint/2010/main" val="319855926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4/20/22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4/20/22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427F08-4F11-E54C-BE57-4AB9328EC205}" type="datetimeFigureOut">
              <a:rPr lang="en-US" smtClean="0"/>
              <a:pPr/>
              <a:t>4/20/22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E7E01-899A-8841-9BA5-F7061C7261D3}" type="slidenum">
              <a:rPr lang="en-US" smtClean="0"/>
              <a:pPr/>
              <a:t>‹#›</a:t>
            </a:fld>
            <a:endParaRPr lang="en-US"/>
          </a:p>
        </p:txBody>
      </p:sp>
    </p:spTree>
    <p:extLst>
      <p:ext uri="{BB962C8B-B14F-4D97-AF65-F5344CB8AC3E}">
        <p14:creationId xmlns:p14="http://schemas.microsoft.com/office/powerpoint/2010/main" val="32201925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ferrisintroductiontosocialwork.pressbooks.com/chapter/chapter-7-child-welfare-and-foster-care/"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20.xml"/><Relationship Id="rId5" Type="http://schemas.openxmlformats.org/officeDocument/2006/relationships/diagramQuickStyle" Target="../diagrams/quickStyle2.xml"/><Relationship Id="rId10" Type="http://schemas.openxmlformats.org/officeDocument/2006/relationships/diagramQuickStyle" Target="../diagrams/quickStyle20.xml"/><Relationship Id="rId4" Type="http://schemas.openxmlformats.org/officeDocument/2006/relationships/diagramLayout" Target="../diagrams/layout2.xml"/><Relationship Id="rId9" Type="http://schemas.openxmlformats.org/officeDocument/2006/relationships/diagramLayout" Target="../diagrams/layout2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7.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Picture 6" descr="A hand of two adults and a kid on top of each other">
            <a:extLst>
              <a:ext uri="{FF2B5EF4-FFF2-40B4-BE49-F238E27FC236}">
                <a16:creationId xmlns:a16="http://schemas.microsoft.com/office/drawing/2014/main" id="{F0BD6B94-28DB-3842-B417-D6657FB02B08}"/>
              </a:ext>
            </a:extLst>
          </p:cNvPr>
          <p:cNvPicPr>
            <a:picLocks noChangeAspect="1"/>
          </p:cNvPicPr>
          <p:nvPr/>
        </p:nvPicPr>
        <p:blipFill rotWithShape="1">
          <a:blip r:embed="rId3">
            <a:duotone>
              <a:prstClr val="black"/>
              <a:srgbClr val="D9C3A5">
                <a:tint val="50000"/>
                <a:satMod val="180000"/>
              </a:srgbClr>
            </a:duotone>
          </a:blip>
          <a:srcRect t="41015" b="6850"/>
          <a:stretch/>
        </p:blipFill>
        <p:spPr>
          <a:xfrm>
            <a:off x="-1" y="0"/>
            <a:ext cx="12191980" cy="4242806"/>
          </a:xfrm>
          <a:prstGeom prst="rect">
            <a:avLst/>
          </a:prstGeom>
        </p:spPr>
      </p:pic>
      <p:sp>
        <p:nvSpPr>
          <p:cNvPr id="2" name="Title 1">
            <a:extLst>
              <a:ext uri="{FF2B5EF4-FFF2-40B4-BE49-F238E27FC236}">
                <a16:creationId xmlns:a16="http://schemas.microsoft.com/office/drawing/2014/main" id="{0B34DE7E-BAC5-074A-B6AE-81190D0C8965}"/>
              </a:ext>
            </a:extLst>
          </p:cNvPr>
          <p:cNvSpPr>
            <a:spLocks noGrp="1"/>
          </p:cNvSpPr>
          <p:nvPr>
            <p:ph type="ctrTitle"/>
          </p:nvPr>
        </p:nvSpPr>
        <p:spPr>
          <a:xfrm>
            <a:off x="0" y="3429000"/>
            <a:ext cx="12191980" cy="1300334"/>
          </a:xfrm>
          <a:solidFill>
            <a:schemeClr val="accent3">
              <a:lumMod val="20000"/>
              <a:lumOff val="80000"/>
            </a:schemeClr>
          </a:solidFill>
        </p:spPr>
        <p:txBody>
          <a:bodyPr>
            <a:noAutofit/>
          </a:bodyPr>
          <a:lstStyle/>
          <a:p>
            <a:r>
              <a:rPr lang="en-US" sz="3200" dirty="0">
                <a:solidFill>
                  <a:srgbClr val="002060"/>
                </a:solidFill>
              </a:rPr>
              <a:t>It’s possible: cultivating positive relationships between birth and foster parents</a:t>
            </a:r>
          </a:p>
        </p:txBody>
      </p:sp>
      <p:sp>
        <p:nvSpPr>
          <p:cNvPr id="3" name="Subtitle 2">
            <a:extLst>
              <a:ext uri="{FF2B5EF4-FFF2-40B4-BE49-F238E27FC236}">
                <a16:creationId xmlns:a16="http://schemas.microsoft.com/office/drawing/2014/main" id="{854E8225-663A-0B4A-9952-D7BE92B56522}"/>
              </a:ext>
            </a:extLst>
          </p:cNvPr>
          <p:cNvSpPr>
            <a:spLocks noGrp="1"/>
          </p:cNvSpPr>
          <p:nvPr>
            <p:ph type="subTitle" idx="1"/>
          </p:nvPr>
        </p:nvSpPr>
        <p:spPr>
          <a:xfrm>
            <a:off x="2286795" y="5087598"/>
            <a:ext cx="7618387" cy="1300333"/>
          </a:xfrm>
        </p:spPr>
        <p:txBody>
          <a:bodyPr>
            <a:normAutofit fontScale="32500" lnSpcReduction="20000"/>
          </a:bodyPr>
          <a:lstStyle/>
          <a:p>
            <a:r>
              <a:rPr lang="en-US" sz="7400" b="1" dirty="0">
                <a:solidFill>
                  <a:schemeClr val="tx1"/>
                </a:solidFill>
              </a:rPr>
              <a:t>Ericka M. Lewis Ph.D., LMSW</a:t>
            </a:r>
          </a:p>
          <a:p>
            <a:r>
              <a:rPr lang="en-US" sz="7400" b="1" dirty="0">
                <a:solidFill>
                  <a:schemeClr val="tx1"/>
                </a:solidFill>
              </a:rPr>
              <a:t>CASCW 2022 Annual Spring Conference</a:t>
            </a:r>
          </a:p>
          <a:p>
            <a:r>
              <a:rPr lang="en-US" sz="7400" b="1" dirty="0">
                <a:solidFill>
                  <a:schemeClr val="tx1"/>
                </a:solidFill>
              </a:rPr>
              <a:t>April 20, 2022</a:t>
            </a:r>
          </a:p>
          <a:p>
            <a:endParaRPr lang="en-US" dirty="0">
              <a:solidFill>
                <a:srgbClr val="FFC000"/>
              </a:solidFill>
            </a:endParaRPr>
          </a:p>
        </p:txBody>
      </p:sp>
      <p:pic>
        <p:nvPicPr>
          <p:cNvPr id="1026" name="Picture 2" descr="University of Maryland, Baltimore">
            <a:extLst>
              <a:ext uri="{FF2B5EF4-FFF2-40B4-BE49-F238E27FC236}">
                <a16:creationId xmlns:a16="http://schemas.microsoft.com/office/drawing/2014/main" id="{106F1AE4-36C4-4349-B05D-C1A9C3E26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2758" y="6043371"/>
            <a:ext cx="2614843" cy="68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458394"/>
      </p:ext>
    </p:extLst>
  </p:cSld>
  <p:clrMapOvr>
    <a:masterClrMapping/>
  </p:clrMapOvr>
  <mc:AlternateContent xmlns:mc="http://schemas.openxmlformats.org/markup-compatibility/2006" xmlns:p14="http://schemas.microsoft.com/office/powerpoint/2010/main">
    <mc:Choice Requires="p14">
      <p:transition spd="slow" p14:dur="2000" advTm="4402"/>
    </mc:Choice>
    <mc:Fallback xmlns="">
      <p:transition spd="slow" advTm="440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D07A8-9443-6346-A164-883C6AF5A226}"/>
              </a:ext>
            </a:extLst>
          </p:cNvPr>
          <p:cNvSpPr>
            <a:spLocks noGrp="1"/>
          </p:cNvSpPr>
          <p:nvPr>
            <p:ph type="title"/>
          </p:nvPr>
        </p:nvSpPr>
        <p:spPr>
          <a:xfrm>
            <a:off x="6900672" y="978776"/>
            <a:ext cx="4486656" cy="1174991"/>
          </a:xfrm>
          <a:prstGeom prst="ellipse">
            <a:avLst/>
          </a:prstGeom>
        </p:spPr>
        <p:txBody>
          <a:bodyPr>
            <a:normAutofit/>
          </a:bodyPr>
          <a:lstStyle/>
          <a:p>
            <a:r>
              <a:rPr lang="en-US" sz="2400"/>
              <a:t>Study aims</a:t>
            </a:r>
          </a:p>
        </p:txBody>
      </p:sp>
      <p:pic>
        <p:nvPicPr>
          <p:cNvPr id="5" name="Picture 4" descr="A family posing for a picture&#10;&#10;Description automatically generated with medium confidence">
            <a:extLst>
              <a:ext uri="{FF2B5EF4-FFF2-40B4-BE49-F238E27FC236}">
                <a16:creationId xmlns:a16="http://schemas.microsoft.com/office/drawing/2014/main" id="{3E4A719F-6AC6-284B-B9DD-AEF03546ABF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4714" r="6534"/>
          <a:stretch/>
        </p:blipFill>
        <p:spPr>
          <a:xfrm>
            <a:off x="20" y="10"/>
            <a:ext cx="6086621" cy="6857990"/>
          </a:xfrm>
          <a:prstGeom prst="rect">
            <a:avLst/>
          </a:prstGeom>
        </p:spPr>
      </p:pic>
      <p:sp>
        <p:nvSpPr>
          <p:cNvPr id="3" name="Content Placeholder 2">
            <a:extLst>
              <a:ext uri="{FF2B5EF4-FFF2-40B4-BE49-F238E27FC236}">
                <a16:creationId xmlns:a16="http://schemas.microsoft.com/office/drawing/2014/main" id="{C7EF65B5-BCB5-EB4D-9A8C-0548DD856971}"/>
              </a:ext>
            </a:extLst>
          </p:cNvPr>
          <p:cNvSpPr>
            <a:spLocks noGrp="1"/>
          </p:cNvSpPr>
          <p:nvPr>
            <p:ph idx="1"/>
          </p:nvPr>
        </p:nvSpPr>
        <p:spPr>
          <a:xfrm>
            <a:off x="6135623" y="2640692"/>
            <a:ext cx="6056357" cy="3255252"/>
          </a:xfrm>
        </p:spPr>
        <p:txBody>
          <a:bodyPr>
            <a:normAutofit/>
          </a:bodyPr>
          <a:lstStyle/>
          <a:p>
            <a:pPr>
              <a:buFont typeface="Wingdings" pitchFamily="2" charset="2"/>
              <a:buChar char="Ø"/>
            </a:pPr>
            <a:r>
              <a:rPr lang="en-US" sz="2400" dirty="0">
                <a:solidFill>
                  <a:srgbClr val="002060"/>
                </a:solidFill>
                <a:latin typeface="Times New Roman" panose="02020603050405020304" pitchFamily="18" charset="0"/>
                <a:cs typeface="Times New Roman" panose="02020603050405020304" pitchFamily="18" charset="0"/>
              </a:rPr>
              <a:t>To assess foster parent perceptions of QPI satisfaction and usefulness</a:t>
            </a:r>
          </a:p>
          <a:p>
            <a:pPr>
              <a:buFont typeface="Wingdings" pitchFamily="2" charset="2"/>
              <a:buChar char="Ø"/>
            </a:pPr>
            <a:endParaRPr lang="en-US" sz="2400" dirty="0">
              <a:solidFill>
                <a:srgbClr val="002060"/>
              </a:solidFill>
              <a:latin typeface="Times New Roman" panose="02020603050405020304" pitchFamily="18" charset="0"/>
              <a:cs typeface="Times New Roman" panose="02020603050405020304" pitchFamily="18" charset="0"/>
            </a:endParaRPr>
          </a:p>
          <a:p>
            <a:pPr>
              <a:buFont typeface="Wingdings" pitchFamily="2" charset="2"/>
              <a:buChar char="Ø"/>
            </a:pPr>
            <a:r>
              <a:rPr lang="en-US" sz="2400" dirty="0">
                <a:solidFill>
                  <a:srgbClr val="002060"/>
                </a:solidFill>
                <a:latin typeface="Times New Roman" panose="02020603050405020304" pitchFamily="18" charset="0"/>
                <a:cs typeface="Times New Roman" panose="02020603050405020304" pitchFamily="18" charset="0"/>
              </a:rPr>
              <a:t>To explore perceptions of QPI’s impact on the foster parent experience:</a:t>
            </a:r>
          </a:p>
          <a:p>
            <a:pPr lvl="1">
              <a:buFont typeface="Wingdings" pitchFamily="2" charset="2"/>
              <a:buChar char="ü"/>
            </a:pPr>
            <a:r>
              <a:rPr lang="en-US" sz="2000" b="1" dirty="0">
                <a:solidFill>
                  <a:srgbClr val="002060"/>
                </a:solidFill>
                <a:latin typeface="Times New Roman" panose="02020603050405020304" pitchFamily="18" charset="0"/>
                <a:cs typeface="Times New Roman" panose="02020603050405020304" pitchFamily="18" charset="0"/>
              </a:rPr>
              <a:t>establishing stakeholder relationships</a:t>
            </a:r>
          </a:p>
          <a:p>
            <a:pPr lvl="1">
              <a:buFont typeface="Wingdings" pitchFamily="2" charset="2"/>
              <a:buChar char="ü"/>
            </a:pPr>
            <a:r>
              <a:rPr lang="en-US" sz="2000" b="1" dirty="0">
                <a:solidFill>
                  <a:srgbClr val="002060"/>
                </a:solidFill>
                <a:latin typeface="Times New Roman" panose="02020603050405020304" pitchFamily="18" charset="0"/>
                <a:cs typeface="Times New Roman" panose="02020603050405020304" pitchFamily="18" charset="0"/>
              </a:rPr>
              <a:t>strengthening stakeholder relationships</a:t>
            </a:r>
          </a:p>
          <a:p>
            <a:endParaRPr lang="en-US" dirty="0"/>
          </a:p>
        </p:txBody>
      </p:sp>
      <p:sp>
        <p:nvSpPr>
          <p:cNvPr id="6" name="TextBox 5">
            <a:extLst>
              <a:ext uri="{FF2B5EF4-FFF2-40B4-BE49-F238E27FC236}">
                <a16:creationId xmlns:a16="http://schemas.microsoft.com/office/drawing/2014/main" id="{2AAE58BD-4170-2141-84EF-D27BAD79CF13}"/>
              </a:ext>
            </a:extLst>
          </p:cNvPr>
          <p:cNvSpPr txBox="1"/>
          <p:nvPr/>
        </p:nvSpPr>
        <p:spPr>
          <a:xfrm>
            <a:off x="0" y="7004466"/>
            <a:ext cx="229101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ferrisintroductiontosocialwork.pressbooks.com/chapter/chapter-7-child-welfare-and-foster-care/">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pic>
        <p:nvPicPr>
          <p:cNvPr id="7" name="Picture 6" descr="A family posing for a picture&#10;&#10;Description automatically generated with medium confidence">
            <a:extLst>
              <a:ext uri="{FF2B5EF4-FFF2-40B4-BE49-F238E27FC236}">
                <a16:creationId xmlns:a16="http://schemas.microsoft.com/office/drawing/2014/main" id="{F2A9B929-1CC2-F3C1-35D6-38AE637BB1FA}"/>
              </a:ext>
            </a:extLst>
          </p:cNvPr>
          <p:cNvPicPr>
            <a:picLocks noChangeAspect="1"/>
          </p:cNvPicPr>
          <p:nvPr/>
        </p:nvPicPr>
        <p:blipFill rotWithShape="1">
          <a:blip r:embed="rId3">
            <a:alphaModFix amt="40000"/>
            <a:extLst>
              <a:ext uri="{837473B0-CC2E-450A-ABE3-18F120FF3D39}">
                <a1611:picAttrSrcUrl xmlns:a1611="http://schemas.microsoft.com/office/drawing/2016/11/main" r:id="rId4"/>
              </a:ext>
            </a:extLst>
          </a:blip>
          <a:srcRect l="4651" r="6470"/>
          <a:stretch/>
        </p:blipFill>
        <p:spPr>
          <a:xfrm flipV="1">
            <a:off x="6089904" y="6858000"/>
            <a:ext cx="45719" cy="51440"/>
          </a:xfrm>
          <a:prstGeom prst="rect">
            <a:avLst/>
          </a:prstGeom>
        </p:spPr>
      </p:pic>
    </p:spTree>
    <p:extLst>
      <p:ext uri="{BB962C8B-B14F-4D97-AF65-F5344CB8AC3E}">
        <p14:creationId xmlns:p14="http://schemas.microsoft.com/office/powerpoint/2010/main" val="3568027547"/>
      </p:ext>
    </p:extLst>
  </p:cSld>
  <p:clrMapOvr>
    <a:masterClrMapping/>
  </p:clrMapOvr>
  <mc:AlternateContent xmlns:mc="http://schemas.openxmlformats.org/markup-compatibility/2006" xmlns:p14="http://schemas.microsoft.com/office/powerpoint/2010/main">
    <mc:Choice Requires="p14">
      <p:transition spd="slow" p14:dur="2000" advTm="2123"/>
    </mc:Choice>
    <mc:Fallback xmlns="">
      <p:transition spd="slow" advTm="212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alpha val="5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70BC-8C9E-E84A-8735-FC053B3884E7}"/>
              </a:ext>
            </a:extLst>
          </p:cNvPr>
          <p:cNvSpPr>
            <a:spLocks noGrp="1"/>
          </p:cNvSpPr>
          <p:nvPr>
            <p:ph type="title"/>
          </p:nvPr>
        </p:nvSpPr>
        <p:spPr>
          <a:xfrm>
            <a:off x="37773" y="30678"/>
            <a:ext cx="12191998" cy="689317"/>
          </a:xfrm>
          <a:solidFill>
            <a:srgbClr val="44C7BA">
              <a:alpha val="51000"/>
            </a:srgbClr>
          </a:solidFill>
          <a:ln>
            <a:noFill/>
          </a:ln>
          <a:effectLst>
            <a:outerShdw dist="50800" sx="1000" sy="1000" algn="ctr" rotWithShape="0">
              <a:schemeClr val="accent3">
                <a:alpha val="43000"/>
              </a:schemeClr>
            </a:outerShdw>
          </a:effectLst>
        </p:spPr>
        <p:txBody>
          <a:bodyPr vert="horz" lIns="274320" tIns="182880" rIns="274320" bIns="182880" rtlCol="0" anchor="ctr" anchorCtr="1">
            <a:normAutofit fontScale="90000"/>
          </a:bodyPr>
          <a:lstStyle/>
          <a:p>
            <a:r>
              <a:rPr lang="en-US" sz="4000" b="1" cap="none" dirty="0">
                <a:solidFill>
                  <a:schemeClr val="tx1"/>
                </a:solidFill>
                <a:latin typeface="Times New Roman" panose="02020603050405020304" pitchFamily="18" charset="0"/>
                <a:cs typeface="Times New Roman" panose="02020603050405020304" pitchFamily="18" charset="0"/>
              </a:rPr>
              <a:t>Data Collection</a:t>
            </a:r>
            <a:endParaRPr lang="en-US" cap="none" dirty="0">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8769BB4-F6F0-EC95-13F7-FCE67EB2A305}"/>
              </a:ext>
            </a:extLst>
          </p:cNvPr>
          <p:cNvSpPr txBox="1"/>
          <p:nvPr/>
        </p:nvSpPr>
        <p:spPr>
          <a:xfrm>
            <a:off x="266699" y="1367609"/>
            <a:ext cx="10621433" cy="1261884"/>
          </a:xfrm>
          <a:prstGeom prst="rect">
            <a:avLst/>
          </a:prstGeom>
          <a:noFill/>
        </p:spPr>
        <p:txBody>
          <a:bodyPr wrap="square">
            <a:spAutoFit/>
          </a:bodyPr>
          <a:lstStyle/>
          <a:p>
            <a:pPr marL="0" indent="0">
              <a:buClr>
                <a:schemeClr val="accent1"/>
              </a:buClr>
              <a:buNone/>
            </a:pPr>
            <a:r>
              <a:rPr lang="en-US" sz="2800" b="1" dirty="0">
                <a:solidFill>
                  <a:srgbClr val="002060"/>
                </a:solidFill>
                <a:latin typeface="Times New Roman" panose="02020603050405020304" pitchFamily="18" charset="0"/>
                <a:cs typeface="Times New Roman" panose="02020603050405020304" pitchFamily="18" charset="0"/>
              </a:rPr>
              <a:t>Who?</a:t>
            </a:r>
          </a:p>
          <a:p>
            <a:pPr lvl="1">
              <a:buClr>
                <a:schemeClr val="accent1"/>
              </a:buClr>
              <a:buFont typeface="Wingdings" pitchFamily="2" charset="2"/>
              <a:buChar char="Ø"/>
            </a:pPr>
            <a:r>
              <a:rPr lang="en-US" sz="2400" dirty="0">
                <a:solidFill>
                  <a:srgbClr val="002060"/>
                </a:solidFill>
              </a:rPr>
              <a:t> </a:t>
            </a:r>
            <a:r>
              <a:rPr lang="en-US" sz="2400" dirty="0">
                <a:solidFill>
                  <a:srgbClr val="002060"/>
                </a:solidFill>
                <a:latin typeface="Times New Roman" panose="02020603050405020304" pitchFamily="18" charset="0"/>
                <a:cs typeface="Times New Roman" panose="02020603050405020304" pitchFamily="18" charset="0"/>
              </a:rPr>
              <a:t>Licensed Foster Parents </a:t>
            </a:r>
          </a:p>
          <a:p>
            <a:pPr lvl="1">
              <a:buClr>
                <a:schemeClr val="accent1"/>
              </a:buClr>
              <a:buFont typeface="Wingdings" pitchFamily="2" charset="2"/>
              <a:buChar char="Ø"/>
            </a:pPr>
            <a:r>
              <a:rPr lang="en-US" sz="2400" dirty="0">
                <a:solidFill>
                  <a:srgbClr val="002060"/>
                </a:solidFill>
                <a:latin typeface="Times New Roman" panose="02020603050405020304" pitchFamily="18" charset="0"/>
                <a:cs typeface="Times New Roman" panose="02020603050405020304" pitchFamily="18" charset="0"/>
              </a:rPr>
              <a:t> QPI Sites in Florida, Minnesota, and Louisiana</a:t>
            </a:r>
          </a:p>
        </p:txBody>
      </p:sp>
      <p:sp>
        <p:nvSpPr>
          <p:cNvPr id="9" name="TextBox 8">
            <a:extLst>
              <a:ext uri="{FF2B5EF4-FFF2-40B4-BE49-F238E27FC236}">
                <a16:creationId xmlns:a16="http://schemas.microsoft.com/office/drawing/2014/main" id="{148C9E4C-9482-C0BA-9327-C3C1568C4389}"/>
              </a:ext>
            </a:extLst>
          </p:cNvPr>
          <p:cNvSpPr txBox="1"/>
          <p:nvPr/>
        </p:nvSpPr>
        <p:spPr>
          <a:xfrm>
            <a:off x="266699" y="3277107"/>
            <a:ext cx="7137400" cy="892552"/>
          </a:xfrm>
          <a:prstGeom prst="rect">
            <a:avLst/>
          </a:prstGeom>
          <a:noFill/>
        </p:spPr>
        <p:txBody>
          <a:bodyPr wrap="square">
            <a:spAutoFit/>
          </a:bodyPr>
          <a:lstStyle/>
          <a:p>
            <a:pPr>
              <a:buClr>
                <a:schemeClr val="accent1"/>
              </a:buClr>
            </a:pPr>
            <a:r>
              <a:rPr lang="en-US" sz="2800" b="1" dirty="0">
                <a:solidFill>
                  <a:srgbClr val="002060"/>
                </a:solidFill>
                <a:latin typeface="Times New Roman" panose="02020603050405020304" pitchFamily="18" charset="0"/>
                <a:cs typeface="Times New Roman" panose="02020603050405020304" pitchFamily="18" charset="0"/>
              </a:rPr>
              <a:t>When?</a:t>
            </a:r>
          </a:p>
          <a:p>
            <a:pPr marL="1028700" lvl="1" indent="-571500">
              <a:buClr>
                <a:schemeClr val="accent1"/>
              </a:buClr>
              <a:buFont typeface="Wingdings" pitchFamily="2" charset="2"/>
              <a:buChar char="Ø"/>
            </a:pPr>
            <a:r>
              <a:rPr lang="en-US" sz="2400" dirty="0">
                <a:solidFill>
                  <a:srgbClr val="002060"/>
                </a:solidFill>
                <a:latin typeface="Times New Roman" panose="02020603050405020304" pitchFamily="18" charset="0"/>
                <a:cs typeface="Times New Roman" panose="02020603050405020304" pitchFamily="18" charset="0"/>
              </a:rPr>
              <a:t>May - August 2019</a:t>
            </a:r>
          </a:p>
        </p:txBody>
      </p:sp>
      <p:sp>
        <p:nvSpPr>
          <p:cNvPr id="10" name="TextBox 9">
            <a:extLst>
              <a:ext uri="{FF2B5EF4-FFF2-40B4-BE49-F238E27FC236}">
                <a16:creationId xmlns:a16="http://schemas.microsoft.com/office/drawing/2014/main" id="{9C971E56-EBEB-DF77-0C9D-A5975D69A3A7}"/>
              </a:ext>
            </a:extLst>
          </p:cNvPr>
          <p:cNvSpPr txBox="1"/>
          <p:nvPr/>
        </p:nvSpPr>
        <p:spPr>
          <a:xfrm>
            <a:off x="-194734" y="4522067"/>
            <a:ext cx="10621433" cy="1409617"/>
          </a:xfrm>
          <a:prstGeom prst="rect">
            <a:avLst/>
          </a:prstGeom>
          <a:noFill/>
        </p:spPr>
        <p:txBody>
          <a:bodyPr wrap="square">
            <a:spAutoFit/>
          </a:bodyPr>
          <a:lstStyle/>
          <a:p>
            <a:pPr marL="457021" lvl="1" eaLnBrk="0" fontAlgn="base" hangingPunct="0">
              <a:lnSpc>
                <a:spcPct val="100000"/>
              </a:lnSpc>
              <a:spcBef>
                <a:spcPct val="20000"/>
              </a:spcBef>
              <a:spcAft>
                <a:spcPct val="0"/>
              </a:spcAft>
              <a:buClr>
                <a:srgbClr val="3366FF"/>
              </a:buClr>
            </a:pPr>
            <a:r>
              <a:rPr lang="en-US" sz="2800" b="1" dirty="0">
                <a:solidFill>
                  <a:srgbClr val="002060"/>
                </a:solidFill>
                <a:latin typeface="Times New Roman" panose="02020603050405020304" pitchFamily="18" charset="0"/>
                <a:cs typeface="Times New Roman" panose="02020603050405020304" pitchFamily="18" charset="0"/>
              </a:rPr>
              <a:t>How?</a:t>
            </a:r>
          </a:p>
          <a:p>
            <a:pPr marL="1279203" lvl="2" indent="-364982" eaLnBrk="0" fontAlgn="base" hangingPunct="0">
              <a:spcBef>
                <a:spcPct val="20000"/>
              </a:spcBef>
              <a:spcAft>
                <a:spcPct val="0"/>
              </a:spcAft>
              <a:buClr>
                <a:schemeClr val="accent1"/>
              </a:buClr>
              <a:buFont typeface="Wingdings" charset="2"/>
              <a:buChar char="Ø"/>
            </a:pPr>
            <a:r>
              <a:rPr lang="en-US" sz="2400" dirty="0">
                <a:solidFill>
                  <a:srgbClr val="002060"/>
                </a:solidFill>
                <a:latin typeface="Times New Roman" panose="02020603050405020304" pitchFamily="18" charset="0"/>
                <a:cs typeface="Times New Roman" panose="02020603050405020304" pitchFamily="18" charset="0"/>
              </a:rPr>
              <a:t>Semi-Structured Interviews (in-person and over-the-phone)</a:t>
            </a:r>
          </a:p>
          <a:p>
            <a:pPr marL="1279203" lvl="2" indent="-364982" eaLnBrk="0" fontAlgn="base" hangingPunct="0">
              <a:spcBef>
                <a:spcPct val="20000"/>
              </a:spcBef>
              <a:spcAft>
                <a:spcPct val="0"/>
              </a:spcAft>
              <a:buClr>
                <a:schemeClr val="accent1"/>
              </a:buClr>
              <a:buFont typeface="Wingdings" charset="2"/>
              <a:buChar char="Ø"/>
            </a:pPr>
            <a:r>
              <a:rPr lang="en-US" sz="2400" dirty="0">
                <a:solidFill>
                  <a:srgbClr val="002060"/>
                </a:solidFill>
                <a:latin typeface="Times New Roman" panose="02020603050405020304" pitchFamily="18" charset="0"/>
                <a:cs typeface="Times New Roman" panose="02020603050405020304" pitchFamily="18" charset="0"/>
              </a:rPr>
              <a:t>Thematic Analysis</a:t>
            </a:r>
          </a:p>
        </p:txBody>
      </p:sp>
    </p:spTree>
    <p:custDataLst>
      <p:tags r:id="rId1"/>
    </p:custDataLst>
    <p:extLst>
      <p:ext uri="{BB962C8B-B14F-4D97-AF65-F5344CB8AC3E}">
        <p14:creationId xmlns:p14="http://schemas.microsoft.com/office/powerpoint/2010/main" val="3571593625"/>
      </p:ext>
    </p:extLst>
  </p:cSld>
  <p:clrMapOvr>
    <a:masterClrMapping/>
  </p:clrMapOvr>
  <mc:AlternateContent xmlns:mc="http://schemas.openxmlformats.org/markup-compatibility/2006" xmlns:p14="http://schemas.microsoft.com/office/powerpoint/2010/main">
    <mc:Choice Requires="p14">
      <p:transition spd="slow" p14:dur="2000" advTm="7016"/>
    </mc:Choice>
    <mc:Fallback xmlns="">
      <p:transition spd="slow" advTm="701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alpha val="5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70BC-8C9E-E84A-8735-FC053B3884E7}"/>
              </a:ext>
            </a:extLst>
          </p:cNvPr>
          <p:cNvSpPr>
            <a:spLocks noGrp="1"/>
          </p:cNvSpPr>
          <p:nvPr>
            <p:ph type="title"/>
          </p:nvPr>
        </p:nvSpPr>
        <p:spPr>
          <a:xfrm>
            <a:off x="37773" y="30678"/>
            <a:ext cx="12191998" cy="689317"/>
          </a:xfrm>
          <a:solidFill>
            <a:srgbClr val="44C7BA">
              <a:alpha val="51000"/>
            </a:srgbClr>
          </a:solidFill>
          <a:ln>
            <a:noFill/>
          </a:ln>
          <a:effectLst>
            <a:outerShdw dist="50800" sx="1000" sy="1000" algn="ctr" rotWithShape="0">
              <a:schemeClr val="accent3">
                <a:alpha val="43000"/>
              </a:schemeClr>
            </a:outerShdw>
          </a:effectLst>
        </p:spPr>
        <p:txBody>
          <a:bodyPr vert="horz" lIns="274320" tIns="182880" rIns="274320" bIns="182880" rtlCol="0" anchor="ctr" anchorCtr="1">
            <a:normAutofit fontScale="90000"/>
          </a:bodyPr>
          <a:lstStyle/>
          <a:p>
            <a:r>
              <a:rPr lang="en-US" sz="4000" b="1" cap="none" dirty="0">
                <a:solidFill>
                  <a:schemeClr val="tx1"/>
                </a:solidFill>
                <a:latin typeface="Times New Roman" panose="02020603050405020304" pitchFamily="18" charset="0"/>
                <a:cs typeface="Times New Roman" panose="02020603050405020304" pitchFamily="18" charset="0"/>
              </a:rPr>
              <a:t>Sample Questions</a:t>
            </a:r>
            <a:endParaRPr lang="en-US" cap="none" dirty="0">
              <a:solidFill>
                <a:schemeClr val="tx1"/>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4C201471-7CA1-B66B-0C99-343AD531628A}"/>
              </a:ext>
            </a:extLst>
          </p:cNvPr>
          <p:cNvGraphicFramePr>
            <a:graphicFrameLocks noGrp="1"/>
          </p:cNvGraphicFramePr>
          <p:nvPr>
            <p:extLst>
              <p:ext uri="{D42A27DB-BD31-4B8C-83A1-F6EECF244321}">
                <p14:modId xmlns:p14="http://schemas.microsoft.com/office/powerpoint/2010/main" val="478639552"/>
              </p:ext>
            </p:extLst>
          </p:nvPr>
        </p:nvGraphicFramePr>
        <p:xfrm>
          <a:off x="1727199" y="1117600"/>
          <a:ext cx="9685867" cy="4389120"/>
        </p:xfrm>
        <a:graphic>
          <a:graphicData uri="http://schemas.openxmlformats.org/drawingml/2006/table">
            <a:tbl>
              <a:tblPr firstRow="1" firstCol="1" bandRow="1">
                <a:tableStyleId>{5C22544A-7EE6-4342-B048-85BDC9FD1C3A}</a:tableStyleId>
              </a:tblPr>
              <a:tblGrid>
                <a:gridCol w="2703033">
                  <a:extLst>
                    <a:ext uri="{9D8B030D-6E8A-4147-A177-3AD203B41FA5}">
                      <a16:colId xmlns:a16="http://schemas.microsoft.com/office/drawing/2014/main" val="973578850"/>
                    </a:ext>
                  </a:extLst>
                </a:gridCol>
                <a:gridCol w="6982834">
                  <a:extLst>
                    <a:ext uri="{9D8B030D-6E8A-4147-A177-3AD203B41FA5}">
                      <a16:colId xmlns:a16="http://schemas.microsoft.com/office/drawing/2014/main" val="1564834463"/>
                    </a:ext>
                  </a:extLst>
                </a:gridCol>
              </a:tblGrid>
              <a:tr h="173952">
                <a:tc>
                  <a:txBody>
                    <a:bodyPr/>
                    <a:lstStyle/>
                    <a:p>
                      <a:pPr marL="0" marR="0" algn="ctr">
                        <a:spcBef>
                          <a:spcPts val="0"/>
                        </a:spcBef>
                        <a:spcAft>
                          <a:spcPts val="0"/>
                        </a:spcAft>
                        <a:tabLst>
                          <a:tab pos="1466850" algn="l"/>
                        </a:tabLst>
                      </a:pPr>
                      <a:r>
                        <a:rPr lang="en-US" sz="2400" dirty="0">
                          <a:solidFill>
                            <a:schemeClr val="tx1"/>
                          </a:solidFill>
                          <a:effectLst/>
                        </a:rPr>
                        <a:t>Domain</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tabLst>
                          <a:tab pos="1466850" algn="l"/>
                        </a:tabLst>
                      </a:pPr>
                      <a:r>
                        <a:rPr lang="en-US" sz="2400" dirty="0">
                          <a:solidFill>
                            <a:schemeClr val="tx1"/>
                          </a:solidFill>
                          <a:effectLst/>
                        </a:rPr>
                        <a:t>Question(s)</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244580"/>
                  </a:ext>
                </a:extLst>
              </a:tr>
              <a:tr h="763540">
                <a:tc>
                  <a:txBody>
                    <a:bodyPr/>
                    <a:lstStyle/>
                    <a:p>
                      <a:pPr marL="0" marR="0" algn="ctr">
                        <a:spcBef>
                          <a:spcPts val="0"/>
                        </a:spcBef>
                        <a:spcAft>
                          <a:spcPts val="0"/>
                        </a:spcAft>
                        <a:tabLst>
                          <a:tab pos="1466850" algn="l"/>
                        </a:tabLst>
                      </a:pPr>
                      <a:r>
                        <a:rPr lang="en-US" sz="2400" dirty="0">
                          <a:solidFill>
                            <a:srgbClr val="002060"/>
                          </a:solidFill>
                          <a:effectLst/>
                        </a:rPr>
                        <a:t>QPI Knowledge</a:t>
                      </a:r>
                    </a:p>
                    <a:p>
                      <a:pPr marL="0" marR="0" algn="ctr">
                        <a:spcBef>
                          <a:spcPts val="0"/>
                        </a:spcBef>
                        <a:spcAft>
                          <a:spcPts val="0"/>
                        </a:spcAft>
                        <a:tabLst>
                          <a:tab pos="1466850" algn="l"/>
                        </a:tabLst>
                      </a:pPr>
                      <a:r>
                        <a:rPr lang="en-US" sz="2400" dirty="0">
                          <a:solidFill>
                            <a:srgbClr val="002060"/>
                          </a:solidFill>
                          <a:effectLst/>
                        </a:rPr>
                        <a:t> </a:t>
                      </a:r>
                      <a:endParaRPr lang="en-US"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tabLst>
                          <a:tab pos="1466850" algn="l"/>
                        </a:tabLst>
                      </a:pPr>
                      <a:r>
                        <a:rPr lang="en-US" sz="2400" dirty="0">
                          <a:solidFill>
                            <a:srgbClr val="002060"/>
                          </a:solidFill>
                          <a:effectLst/>
                        </a:rPr>
                        <a:t>In your own words, how would you describe QPI?</a:t>
                      </a:r>
                    </a:p>
                    <a:p>
                      <a:pPr marL="0" marR="0">
                        <a:spcBef>
                          <a:spcPts val="0"/>
                        </a:spcBef>
                        <a:spcAft>
                          <a:spcPts val="0"/>
                        </a:spcAft>
                        <a:tabLst>
                          <a:tab pos="1466850" algn="l"/>
                        </a:tabLst>
                      </a:pPr>
                      <a:r>
                        <a:rPr lang="en-US" sz="2400" dirty="0">
                          <a:solidFill>
                            <a:srgbClr val="002060"/>
                          </a:solidFill>
                          <a:effectLst/>
                        </a:rPr>
                        <a:t> </a:t>
                      </a:r>
                    </a:p>
                    <a:p>
                      <a:pPr marL="0" marR="0">
                        <a:spcBef>
                          <a:spcPts val="0"/>
                        </a:spcBef>
                        <a:spcAft>
                          <a:spcPts val="0"/>
                        </a:spcAft>
                        <a:tabLst>
                          <a:tab pos="1466850" algn="l"/>
                        </a:tabLst>
                      </a:pPr>
                      <a:endParaRPr lang="en-US"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6598325"/>
                  </a:ext>
                </a:extLst>
              </a:tr>
              <a:tr h="763540">
                <a:tc>
                  <a:txBody>
                    <a:bodyPr/>
                    <a:lstStyle/>
                    <a:p>
                      <a:pPr marL="0" marR="0" algn="ctr">
                        <a:spcBef>
                          <a:spcPts val="0"/>
                        </a:spcBef>
                        <a:spcAft>
                          <a:spcPts val="0"/>
                        </a:spcAft>
                        <a:tabLst>
                          <a:tab pos="1466850" algn="l"/>
                        </a:tabLst>
                      </a:pPr>
                      <a:r>
                        <a:rPr lang="en-US" sz="2400" dirty="0">
                          <a:solidFill>
                            <a:srgbClr val="002060"/>
                          </a:solidFill>
                          <a:effectLst/>
                        </a:rPr>
                        <a:t>QPI Involvement</a:t>
                      </a:r>
                    </a:p>
                    <a:p>
                      <a:pPr marL="0" marR="0" algn="ctr">
                        <a:spcBef>
                          <a:spcPts val="0"/>
                        </a:spcBef>
                        <a:spcAft>
                          <a:spcPts val="0"/>
                        </a:spcAft>
                        <a:tabLst>
                          <a:tab pos="1466850" algn="l"/>
                        </a:tabLst>
                      </a:pPr>
                      <a:r>
                        <a:rPr lang="en-US" sz="2400" dirty="0">
                          <a:solidFill>
                            <a:srgbClr val="002060"/>
                          </a:solidFill>
                          <a:effectLst/>
                        </a:rPr>
                        <a:t> </a:t>
                      </a:r>
                      <a:endParaRPr lang="en-US"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tabLst>
                          <a:tab pos="1466850" algn="l"/>
                        </a:tabLst>
                      </a:pPr>
                      <a:r>
                        <a:rPr lang="en-US" sz="2400" dirty="0">
                          <a:solidFill>
                            <a:srgbClr val="002060"/>
                          </a:solidFill>
                          <a:effectLst/>
                        </a:rPr>
                        <a:t>What has your involvement with QPI implementation looked like?</a:t>
                      </a:r>
                    </a:p>
                    <a:p>
                      <a:pPr marL="0" marR="0">
                        <a:spcBef>
                          <a:spcPts val="0"/>
                        </a:spcBef>
                        <a:spcAft>
                          <a:spcPts val="0"/>
                        </a:spcAft>
                        <a:tabLst>
                          <a:tab pos="1466850" algn="l"/>
                        </a:tabLst>
                      </a:pPr>
                      <a:r>
                        <a:rPr lang="en-US" sz="2400" dirty="0">
                          <a:solidFill>
                            <a:srgbClr val="002060"/>
                          </a:solidFill>
                          <a:effectLst/>
                        </a:rPr>
                        <a:t> </a:t>
                      </a:r>
                      <a:endParaRPr lang="en-US"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7866222"/>
                  </a:ext>
                </a:extLst>
              </a:tr>
              <a:tr h="763540">
                <a:tc>
                  <a:txBody>
                    <a:bodyPr/>
                    <a:lstStyle/>
                    <a:p>
                      <a:pPr marL="0" marR="0" algn="ctr">
                        <a:spcBef>
                          <a:spcPts val="0"/>
                        </a:spcBef>
                        <a:spcAft>
                          <a:spcPts val="0"/>
                        </a:spcAft>
                        <a:tabLst>
                          <a:tab pos="1466850" algn="l"/>
                        </a:tabLst>
                      </a:pPr>
                      <a:r>
                        <a:rPr lang="en-US" sz="2400" dirty="0">
                          <a:solidFill>
                            <a:srgbClr val="002060"/>
                          </a:solidFill>
                          <a:effectLst/>
                        </a:rPr>
                        <a:t>QPI Impact</a:t>
                      </a:r>
                    </a:p>
                    <a:p>
                      <a:pPr marL="0" marR="0" algn="ctr">
                        <a:spcBef>
                          <a:spcPts val="0"/>
                        </a:spcBef>
                        <a:spcAft>
                          <a:spcPts val="0"/>
                        </a:spcAft>
                        <a:tabLst>
                          <a:tab pos="1466850" algn="l"/>
                        </a:tabLst>
                      </a:pPr>
                      <a:r>
                        <a:rPr lang="en-US" sz="2400" dirty="0">
                          <a:solidFill>
                            <a:srgbClr val="002060"/>
                          </a:solidFill>
                          <a:effectLst/>
                        </a:rPr>
                        <a:t> </a:t>
                      </a:r>
                      <a:endParaRPr lang="en-US"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tabLst>
                          <a:tab pos="1466850" algn="l"/>
                        </a:tabLst>
                      </a:pPr>
                      <a:r>
                        <a:rPr lang="en-US" sz="2400" dirty="0">
                          <a:solidFill>
                            <a:srgbClr val="002060"/>
                          </a:solidFill>
                          <a:effectLst/>
                        </a:rPr>
                        <a:t>What are the agency practice and policy changes you have noticed as a result of QPI?</a:t>
                      </a:r>
                    </a:p>
                    <a:p>
                      <a:pPr marL="0" marR="0">
                        <a:spcBef>
                          <a:spcPts val="0"/>
                        </a:spcBef>
                        <a:spcAft>
                          <a:spcPts val="0"/>
                        </a:spcAft>
                        <a:tabLst>
                          <a:tab pos="1466850" algn="l"/>
                        </a:tabLst>
                      </a:pPr>
                      <a:endParaRPr lang="en-US" sz="2400" dirty="0">
                        <a:solidFill>
                          <a:srgbClr val="002060"/>
                        </a:solidFill>
                        <a:effectLst/>
                      </a:endParaRPr>
                    </a:p>
                    <a:p>
                      <a:pPr marL="0" marR="0">
                        <a:spcBef>
                          <a:spcPts val="0"/>
                        </a:spcBef>
                        <a:spcAft>
                          <a:spcPts val="0"/>
                        </a:spcAft>
                        <a:tabLst>
                          <a:tab pos="1466850" algn="l"/>
                        </a:tabLst>
                      </a:pPr>
                      <a:r>
                        <a:rPr lang="en-US" sz="2400" dirty="0">
                          <a:solidFill>
                            <a:srgbClr val="002060"/>
                          </a:solidFill>
                          <a:effectLst/>
                        </a:rPr>
                        <a:t>Probe: What improvements have you noticed with birth parents? Stakeholders? Agency Support?</a:t>
                      </a:r>
                      <a:endParaRPr lang="en-US"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3913251"/>
                  </a:ext>
                </a:extLst>
              </a:tr>
            </a:tbl>
          </a:graphicData>
        </a:graphic>
      </p:graphicFrame>
    </p:spTree>
    <p:custDataLst>
      <p:tags r:id="rId1"/>
    </p:custDataLst>
    <p:extLst>
      <p:ext uri="{BB962C8B-B14F-4D97-AF65-F5344CB8AC3E}">
        <p14:creationId xmlns:p14="http://schemas.microsoft.com/office/powerpoint/2010/main" val="460954457"/>
      </p:ext>
    </p:extLst>
  </p:cSld>
  <p:clrMapOvr>
    <a:masterClrMapping/>
  </p:clrMapOvr>
  <mc:AlternateContent xmlns:mc="http://schemas.openxmlformats.org/markup-compatibility/2006" xmlns:p14="http://schemas.microsoft.com/office/powerpoint/2010/main">
    <mc:Choice Requires="p14">
      <p:transition spd="slow" p14:dur="2000" advTm="7016"/>
    </mc:Choice>
    <mc:Fallback xmlns="">
      <p:transition spd="slow" advTm="701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4C7BA"/>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F44083-2A11-6A42-B55F-5E620EE325CD}"/>
              </a:ext>
            </a:extLst>
          </p:cNvPr>
          <p:cNvSpPr>
            <a:spLocks noGrp="1"/>
          </p:cNvSpPr>
          <p:nvPr>
            <p:ph type="title"/>
          </p:nvPr>
        </p:nvSpPr>
        <p:spPr>
          <a:xfrm>
            <a:off x="643467" y="2681103"/>
            <a:ext cx="3363974" cy="1495794"/>
          </a:xfrm>
          <a:prstGeom prst="ellipse">
            <a:avLst/>
          </a:prstGeom>
          <a:noFill/>
          <a:ln>
            <a:solidFill>
              <a:schemeClr val="bg1"/>
            </a:solidFill>
          </a:ln>
        </p:spPr>
        <p:txBody>
          <a:bodyPr vert="horz" wrap="square" lIns="274320" tIns="182880" rIns="274320" bIns="182880" rtlCol="0" anchorCtr="1">
            <a:normAutofit/>
          </a:bodyPr>
          <a:lstStyle/>
          <a:p>
            <a:r>
              <a:rPr lang="en-US" sz="1500" kern="1200" cap="all" spc="200" baseline="0" dirty="0">
                <a:solidFill>
                  <a:schemeClr val="bg1"/>
                </a:solidFill>
                <a:latin typeface="+mj-lt"/>
                <a:ea typeface="+mj-ea"/>
                <a:cs typeface="+mj-cs"/>
              </a:rPr>
              <a:t>Participants</a:t>
            </a:r>
            <a:br>
              <a:rPr lang="en-US" sz="1500" kern="1200" cap="all" spc="200" baseline="0" dirty="0">
                <a:solidFill>
                  <a:schemeClr val="bg1"/>
                </a:solidFill>
                <a:latin typeface="+mj-lt"/>
                <a:ea typeface="+mj-ea"/>
                <a:cs typeface="+mj-cs"/>
              </a:rPr>
            </a:br>
            <a:r>
              <a:rPr lang="en-US" sz="1500" kern="1200" cap="all" spc="200" baseline="0" dirty="0">
                <a:solidFill>
                  <a:schemeClr val="bg1"/>
                </a:solidFill>
                <a:latin typeface="+mj-lt"/>
                <a:ea typeface="+mj-ea"/>
                <a:cs typeface="+mj-cs"/>
              </a:rPr>
              <a:t>N=31</a:t>
            </a:r>
          </a:p>
        </p:txBody>
      </p:sp>
      <mc:AlternateContent xmlns:mc="http://schemas.openxmlformats.org/markup-compatibility/2006" xmlns:a14="http://schemas.microsoft.com/office/drawing/2010/main">
        <mc:Choice Requires="a14">
          <p:graphicFrame>
            <p:nvGraphicFramePr>
              <p:cNvPr id="8" name="Content Placeholder 7">
                <a:extLst>
                  <a:ext uri="{FF2B5EF4-FFF2-40B4-BE49-F238E27FC236}">
                    <a16:creationId xmlns:a16="http://schemas.microsoft.com/office/drawing/2014/main" id="{52C96B70-87C1-CF4B-8F69-4C7E08A50EDB}"/>
                  </a:ext>
                </a:extLst>
              </p:cNvPr>
              <p:cNvGraphicFramePr>
                <a:graphicFrameLocks noGrp="1"/>
              </p:cNvGraphicFramePr>
              <p:nvPr>
                <p:ph idx="1"/>
                <p:extLst>
                  <p:ext uri="{D42A27DB-BD31-4B8C-83A1-F6EECF244321}">
                    <p14:modId xmlns:p14="http://schemas.microsoft.com/office/powerpoint/2010/main" val="593922772"/>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8" name="Content Placeholder 7">
                <a:extLst>
                  <a:ext uri="{FF2B5EF4-FFF2-40B4-BE49-F238E27FC236}">
                    <a16:creationId xmlns:a16="http://schemas.microsoft.com/office/drawing/2014/main" id="{52C96B70-87C1-CF4B-8F69-4C7E08A50EDB}"/>
                  </a:ext>
                </a:extLst>
              </p:cNvPr>
              <p:cNvGraphicFramePr>
                <a:graphicFrameLocks noGrp="1"/>
              </p:cNvGraphicFramePr>
              <p:nvPr>
                <p:ph idx="1"/>
                <p:extLst>
                  <p:ext uri="{D42A27DB-BD31-4B8C-83A1-F6EECF244321}">
                    <p14:modId xmlns:p14="http://schemas.microsoft.com/office/powerpoint/2010/main" val="593922772"/>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Tree>
    <p:extLst>
      <p:ext uri="{BB962C8B-B14F-4D97-AF65-F5344CB8AC3E}">
        <p14:creationId xmlns:p14="http://schemas.microsoft.com/office/powerpoint/2010/main" val="82994791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7A42D4B-EEC8-BB40-AF6A-EC354A3EB539}"/>
              </a:ext>
            </a:extLst>
          </p:cNvPr>
          <p:cNvGraphicFramePr/>
          <p:nvPr>
            <p:extLst>
              <p:ext uri="{D42A27DB-BD31-4B8C-83A1-F6EECF244321}">
                <p14:modId xmlns:p14="http://schemas.microsoft.com/office/powerpoint/2010/main" val="519216834"/>
              </p:ext>
            </p:extLst>
          </p:nvPr>
        </p:nvGraphicFramePr>
        <p:xfrm>
          <a:off x="558801" y="719666"/>
          <a:ext cx="1073573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5946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4" name="Picture 13" descr="Mother holding baby's hand">
            <a:extLst>
              <a:ext uri="{FF2B5EF4-FFF2-40B4-BE49-F238E27FC236}">
                <a16:creationId xmlns:a16="http://schemas.microsoft.com/office/drawing/2014/main" id="{2B9E2314-9C75-4249-9FA8-75F76B4E0BFB}"/>
              </a:ext>
            </a:extLst>
          </p:cNvPr>
          <p:cNvPicPr>
            <a:picLocks noChangeAspect="1"/>
          </p:cNvPicPr>
          <p:nvPr/>
        </p:nvPicPr>
        <p:blipFill>
          <a:blip r:embed="rId3">
            <a:alphaModFix amt="35000"/>
          </a:blip>
          <a:stretch>
            <a:fillRect/>
          </a:stretch>
        </p:blipFill>
        <p:spPr>
          <a:xfrm>
            <a:off x="0" y="-37565"/>
            <a:ext cx="12192000" cy="8136726"/>
          </a:xfrm>
          <a:prstGeom prst="rect">
            <a:avLst/>
          </a:prstGeom>
        </p:spPr>
      </p:pic>
      <p:sp>
        <p:nvSpPr>
          <p:cNvPr id="7" name="Title 1">
            <a:extLst>
              <a:ext uri="{FF2B5EF4-FFF2-40B4-BE49-F238E27FC236}">
                <a16:creationId xmlns:a16="http://schemas.microsoft.com/office/drawing/2014/main" id="{B0A166D1-BFD7-1E40-BD48-280854A2856C}"/>
              </a:ext>
            </a:extLst>
          </p:cNvPr>
          <p:cNvSpPr txBox="1">
            <a:spLocks/>
          </p:cNvSpPr>
          <p:nvPr/>
        </p:nvSpPr>
        <p:spPr bwMode="blackWhite">
          <a:xfrm>
            <a:off x="0" y="0"/>
            <a:ext cx="12192000" cy="79921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12700" cap="flat" cmpd="sng" algn="ctr">
            <a:solidFill>
              <a:schemeClr val="accent1"/>
            </a:solidFill>
            <a:prstDash val="solid"/>
            <a:miter lim="800000"/>
          </a:ln>
        </p:spPr>
        <p:style>
          <a:lnRef idx="2">
            <a:schemeClr val="accent2"/>
          </a:lnRef>
          <a:fillRef idx="1">
            <a:schemeClr val="lt1"/>
          </a:fillRef>
          <a:effectRef idx="0">
            <a:schemeClr val="accent2"/>
          </a:effectRef>
          <a:fontRef idx="minor">
            <a:schemeClr val="dk1"/>
          </a:fontRef>
        </p:style>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900" dirty="0">
                <a:solidFill>
                  <a:schemeClr val="accent1">
                    <a:lumMod val="50000"/>
                  </a:schemeClr>
                </a:solidFill>
              </a:rPr>
              <a:t>Role clarification</a:t>
            </a:r>
          </a:p>
        </p:txBody>
      </p:sp>
      <p:sp>
        <p:nvSpPr>
          <p:cNvPr id="8" name="Rounded Rectangular Callout 7">
            <a:extLst>
              <a:ext uri="{FF2B5EF4-FFF2-40B4-BE49-F238E27FC236}">
                <a16:creationId xmlns:a16="http://schemas.microsoft.com/office/drawing/2014/main" id="{FB191DC1-D6E5-6F41-9FF3-F033B36BAB12}"/>
              </a:ext>
            </a:extLst>
          </p:cNvPr>
          <p:cNvSpPr/>
          <p:nvPr/>
        </p:nvSpPr>
        <p:spPr>
          <a:xfrm>
            <a:off x="723014" y="1509823"/>
            <a:ext cx="4465674" cy="2849526"/>
          </a:xfrm>
          <a:prstGeom prst="wedgeRoundRect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a:extLst>
              <a:ext uri="{FF2B5EF4-FFF2-40B4-BE49-F238E27FC236}">
                <a16:creationId xmlns:a16="http://schemas.microsoft.com/office/drawing/2014/main" id="{416BCBE6-C0D5-4B4C-B969-A9FE9C72AE51}"/>
              </a:ext>
            </a:extLst>
          </p:cNvPr>
          <p:cNvSpPr/>
          <p:nvPr/>
        </p:nvSpPr>
        <p:spPr>
          <a:xfrm>
            <a:off x="6615223" y="1899993"/>
            <a:ext cx="5248940" cy="3707612"/>
          </a:xfrm>
          <a:prstGeom prst="wedgeRoundRect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98A5F5B-77EF-C948-BC26-16B602E199E7}"/>
              </a:ext>
            </a:extLst>
          </p:cNvPr>
          <p:cNvSpPr txBox="1"/>
          <p:nvPr/>
        </p:nvSpPr>
        <p:spPr>
          <a:xfrm>
            <a:off x="1127051" y="1722474"/>
            <a:ext cx="3615070" cy="2031325"/>
          </a:xfrm>
          <a:prstGeom prst="rect">
            <a:avLst/>
          </a:prstGeom>
          <a:noFill/>
        </p:spPr>
        <p:txBody>
          <a:bodyPr wrap="square" rtlCol="0">
            <a:spAutoFit/>
          </a:bodyPr>
          <a:lstStyle/>
          <a:p>
            <a:r>
              <a:rPr lang="en-US" i="1" dirty="0">
                <a:solidFill>
                  <a:srgbClr val="002060"/>
                </a:solidFill>
              </a:rPr>
              <a:t>[The birth parents] more receptive to me helping them…. They're able to [see] I'm not the bad guy that came and took their kids from them. I guess they're realizing that I'm here to work with them and help them get their kid back.</a:t>
            </a:r>
          </a:p>
        </p:txBody>
      </p:sp>
      <p:sp>
        <p:nvSpPr>
          <p:cNvPr id="11" name="TextBox 10">
            <a:extLst>
              <a:ext uri="{FF2B5EF4-FFF2-40B4-BE49-F238E27FC236}">
                <a16:creationId xmlns:a16="http://schemas.microsoft.com/office/drawing/2014/main" id="{115F45BF-1E25-CE48-9281-B5AA126AFC73}"/>
              </a:ext>
            </a:extLst>
          </p:cNvPr>
          <p:cNvSpPr txBox="1"/>
          <p:nvPr/>
        </p:nvSpPr>
        <p:spPr>
          <a:xfrm>
            <a:off x="6847367" y="2275367"/>
            <a:ext cx="4784652" cy="3139321"/>
          </a:xfrm>
          <a:prstGeom prst="rect">
            <a:avLst/>
          </a:prstGeom>
          <a:noFill/>
        </p:spPr>
        <p:txBody>
          <a:bodyPr wrap="square" rtlCol="0">
            <a:spAutoFit/>
          </a:bodyPr>
          <a:lstStyle/>
          <a:p>
            <a:r>
              <a:rPr lang="en-US" dirty="0">
                <a:solidFill>
                  <a:srgbClr val="002060"/>
                </a:solidFill>
              </a:rPr>
              <a:t>We met mom in the hospital. We were </a:t>
            </a:r>
            <a:r>
              <a:rPr lang="en-US" dirty="0" err="1">
                <a:solidFill>
                  <a:srgbClr val="002060"/>
                </a:solidFill>
              </a:rPr>
              <a:t>fixin</a:t>
            </a:r>
            <a:r>
              <a:rPr lang="en-US" dirty="0">
                <a:solidFill>
                  <a:srgbClr val="002060"/>
                </a:solidFill>
              </a:rPr>
              <a:t>’ to take her son home, and that’s hard for anyone. [My wife] introduced us, and she’s like, “We’d like to give you a hug, and we just want you to know that we’re here for you. We’re </a:t>
            </a:r>
            <a:r>
              <a:rPr lang="en-US" dirty="0" err="1">
                <a:solidFill>
                  <a:srgbClr val="002060"/>
                </a:solidFill>
              </a:rPr>
              <a:t>gonna</a:t>
            </a:r>
            <a:r>
              <a:rPr lang="en-US" dirty="0">
                <a:solidFill>
                  <a:srgbClr val="002060"/>
                </a:solidFill>
              </a:rPr>
              <a:t> love him until he goes back to you. If there’s anything you need along the way, you let us know.” We exchanged phone numbers. We said we would send her pictures and videos. She could call us. She could FaceTime. She didn’t have to</a:t>
            </a:r>
          </a:p>
          <a:p>
            <a:r>
              <a:rPr lang="en-US" dirty="0">
                <a:solidFill>
                  <a:srgbClr val="002060"/>
                </a:solidFill>
              </a:rPr>
              <a:t>just see him that one time a week for the visit. </a:t>
            </a:r>
            <a:endParaRPr lang="en-US" dirty="0"/>
          </a:p>
        </p:txBody>
      </p:sp>
    </p:spTree>
    <p:extLst>
      <p:ext uri="{BB962C8B-B14F-4D97-AF65-F5344CB8AC3E}">
        <p14:creationId xmlns:p14="http://schemas.microsoft.com/office/powerpoint/2010/main" val="26721388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1000"/>
                                        <p:tgtEl>
                                          <p:spTgt spid="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descr="Mother kissing baby girl">
            <a:extLst>
              <a:ext uri="{FF2B5EF4-FFF2-40B4-BE49-F238E27FC236}">
                <a16:creationId xmlns:a16="http://schemas.microsoft.com/office/drawing/2014/main" id="{3FEFAECB-4A9B-B442-BF5B-E5E7F78BFFBB}"/>
              </a:ext>
            </a:extLst>
          </p:cNvPr>
          <p:cNvPicPr>
            <a:picLocks noGrp="1" noChangeAspect="1"/>
          </p:cNvPicPr>
          <p:nvPr>
            <p:ph idx="4294967295"/>
          </p:nvPr>
        </p:nvPicPr>
        <p:blipFill rotWithShape="1">
          <a:blip r:embed="rId3">
            <a:duotone>
              <a:schemeClr val="accent2">
                <a:shade val="45000"/>
                <a:satMod val="135000"/>
              </a:schemeClr>
              <a:prstClr val="white"/>
            </a:duotone>
          </a:blip>
          <a:srcRect t="7865" b="7865"/>
          <a:stretch/>
        </p:blipFill>
        <p:spPr>
          <a:xfrm>
            <a:off x="-897573" y="0"/>
            <a:ext cx="14565659" cy="6857999"/>
          </a:xfrm>
          <a:prstGeom prst="rect">
            <a:avLst/>
          </a:prstGeom>
        </p:spPr>
      </p:pic>
      <p:sp>
        <p:nvSpPr>
          <p:cNvPr id="9" name="Title 1">
            <a:extLst>
              <a:ext uri="{FF2B5EF4-FFF2-40B4-BE49-F238E27FC236}">
                <a16:creationId xmlns:a16="http://schemas.microsoft.com/office/drawing/2014/main" id="{B9AC68B2-FACD-DB4F-B937-26011252C898}"/>
              </a:ext>
            </a:extLst>
          </p:cNvPr>
          <p:cNvSpPr txBox="1">
            <a:spLocks/>
          </p:cNvSpPr>
          <p:nvPr/>
        </p:nvSpPr>
        <p:spPr bwMode="blackWhite">
          <a:xfrm>
            <a:off x="-481211" y="0"/>
            <a:ext cx="13732934" cy="79921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12700" cap="flat" cmpd="sng" algn="ctr">
            <a:solidFill>
              <a:schemeClr val="accent1"/>
            </a:solidFill>
            <a:prstDash val="solid"/>
            <a:miter lim="800000"/>
          </a:ln>
        </p:spPr>
        <p:style>
          <a:lnRef idx="2">
            <a:schemeClr val="accent2"/>
          </a:lnRef>
          <a:fillRef idx="1">
            <a:schemeClr val="lt1"/>
          </a:fillRef>
          <a:effectRef idx="0">
            <a:schemeClr val="accent2"/>
          </a:effectRef>
          <a:fontRef idx="minor">
            <a:schemeClr val="dk1"/>
          </a:fontRef>
        </p:style>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900" dirty="0">
                <a:solidFill>
                  <a:schemeClr val="accent1">
                    <a:lumMod val="50000"/>
                  </a:schemeClr>
                </a:solidFill>
              </a:rPr>
              <a:t>Challenging Biases and Assumptions</a:t>
            </a:r>
          </a:p>
        </p:txBody>
      </p:sp>
      <p:sp>
        <p:nvSpPr>
          <p:cNvPr id="7" name="Rounded Rectangular Callout 6">
            <a:extLst>
              <a:ext uri="{FF2B5EF4-FFF2-40B4-BE49-F238E27FC236}">
                <a16:creationId xmlns:a16="http://schemas.microsoft.com/office/drawing/2014/main" id="{5A30A627-DA73-374E-930B-9021BC038CFC}"/>
              </a:ext>
            </a:extLst>
          </p:cNvPr>
          <p:cNvSpPr/>
          <p:nvPr/>
        </p:nvSpPr>
        <p:spPr>
          <a:xfrm>
            <a:off x="683171" y="4397747"/>
            <a:ext cx="5683761" cy="2126512"/>
          </a:xfrm>
          <a:prstGeom prst="wedgeRoundRectCallo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[The birth father] said:  “I just </a:t>
            </a:r>
            <a:r>
              <a:rPr lang="en-US" dirty="0" err="1">
                <a:solidFill>
                  <a:srgbClr val="002060"/>
                </a:solidFill>
              </a:rPr>
              <a:t>wanna</a:t>
            </a:r>
            <a:r>
              <a:rPr lang="en-US" dirty="0">
                <a:solidFill>
                  <a:srgbClr val="002060"/>
                </a:solidFill>
              </a:rPr>
              <a:t> thank you because you treated me like a father. You never treated me like someone who lost his son because he was a bad guy [and] because he did these things… You along the way treated me like a person, and you allowed me to be his father.” </a:t>
            </a:r>
          </a:p>
        </p:txBody>
      </p:sp>
      <p:sp>
        <p:nvSpPr>
          <p:cNvPr id="11" name="Rounded Rectangular Callout 10">
            <a:extLst>
              <a:ext uri="{FF2B5EF4-FFF2-40B4-BE49-F238E27FC236}">
                <a16:creationId xmlns:a16="http://schemas.microsoft.com/office/drawing/2014/main" id="{29C41A02-12E3-8E4F-98DC-23A0CCC3EC6F}"/>
              </a:ext>
            </a:extLst>
          </p:cNvPr>
          <p:cNvSpPr/>
          <p:nvPr/>
        </p:nvSpPr>
        <p:spPr>
          <a:xfrm>
            <a:off x="683172" y="1263937"/>
            <a:ext cx="5683761" cy="2635729"/>
          </a:xfrm>
          <a:prstGeom prst="wedgeRoundRect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We had the impression that we were just not </a:t>
            </a:r>
            <a:r>
              <a:rPr lang="en-US" dirty="0" err="1">
                <a:solidFill>
                  <a:srgbClr val="002060"/>
                </a:solidFill>
              </a:rPr>
              <a:t>gonna</a:t>
            </a:r>
            <a:r>
              <a:rPr lang="en-US" dirty="0">
                <a:solidFill>
                  <a:srgbClr val="002060"/>
                </a:solidFill>
              </a:rPr>
              <a:t> like this guy, and then we met him and immediately realized our first impression was off. We told him “You can call. You can text. You can whatever,” and along the way, we maintained that. He called every night faithfully to sing his son a lullaby. He did that for five months until [his son] went home…</a:t>
            </a:r>
          </a:p>
        </p:txBody>
      </p:sp>
      <p:sp>
        <p:nvSpPr>
          <p:cNvPr id="8" name="Rounded Rectangular Callout 7">
            <a:extLst>
              <a:ext uri="{FF2B5EF4-FFF2-40B4-BE49-F238E27FC236}">
                <a16:creationId xmlns:a16="http://schemas.microsoft.com/office/drawing/2014/main" id="{2C6E1D59-8751-AE4A-8D85-D92FA008E0D2}"/>
              </a:ext>
            </a:extLst>
          </p:cNvPr>
          <p:cNvSpPr/>
          <p:nvPr/>
        </p:nvSpPr>
        <p:spPr>
          <a:xfrm>
            <a:off x="6829614" y="3311191"/>
            <a:ext cx="5123572" cy="2916734"/>
          </a:xfrm>
          <a:prstGeom prst="wedgeRoundRect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[Agency staff] are making sure that we understand our role in it and actively engaging us and following up and saying, “Okay. How is your relationship with [the birth parent]? What would you need to make that better?” Our social worker would ask those questions. She would follow up and make sure that we were doing our part to work with the parents and have that open communication…</a:t>
            </a:r>
          </a:p>
        </p:txBody>
      </p:sp>
    </p:spTree>
    <p:extLst>
      <p:ext uri="{BB962C8B-B14F-4D97-AF65-F5344CB8AC3E}">
        <p14:creationId xmlns:p14="http://schemas.microsoft.com/office/powerpoint/2010/main" val="153920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wo friends at the park">
            <a:extLst>
              <a:ext uri="{FF2B5EF4-FFF2-40B4-BE49-F238E27FC236}">
                <a16:creationId xmlns:a16="http://schemas.microsoft.com/office/drawing/2014/main" id="{2C4DAC2F-B848-6946-8557-61BA3EF625EC}"/>
              </a:ext>
            </a:extLst>
          </p:cNvPr>
          <p:cNvPicPr>
            <a:picLocks noChangeAspect="1"/>
          </p:cNvPicPr>
          <p:nvPr/>
        </p:nvPicPr>
        <p:blipFill rotWithShape="1">
          <a:blip r:embed="rId3">
            <a:alphaModFix amt="40000"/>
            <a:duotone>
              <a:schemeClr val="accent2">
                <a:shade val="45000"/>
                <a:satMod val="135000"/>
              </a:schemeClr>
              <a:prstClr val="white"/>
            </a:duotone>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8611B9D0-8B37-464D-B2EB-534F6B860C1F}"/>
              </a:ext>
            </a:extLst>
          </p:cNvPr>
          <p:cNvSpPr>
            <a:spLocks noGrp="1"/>
          </p:cNvSpPr>
          <p:nvPr>
            <p:ph type="title"/>
          </p:nvPr>
        </p:nvSpPr>
        <p:spPr>
          <a:xfrm>
            <a:off x="0" y="16632"/>
            <a:ext cx="12192000" cy="797139"/>
          </a:xfr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38100" cap="sq">
            <a:noFill/>
            <a:miter lim="800000"/>
          </a:ln>
        </p:spPr>
        <p:txBody>
          <a:bodyPr vert="horz" lIns="274320" tIns="182880" rIns="274320" bIns="182880" rtlCol="0" anchor="ctr" anchorCtr="1">
            <a:normAutofit fontScale="90000"/>
          </a:bodyPr>
          <a:lstStyle/>
          <a:p>
            <a:r>
              <a:rPr lang="en-US" dirty="0">
                <a:solidFill>
                  <a:schemeClr val="tx1"/>
                </a:solidFill>
              </a:rPr>
              <a:t>Open Communication</a:t>
            </a:r>
          </a:p>
        </p:txBody>
      </p:sp>
      <p:sp>
        <p:nvSpPr>
          <p:cNvPr id="4" name="Rounded Rectangular Callout 3">
            <a:extLst>
              <a:ext uri="{FF2B5EF4-FFF2-40B4-BE49-F238E27FC236}">
                <a16:creationId xmlns:a16="http://schemas.microsoft.com/office/drawing/2014/main" id="{A0F12B3B-3C07-F744-A457-E8934A4601C3}"/>
              </a:ext>
            </a:extLst>
          </p:cNvPr>
          <p:cNvSpPr/>
          <p:nvPr/>
        </p:nvSpPr>
        <p:spPr>
          <a:xfrm>
            <a:off x="181104" y="1180213"/>
            <a:ext cx="11655487" cy="2064298"/>
          </a:xfrm>
          <a:prstGeom prst="wedgeRoundRect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The [birth] mom told me that she was really happy to be working with us because all of her friends were in the drug crowd and that drug scene that she was getting out of to get her kid back. She felt like she had nobody to go to anymore because if she went to her friends, she’d just fall back into that cycle. She said that that's been a really positive thing for her to be able to have us to talk to and be able to work with us and have that person to support her so that she's not in that crowd that she was before anymore. I think that [birth parents] getting a lot more support on their end to be more receptive of us and working with us more.</a:t>
            </a:r>
          </a:p>
        </p:txBody>
      </p:sp>
      <p:sp>
        <p:nvSpPr>
          <p:cNvPr id="6" name="Rounded Rectangular Callout 5">
            <a:extLst>
              <a:ext uri="{FF2B5EF4-FFF2-40B4-BE49-F238E27FC236}">
                <a16:creationId xmlns:a16="http://schemas.microsoft.com/office/drawing/2014/main" id="{F75B2E31-630D-5244-99B1-C7E186D3A191}"/>
              </a:ext>
            </a:extLst>
          </p:cNvPr>
          <p:cNvSpPr/>
          <p:nvPr/>
        </p:nvSpPr>
        <p:spPr>
          <a:xfrm rot="10800000">
            <a:off x="5821165" y="3934047"/>
            <a:ext cx="6189922" cy="1582193"/>
          </a:xfrm>
          <a:prstGeom prst="wedgeRoundRect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26E2D6-D86E-1843-8FCA-B89EFA5149B8}"/>
              </a:ext>
            </a:extLst>
          </p:cNvPr>
          <p:cNvSpPr txBox="1"/>
          <p:nvPr/>
        </p:nvSpPr>
        <p:spPr>
          <a:xfrm>
            <a:off x="6008848" y="4171032"/>
            <a:ext cx="6002239" cy="923330"/>
          </a:xfrm>
          <a:prstGeom prst="rect">
            <a:avLst/>
          </a:prstGeom>
          <a:noFill/>
        </p:spPr>
        <p:txBody>
          <a:bodyPr wrap="square" rtlCol="0">
            <a:spAutoFit/>
          </a:bodyPr>
          <a:lstStyle/>
          <a:p>
            <a:r>
              <a:rPr lang="en-US" dirty="0">
                <a:solidFill>
                  <a:srgbClr val="002060"/>
                </a:solidFill>
              </a:rPr>
              <a:t>Now it's like a relationship, almost a friendship, you know? I feel like that's definitely improved… It's allowed for more honesty, and this bio [parent] has shared more. </a:t>
            </a:r>
          </a:p>
        </p:txBody>
      </p:sp>
      <p:sp>
        <p:nvSpPr>
          <p:cNvPr id="8" name="Rounded Rectangular Callout 7">
            <a:extLst>
              <a:ext uri="{FF2B5EF4-FFF2-40B4-BE49-F238E27FC236}">
                <a16:creationId xmlns:a16="http://schemas.microsoft.com/office/drawing/2014/main" id="{C2712809-4696-DE4C-8F5E-5E7DBD9A2C01}"/>
              </a:ext>
            </a:extLst>
          </p:cNvPr>
          <p:cNvSpPr/>
          <p:nvPr/>
        </p:nvSpPr>
        <p:spPr>
          <a:xfrm>
            <a:off x="265904" y="3696231"/>
            <a:ext cx="5289377" cy="2796262"/>
          </a:xfrm>
          <a:prstGeom prst="wedgeRoundRect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…once that child goes home, those parents have someone to rely on. They can always come back to you or reach out to you if they’re in trouble. We’ve built that relationship. They feel comfortable … where they would maybe rely on you to help them out in a bind when they need it…so that [their] child is not put in danger again. </a:t>
            </a:r>
          </a:p>
          <a:p>
            <a:pPr algn="ctr"/>
            <a:endParaRPr lang="en-US" dirty="0"/>
          </a:p>
        </p:txBody>
      </p:sp>
    </p:spTree>
    <p:extLst>
      <p:ext uri="{BB962C8B-B14F-4D97-AF65-F5344CB8AC3E}">
        <p14:creationId xmlns:p14="http://schemas.microsoft.com/office/powerpoint/2010/main" val="7064849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1169F6-5F33-CC4D-82FD-16398B806DF8}"/>
              </a:ext>
            </a:extLst>
          </p:cNvPr>
          <p:cNvSpPr>
            <a:spLocks noGrp="1"/>
          </p:cNvSpPr>
          <p:nvPr>
            <p:ph type="title"/>
          </p:nvPr>
        </p:nvSpPr>
        <p:spPr>
          <a:xfrm>
            <a:off x="309752" y="1822673"/>
            <a:ext cx="4034792" cy="3212654"/>
          </a:xfrm>
          <a:noFill/>
          <a:ln>
            <a:solidFill>
              <a:schemeClr val="bg1"/>
            </a:solidFill>
          </a:ln>
        </p:spPr>
        <p:txBody>
          <a:bodyPr vert="horz" lIns="274320" tIns="182880" rIns="274320" bIns="182880" rtlCol="0" anchor="ctr" anchorCtr="1">
            <a:normAutofit/>
          </a:bodyPr>
          <a:lstStyle/>
          <a:p>
            <a:r>
              <a:rPr lang="en-US" sz="3800" dirty="0">
                <a:solidFill>
                  <a:schemeClr val="bg1"/>
                </a:solidFill>
              </a:rPr>
              <a:t>Discussion</a:t>
            </a:r>
          </a:p>
        </p:txBody>
      </p:sp>
      <p:pic>
        <p:nvPicPr>
          <p:cNvPr id="5" name="Content Placeholder 4" descr="Young multiracial friends">
            <a:extLst>
              <a:ext uri="{FF2B5EF4-FFF2-40B4-BE49-F238E27FC236}">
                <a16:creationId xmlns:a16="http://schemas.microsoft.com/office/drawing/2014/main" id="{2C1428AE-AFDB-4848-90AD-0F087BCFD5C9}"/>
              </a:ext>
            </a:extLst>
          </p:cNvPr>
          <p:cNvPicPr>
            <a:picLocks noGrp="1" noChangeAspect="1"/>
          </p:cNvPicPr>
          <p:nvPr>
            <p:ph idx="1"/>
          </p:nvPr>
        </p:nvPicPr>
        <p:blipFill rotWithShape="1">
          <a:blip r:embed="rId3"/>
          <a:srcRect l="20942" r="5691" b="-1"/>
          <a:stretch/>
        </p:blipFill>
        <p:spPr>
          <a:xfrm>
            <a:off x="4654297" y="11"/>
            <a:ext cx="7537702" cy="6857989"/>
          </a:xfrm>
          <a:prstGeom prst="rect">
            <a:avLst/>
          </a:prstGeom>
        </p:spPr>
      </p:pic>
    </p:spTree>
    <p:extLst>
      <p:ext uri="{BB962C8B-B14F-4D97-AF65-F5344CB8AC3E}">
        <p14:creationId xmlns:p14="http://schemas.microsoft.com/office/powerpoint/2010/main" val="3817448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alpha val="5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70BC-8C9E-E84A-8735-FC053B3884E7}"/>
              </a:ext>
            </a:extLst>
          </p:cNvPr>
          <p:cNvSpPr>
            <a:spLocks noGrp="1"/>
          </p:cNvSpPr>
          <p:nvPr>
            <p:ph type="title"/>
          </p:nvPr>
        </p:nvSpPr>
        <p:spPr>
          <a:xfrm>
            <a:off x="37773" y="30678"/>
            <a:ext cx="12191998" cy="689317"/>
          </a:xfrm>
          <a:solidFill>
            <a:srgbClr val="44C7BA">
              <a:alpha val="51000"/>
            </a:srgbClr>
          </a:solidFill>
          <a:ln>
            <a:noFill/>
          </a:ln>
          <a:effectLst>
            <a:outerShdw dist="50800" sx="1000" sy="1000" algn="ctr" rotWithShape="0">
              <a:schemeClr val="accent3">
                <a:alpha val="43000"/>
              </a:schemeClr>
            </a:outerShdw>
          </a:effectLst>
        </p:spPr>
        <p:txBody>
          <a:bodyPr vert="horz" lIns="274320" tIns="182880" rIns="274320" bIns="182880" rtlCol="0" anchor="ctr" anchorCtr="1">
            <a:normAutofit fontScale="90000"/>
          </a:bodyPr>
          <a:lstStyle/>
          <a:p>
            <a:r>
              <a:rPr lang="en-US" sz="4000" b="1" cap="none" dirty="0">
                <a:solidFill>
                  <a:schemeClr val="tx1"/>
                </a:solidFill>
                <a:latin typeface="Times New Roman" panose="02020603050405020304" pitchFamily="18" charset="0"/>
                <a:cs typeface="Times New Roman" panose="02020603050405020304" pitchFamily="18" charset="0"/>
              </a:rPr>
              <a:t>Summary of Findings</a:t>
            </a:r>
            <a:endParaRPr lang="en-US" cap="none" dirty="0">
              <a:solidFill>
                <a:schemeClr val="tx1"/>
              </a:solidFill>
              <a:latin typeface="Times New Roman" panose="02020603050405020304" pitchFamily="18" charset="0"/>
              <a:cs typeface="Times New Roman" panose="02020603050405020304" pitchFamily="18" charset="0"/>
            </a:endParaRPr>
          </a:p>
        </p:txBody>
      </p:sp>
      <p:sp>
        <p:nvSpPr>
          <p:cNvPr id="8" name="Text Placeholder 2">
            <a:extLst>
              <a:ext uri="{FF2B5EF4-FFF2-40B4-BE49-F238E27FC236}">
                <a16:creationId xmlns:a16="http://schemas.microsoft.com/office/drawing/2014/main" id="{589F3000-8804-BBA1-3DFC-90B7719448AE}"/>
              </a:ext>
            </a:extLst>
          </p:cNvPr>
          <p:cNvSpPr txBox="1">
            <a:spLocks/>
          </p:cNvSpPr>
          <p:nvPr/>
        </p:nvSpPr>
        <p:spPr>
          <a:xfrm>
            <a:off x="440266" y="1408915"/>
            <a:ext cx="11305043" cy="4897292"/>
          </a:xfrm>
          <a:prstGeom prst="rect">
            <a:avLst/>
          </a:prstGeom>
        </p:spPr>
        <p:txBody>
          <a:bodyPr vert="horz" lIns="91440" tIns="45720" rIns="91440" bIns="45720" rtlCol="0" anchor="t" anchorCtr="1">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9pPr>
          </a:lstStyle>
          <a:p>
            <a:pPr marL="457200" indent="-457200">
              <a:lnSpc>
                <a:spcPct val="90000"/>
              </a:lnSpc>
              <a:buClr>
                <a:srgbClr val="002060"/>
              </a:buClr>
              <a:buSzPct val="100000"/>
              <a:buFont typeface="+mj-lt"/>
              <a:buAutoNum type="arabicPeriod"/>
            </a:pPr>
            <a:r>
              <a:rPr lang="en-US" sz="2400" dirty="0">
                <a:solidFill>
                  <a:srgbClr val="002060"/>
                </a:solidFill>
                <a:latin typeface="Times New Roman" panose="02020603050405020304" pitchFamily="18" charset="0"/>
                <a:cs typeface="Times New Roman" panose="02020603050405020304" pitchFamily="18" charset="0"/>
              </a:rPr>
              <a:t>QPI Activities, (e.g., comfort calls and icebreaker meetings) helped foster parents interact with birth parents in a supportive, non-judgmental fashion</a:t>
            </a:r>
          </a:p>
          <a:p>
            <a:pPr marL="457200" indent="-457200">
              <a:lnSpc>
                <a:spcPct val="90000"/>
              </a:lnSpc>
              <a:buClr>
                <a:srgbClr val="002060"/>
              </a:buClr>
              <a:buSzPct val="100000"/>
              <a:buFont typeface="+mj-lt"/>
              <a:buAutoNum type="arabicPeriod"/>
            </a:pPr>
            <a:endParaRPr lang="en-US" sz="2400" dirty="0">
              <a:solidFill>
                <a:srgbClr val="002060"/>
              </a:solidFill>
              <a:latin typeface="Times New Roman" panose="02020603050405020304" pitchFamily="18" charset="0"/>
              <a:cs typeface="Times New Roman" panose="02020603050405020304" pitchFamily="18" charset="0"/>
            </a:endParaRPr>
          </a:p>
          <a:p>
            <a:pPr marL="457200" indent="-457200">
              <a:lnSpc>
                <a:spcPct val="90000"/>
              </a:lnSpc>
              <a:buClr>
                <a:srgbClr val="002060"/>
              </a:buClr>
              <a:buSzPct val="100000"/>
              <a:buFont typeface="+mj-lt"/>
              <a:buAutoNum type="arabicPeriod"/>
            </a:pPr>
            <a:endParaRPr lang="en-US" sz="2400" dirty="0">
              <a:solidFill>
                <a:srgbClr val="002060"/>
              </a:solidFill>
              <a:latin typeface="Times New Roman" panose="02020603050405020304" pitchFamily="18" charset="0"/>
              <a:cs typeface="Times New Roman" panose="02020603050405020304" pitchFamily="18" charset="0"/>
            </a:endParaRPr>
          </a:p>
          <a:p>
            <a:pPr marL="457200" indent="-457200">
              <a:lnSpc>
                <a:spcPct val="90000"/>
              </a:lnSpc>
              <a:buClr>
                <a:srgbClr val="002060"/>
              </a:buClr>
              <a:buSzPct val="100000"/>
              <a:buFont typeface="+mj-lt"/>
              <a:buAutoNum type="arabicPeriod"/>
            </a:pPr>
            <a:r>
              <a:rPr lang="en-US" sz="2400" dirty="0">
                <a:solidFill>
                  <a:srgbClr val="002060"/>
                </a:solidFill>
                <a:latin typeface="Times New Roman" panose="02020603050405020304" pitchFamily="18" charset="0"/>
                <a:cs typeface="Times New Roman" panose="02020603050405020304" pitchFamily="18" charset="0"/>
              </a:rPr>
              <a:t>QPI helped foster parents empathize with birth parents’ struggles and increased their efforts to communicate with birth parents</a:t>
            </a:r>
          </a:p>
          <a:p>
            <a:pPr marL="457200" indent="-457200">
              <a:lnSpc>
                <a:spcPct val="90000"/>
              </a:lnSpc>
              <a:buClr>
                <a:srgbClr val="002060"/>
              </a:buClr>
              <a:buSzPct val="100000"/>
              <a:buFont typeface="+mj-lt"/>
              <a:buAutoNum type="arabicPeriod"/>
            </a:pPr>
            <a:endParaRPr lang="en-US" sz="2400" dirty="0">
              <a:solidFill>
                <a:srgbClr val="002060"/>
              </a:solidFill>
              <a:latin typeface="Times New Roman" panose="02020603050405020304" pitchFamily="18" charset="0"/>
              <a:cs typeface="Times New Roman" panose="02020603050405020304" pitchFamily="18" charset="0"/>
            </a:endParaRPr>
          </a:p>
          <a:p>
            <a:pPr marL="457200" indent="-457200">
              <a:lnSpc>
                <a:spcPct val="90000"/>
              </a:lnSpc>
              <a:buClr>
                <a:srgbClr val="002060"/>
              </a:buClr>
              <a:buSzPct val="100000"/>
              <a:buFont typeface="+mj-lt"/>
              <a:buAutoNum type="arabicPeriod"/>
            </a:pPr>
            <a:endParaRPr lang="en-US" sz="2400" dirty="0">
              <a:solidFill>
                <a:srgbClr val="002060"/>
              </a:solidFill>
              <a:latin typeface="Times New Roman" panose="02020603050405020304" pitchFamily="18" charset="0"/>
              <a:cs typeface="Times New Roman" panose="02020603050405020304" pitchFamily="18" charset="0"/>
            </a:endParaRPr>
          </a:p>
          <a:p>
            <a:pPr marL="457200" indent="-457200">
              <a:lnSpc>
                <a:spcPct val="90000"/>
              </a:lnSpc>
              <a:buClr>
                <a:srgbClr val="002060"/>
              </a:buClr>
              <a:buSzPct val="100000"/>
              <a:buFont typeface="+mj-lt"/>
              <a:buAutoNum type="arabicPeriod"/>
            </a:pPr>
            <a:r>
              <a:rPr lang="en-US" sz="2400" dirty="0">
                <a:solidFill>
                  <a:srgbClr val="002060"/>
                </a:solidFill>
                <a:latin typeface="Times New Roman" panose="02020603050405020304" pitchFamily="18" charset="0"/>
                <a:cs typeface="Times New Roman" panose="02020603050405020304" pitchFamily="18" charset="0"/>
              </a:rPr>
              <a:t>Actively sharing parenting power reduced tension between birth and foster parents</a:t>
            </a:r>
          </a:p>
          <a:p>
            <a:pPr marL="342900" indent="-342900">
              <a:lnSpc>
                <a:spcPct val="90000"/>
              </a:lnSpc>
              <a:buClr>
                <a:schemeClr val="accent1">
                  <a:lumMod val="75000"/>
                </a:schemeClr>
              </a:buClr>
              <a:buSzPct val="86000"/>
              <a:buFont typeface="Wingdings" pitchFamily="2" charset="2"/>
              <a:buChar char="Ø"/>
            </a:pPr>
            <a:endParaRPr lang="en-US" sz="2400" dirty="0">
              <a:solidFill>
                <a:srgbClr val="002060"/>
              </a:solidFill>
              <a:latin typeface="Times New Roman" panose="02020603050405020304" pitchFamily="18" charset="0"/>
              <a:cs typeface="Times New Roman" panose="02020603050405020304" pitchFamily="18" charset="0"/>
            </a:endParaRPr>
          </a:p>
          <a:p>
            <a:pPr>
              <a:lnSpc>
                <a:spcPct val="90000"/>
              </a:lnSpc>
              <a:buClr>
                <a:schemeClr val="accent1">
                  <a:lumMod val="75000"/>
                </a:schemeClr>
              </a:buClr>
              <a:buSzPct val="86000"/>
            </a:pPr>
            <a:r>
              <a:rPr lang="en-US" sz="2400" dirty="0">
                <a:solidFill>
                  <a:srgbClr val="002060"/>
                </a:solidFill>
                <a:latin typeface="Times New Roman" panose="02020603050405020304" pitchFamily="18" charset="0"/>
                <a:cs typeface="Times New Roman" panose="02020603050405020304" pitchFamily="18" charset="0"/>
              </a:rPr>
              <a:t> </a:t>
            </a:r>
          </a:p>
          <a:p>
            <a:pPr marL="342900" marR="0" lvl="0" indent="-342900" algn="l" defTabSz="914400" rtl="0" eaLnBrk="1" fontAlgn="auto" latinLnBrk="0" hangingPunct="1">
              <a:lnSpc>
                <a:spcPct val="90000"/>
              </a:lnSpc>
              <a:spcBef>
                <a:spcPts val="1000"/>
              </a:spcBef>
              <a:spcAft>
                <a:spcPts val="0"/>
              </a:spcAft>
              <a:buClr>
                <a:srgbClr val="AD84C6">
                  <a:lumMod val="75000"/>
                </a:srgbClr>
              </a:buClr>
              <a:buSzPct val="86000"/>
              <a:buFont typeface="Wingdings" pitchFamily="2" charset="2"/>
              <a:buChar char="Ø"/>
              <a:tabLst/>
              <a:defRPr/>
            </a:pPr>
            <a:endPar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22786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C1FA5-CDA2-DC4C-9D0F-7582624CFEC1}"/>
              </a:ext>
            </a:extLst>
          </p:cNvPr>
          <p:cNvSpPr>
            <a:spLocks noGrp="1"/>
          </p:cNvSpPr>
          <p:nvPr>
            <p:ph type="title"/>
          </p:nvPr>
        </p:nvSpPr>
        <p:spPr>
          <a:xfrm>
            <a:off x="1" y="-1"/>
            <a:ext cx="12191999" cy="624691"/>
          </a:xfrm>
          <a:solidFill>
            <a:srgbClr val="44C7BA">
              <a:alpha val="60000"/>
            </a:srgbClr>
          </a:solidFill>
          <a:ln>
            <a:noFill/>
          </a:ln>
        </p:spPr>
        <p:txBody>
          <a:bodyPr>
            <a:noAutofit/>
          </a:bodyPr>
          <a:lstStyle/>
          <a:p>
            <a:r>
              <a:rPr lang="en-US" sz="3600" b="1" cap="none" dirty="0">
                <a:solidFill>
                  <a:schemeClr val="tx1"/>
                </a:solidFill>
                <a:latin typeface="Times New Roman" panose="02020603050405020304" pitchFamily="18" charset="0"/>
                <a:cs typeface="Times New Roman" panose="02020603050405020304" pitchFamily="18" charset="0"/>
              </a:rPr>
              <a:t>Acknowledgments</a:t>
            </a:r>
          </a:p>
        </p:txBody>
      </p:sp>
      <p:pic>
        <p:nvPicPr>
          <p:cNvPr id="4" name="image1.jpeg">
            <a:extLst>
              <a:ext uri="{FF2B5EF4-FFF2-40B4-BE49-F238E27FC236}">
                <a16:creationId xmlns:a16="http://schemas.microsoft.com/office/drawing/2014/main" id="{49B81E89-0654-954C-A585-6D892FF159B7}"/>
              </a:ext>
            </a:extLst>
          </p:cNvPr>
          <p:cNvPicPr/>
          <p:nvPr/>
        </p:nvPicPr>
        <p:blipFill>
          <a:blip r:embed="rId3" cstate="print"/>
          <a:stretch>
            <a:fillRect/>
          </a:stretch>
        </p:blipFill>
        <p:spPr>
          <a:xfrm>
            <a:off x="4963160" y="3308731"/>
            <a:ext cx="2265680" cy="1366520"/>
          </a:xfrm>
          <a:prstGeom prst="rect">
            <a:avLst/>
          </a:prstGeom>
        </p:spPr>
      </p:pic>
      <p:pic>
        <p:nvPicPr>
          <p:cNvPr id="5" name="Picture 4">
            <a:extLst>
              <a:ext uri="{FF2B5EF4-FFF2-40B4-BE49-F238E27FC236}">
                <a16:creationId xmlns:a16="http://schemas.microsoft.com/office/drawing/2014/main" id="{6B2DA94B-5DA8-7442-858B-539436E1286E}"/>
              </a:ext>
            </a:extLst>
          </p:cNvPr>
          <p:cNvPicPr>
            <a:picLocks noChangeAspect="1"/>
          </p:cNvPicPr>
          <p:nvPr/>
        </p:nvPicPr>
        <p:blipFill>
          <a:blip r:embed="rId4"/>
          <a:stretch>
            <a:fillRect/>
          </a:stretch>
        </p:blipFill>
        <p:spPr>
          <a:xfrm>
            <a:off x="9027986" y="3083918"/>
            <a:ext cx="3053923" cy="1685915"/>
          </a:xfrm>
          <a:prstGeom prst="rect">
            <a:avLst/>
          </a:prstGeom>
        </p:spPr>
      </p:pic>
      <p:pic>
        <p:nvPicPr>
          <p:cNvPr id="6" name="Picture 5">
            <a:extLst>
              <a:ext uri="{FF2B5EF4-FFF2-40B4-BE49-F238E27FC236}">
                <a16:creationId xmlns:a16="http://schemas.microsoft.com/office/drawing/2014/main" id="{A8709410-B91F-B84B-AD19-BED380D4789C}"/>
              </a:ext>
            </a:extLst>
          </p:cNvPr>
          <p:cNvPicPr>
            <a:picLocks noChangeAspect="1"/>
          </p:cNvPicPr>
          <p:nvPr/>
        </p:nvPicPr>
        <p:blipFill>
          <a:blip r:embed="rId5"/>
          <a:stretch>
            <a:fillRect/>
          </a:stretch>
        </p:blipFill>
        <p:spPr>
          <a:xfrm>
            <a:off x="6300440" y="1265322"/>
            <a:ext cx="3936647" cy="1068773"/>
          </a:xfrm>
          <a:prstGeom prst="rect">
            <a:avLst/>
          </a:prstGeom>
        </p:spPr>
      </p:pic>
      <p:pic>
        <p:nvPicPr>
          <p:cNvPr id="7" name="Picture 4" descr="https://lh6.googleusercontent.com/SKOLthef86kfQSab2HtDt4WKt_5QWYQhKyXnC5oBIbfGOldn_5Yp9PzJtbCxh7TWIqXE4ShQ9YLoP2oqLd0QrzvsfWsHNkCXfaqPLbgvbpO-2q8L5eD9b9BoPsbOn03QlNsawlojDw4mj6KowQ">
            <a:extLst>
              <a:ext uri="{FF2B5EF4-FFF2-40B4-BE49-F238E27FC236}">
                <a16:creationId xmlns:a16="http://schemas.microsoft.com/office/drawing/2014/main" id="{E54981BA-88BA-ED40-846A-F73FF59D4A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7896" y="5649887"/>
            <a:ext cx="4027051" cy="10571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1E8691D-C536-204C-8FC0-D64571977562}"/>
              </a:ext>
            </a:extLst>
          </p:cNvPr>
          <p:cNvSpPr txBox="1"/>
          <p:nvPr/>
        </p:nvSpPr>
        <p:spPr>
          <a:xfrm>
            <a:off x="338958" y="1504745"/>
            <a:ext cx="3936647" cy="2246769"/>
          </a:xfrm>
          <a:prstGeom prst="rect">
            <a:avLst/>
          </a:prstGeom>
          <a:noFill/>
        </p:spPr>
        <p:txBody>
          <a:bodyPr wrap="square">
            <a:spAutoFit/>
          </a:bodyPr>
          <a:lstStyle/>
          <a:p>
            <a:pPr lvl="0">
              <a:buClr>
                <a:srgbClr val="3366FF"/>
              </a:buClr>
            </a:pPr>
            <a:r>
              <a:rPr lang="en-US" sz="2600" b="1" u="sng" dirty="0"/>
              <a:t>Collaborators:</a:t>
            </a:r>
            <a:endParaRPr lang="en-US" sz="2600" dirty="0"/>
          </a:p>
          <a:p>
            <a:pPr marL="342900" lvl="0" indent="-342900">
              <a:buClr>
                <a:srgbClr val="002060"/>
              </a:buClr>
              <a:buFont typeface="Wingdings" charset="2"/>
              <a:buChar char="Ø"/>
            </a:pPr>
            <a:r>
              <a:rPr lang="en-US" sz="2400" dirty="0"/>
              <a:t>Youth Law Center</a:t>
            </a:r>
          </a:p>
          <a:p>
            <a:pPr marL="342900" lvl="0" indent="-342900">
              <a:buClr>
                <a:srgbClr val="002060"/>
              </a:buClr>
              <a:buFont typeface="Wingdings" charset="2"/>
              <a:buChar char="Ø"/>
            </a:pPr>
            <a:r>
              <a:rPr lang="en-US" sz="2400" dirty="0"/>
              <a:t>Quality Parenting Initiative </a:t>
            </a:r>
          </a:p>
          <a:p>
            <a:pPr marL="342900" lvl="0" indent="-342900">
              <a:buClr>
                <a:srgbClr val="002060"/>
              </a:buClr>
              <a:buFont typeface="Wingdings" charset="2"/>
              <a:buChar char="Ø"/>
            </a:pPr>
            <a:r>
              <a:rPr lang="en-US" sz="2400" dirty="0"/>
              <a:t>QPI Sites Leads</a:t>
            </a:r>
          </a:p>
          <a:p>
            <a:pPr marL="342900" lvl="0" indent="-342900">
              <a:buClr>
                <a:srgbClr val="002060"/>
              </a:buClr>
              <a:buFont typeface="Wingdings" charset="2"/>
              <a:buChar char="Ø"/>
            </a:pPr>
            <a:r>
              <a:rPr lang="en-US" sz="2400" dirty="0"/>
              <a:t>Foster and Birth Parents</a:t>
            </a:r>
          </a:p>
          <a:p>
            <a:pPr marL="342900" lvl="0" indent="-342900">
              <a:buClr>
                <a:srgbClr val="FFC000"/>
              </a:buClr>
              <a:buFont typeface="Wingdings" charset="2"/>
              <a:buChar char="Ø"/>
            </a:pPr>
            <a:endParaRPr lang="en-US" sz="1800" dirty="0"/>
          </a:p>
        </p:txBody>
      </p:sp>
      <p:sp>
        <p:nvSpPr>
          <p:cNvPr id="17" name="TextBox 16">
            <a:extLst>
              <a:ext uri="{FF2B5EF4-FFF2-40B4-BE49-F238E27FC236}">
                <a16:creationId xmlns:a16="http://schemas.microsoft.com/office/drawing/2014/main" id="{BEE88FCB-90B0-4A4D-8EC1-403EDDE3001A}"/>
              </a:ext>
            </a:extLst>
          </p:cNvPr>
          <p:cNvSpPr txBox="1"/>
          <p:nvPr/>
        </p:nvSpPr>
        <p:spPr>
          <a:xfrm>
            <a:off x="199186" y="4244364"/>
            <a:ext cx="6101254" cy="861774"/>
          </a:xfrm>
          <a:prstGeom prst="rect">
            <a:avLst/>
          </a:prstGeom>
          <a:noFill/>
        </p:spPr>
        <p:txBody>
          <a:bodyPr wrap="square">
            <a:spAutoFit/>
          </a:bodyPr>
          <a:lstStyle/>
          <a:p>
            <a:pPr lvl="0">
              <a:buClr>
                <a:srgbClr val="3366FF"/>
              </a:buClr>
            </a:pPr>
            <a:r>
              <a:rPr lang="en-US" sz="2600" b="1" u="sng" dirty="0"/>
              <a:t>Funding Support:</a:t>
            </a:r>
            <a:endParaRPr lang="en-US" sz="2600" dirty="0"/>
          </a:p>
          <a:p>
            <a:pPr marL="342900" lvl="0" indent="-342900">
              <a:buClr>
                <a:srgbClr val="002060"/>
              </a:buClr>
              <a:buFont typeface="Wingdings" charset="2"/>
              <a:buChar char="Ø"/>
            </a:pPr>
            <a:r>
              <a:rPr lang="en-US" sz="2400" dirty="0"/>
              <a:t>Annie E. Casey Foundation </a:t>
            </a:r>
          </a:p>
        </p:txBody>
      </p:sp>
    </p:spTree>
    <p:extLst>
      <p:ext uri="{BB962C8B-B14F-4D97-AF65-F5344CB8AC3E}">
        <p14:creationId xmlns:p14="http://schemas.microsoft.com/office/powerpoint/2010/main" val="2002169353"/>
      </p:ext>
    </p:extLst>
  </p:cSld>
  <p:clrMapOvr>
    <a:masterClrMapping/>
  </p:clrMapOvr>
  <mc:AlternateContent xmlns:mc="http://schemas.openxmlformats.org/markup-compatibility/2006" xmlns:p14="http://schemas.microsoft.com/office/powerpoint/2010/main">
    <mc:Choice Requires="p14">
      <p:transition spd="slow" p14:dur="2000" advTm="4763"/>
    </mc:Choice>
    <mc:Fallback xmlns="">
      <p:transition spd="slow" advTm="476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alpha val="5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70BC-8C9E-E84A-8735-FC053B3884E7}"/>
              </a:ext>
            </a:extLst>
          </p:cNvPr>
          <p:cNvSpPr>
            <a:spLocks noGrp="1"/>
          </p:cNvSpPr>
          <p:nvPr>
            <p:ph type="title"/>
          </p:nvPr>
        </p:nvSpPr>
        <p:spPr>
          <a:xfrm>
            <a:off x="37773" y="30678"/>
            <a:ext cx="12191998" cy="689317"/>
          </a:xfrm>
          <a:solidFill>
            <a:srgbClr val="44C7BA">
              <a:alpha val="51000"/>
            </a:srgbClr>
          </a:solidFill>
          <a:ln>
            <a:noFill/>
          </a:ln>
          <a:effectLst>
            <a:outerShdw dist="50800" sx="1000" sy="1000" algn="ctr" rotWithShape="0">
              <a:schemeClr val="accent3">
                <a:alpha val="43000"/>
              </a:schemeClr>
            </a:outerShdw>
          </a:effectLst>
        </p:spPr>
        <p:txBody>
          <a:bodyPr vert="horz" lIns="274320" tIns="182880" rIns="274320" bIns="182880" rtlCol="0" anchor="ctr" anchorCtr="1">
            <a:normAutofit fontScale="90000"/>
          </a:bodyPr>
          <a:lstStyle/>
          <a:p>
            <a:r>
              <a:rPr lang="en-US" sz="4000" b="1" cap="none" dirty="0">
                <a:solidFill>
                  <a:schemeClr val="tx1"/>
                </a:solidFill>
                <a:latin typeface="Times New Roman" panose="02020603050405020304" pitchFamily="18" charset="0"/>
                <a:cs typeface="Times New Roman" panose="02020603050405020304" pitchFamily="18" charset="0"/>
              </a:rPr>
              <a:t>Future Directions for Practice</a:t>
            </a:r>
            <a:endParaRPr lang="en-US" cap="none" dirty="0">
              <a:solidFill>
                <a:schemeClr val="tx1"/>
              </a:solidFill>
              <a:latin typeface="Times New Roman" panose="02020603050405020304" pitchFamily="18" charset="0"/>
              <a:cs typeface="Times New Roman" panose="02020603050405020304" pitchFamily="18" charset="0"/>
            </a:endParaRPr>
          </a:p>
        </p:txBody>
      </p:sp>
      <p:sp>
        <p:nvSpPr>
          <p:cNvPr id="8" name="Text Placeholder 2">
            <a:extLst>
              <a:ext uri="{FF2B5EF4-FFF2-40B4-BE49-F238E27FC236}">
                <a16:creationId xmlns:a16="http://schemas.microsoft.com/office/drawing/2014/main" id="{589F3000-8804-BBA1-3DFC-90B7719448AE}"/>
              </a:ext>
            </a:extLst>
          </p:cNvPr>
          <p:cNvSpPr txBox="1">
            <a:spLocks/>
          </p:cNvSpPr>
          <p:nvPr/>
        </p:nvSpPr>
        <p:spPr>
          <a:xfrm>
            <a:off x="363239" y="1418955"/>
            <a:ext cx="12018760" cy="5811322"/>
          </a:xfrm>
          <a:prstGeom prst="rect">
            <a:avLst/>
          </a:prstGeom>
        </p:spPr>
        <p:txBody>
          <a:bodyPr vert="horz" lIns="91440" tIns="45720" rIns="91440" bIns="45720" rtlCol="0" anchor="t" anchorCtr="1">
            <a:normAutofit fontScale="92500" lnSpcReduction="10000"/>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9pPr>
          </a:lstStyle>
          <a:p>
            <a:pPr marL="514350" indent="-514350">
              <a:lnSpc>
                <a:spcPct val="90000"/>
              </a:lnSpc>
              <a:buClr>
                <a:srgbClr val="002060"/>
              </a:buClr>
              <a:buSzPct val="100000"/>
              <a:buFont typeface="+mj-lt"/>
              <a:buAutoNum type="arabicPeriod"/>
            </a:pPr>
            <a:r>
              <a:rPr lang="en-US" sz="2600" dirty="0">
                <a:solidFill>
                  <a:srgbClr val="002060"/>
                </a:solidFill>
                <a:latin typeface="Times New Roman" panose="02020603050405020304" pitchFamily="18" charset="0"/>
                <a:cs typeface="Times New Roman" panose="02020603050405020304" pitchFamily="18" charset="0"/>
              </a:rPr>
              <a:t>Create opportunities for “shared parenting” and more frequent interactions to build trusting relationships between birth and foster parents</a:t>
            </a:r>
          </a:p>
          <a:p>
            <a:pPr marL="514350" indent="-514350">
              <a:lnSpc>
                <a:spcPct val="90000"/>
              </a:lnSpc>
              <a:buClr>
                <a:schemeClr val="accent1">
                  <a:lumMod val="50000"/>
                </a:schemeClr>
              </a:buClr>
              <a:buSzPct val="100000"/>
              <a:buFont typeface="+mj-lt"/>
              <a:buAutoNum type="arabicPeriod"/>
            </a:pPr>
            <a:endParaRPr lang="en-US" sz="2600" dirty="0">
              <a:solidFill>
                <a:srgbClr val="002060"/>
              </a:solidFill>
              <a:latin typeface="Times New Roman" panose="02020603050405020304" pitchFamily="18" charset="0"/>
              <a:cs typeface="Times New Roman" panose="02020603050405020304" pitchFamily="18" charset="0"/>
            </a:endParaRPr>
          </a:p>
          <a:p>
            <a:pPr marL="514350" indent="-514350">
              <a:lnSpc>
                <a:spcPct val="90000"/>
              </a:lnSpc>
              <a:buClr>
                <a:srgbClr val="002060"/>
              </a:buClr>
              <a:buSzPct val="100000"/>
              <a:buFont typeface="+mj-lt"/>
              <a:buAutoNum type="arabicPeriod"/>
            </a:pPr>
            <a:endParaRPr lang="en-US" sz="2600" dirty="0">
              <a:solidFill>
                <a:srgbClr val="002060"/>
              </a:solidFill>
              <a:latin typeface="Times New Roman" panose="02020603050405020304" pitchFamily="18" charset="0"/>
              <a:cs typeface="Times New Roman" panose="02020603050405020304" pitchFamily="18" charset="0"/>
            </a:endParaRPr>
          </a:p>
          <a:p>
            <a:pPr marL="514350" indent="-514350">
              <a:lnSpc>
                <a:spcPct val="90000"/>
              </a:lnSpc>
              <a:buClr>
                <a:srgbClr val="002060"/>
              </a:buClr>
              <a:buSzPct val="100000"/>
              <a:buFont typeface="+mj-lt"/>
              <a:buAutoNum type="arabicPeriod"/>
            </a:pPr>
            <a:r>
              <a:rPr lang="en-US" sz="2600" dirty="0">
                <a:solidFill>
                  <a:srgbClr val="002060"/>
                </a:solidFill>
                <a:latin typeface="Times New Roman" panose="02020603050405020304" pitchFamily="18" charset="0"/>
                <a:cs typeface="Times New Roman" panose="02020603050405020304" pitchFamily="18" charset="0"/>
              </a:rPr>
              <a:t>Acknowledge and address the needs of foster parents serving as parental figures </a:t>
            </a:r>
            <a:r>
              <a:rPr lang="en-US" sz="2600" b="1" u="sng" dirty="0">
                <a:solidFill>
                  <a:srgbClr val="002060"/>
                </a:solidFill>
                <a:latin typeface="Times New Roman" panose="02020603050405020304" pitchFamily="18" charset="0"/>
                <a:cs typeface="Times New Roman" panose="02020603050405020304" pitchFamily="18" charset="0"/>
              </a:rPr>
              <a:t>and </a:t>
            </a:r>
            <a:r>
              <a:rPr lang="en-US" sz="2600" dirty="0">
                <a:solidFill>
                  <a:srgbClr val="002060"/>
                </a:solidFill>
                <a:latin typeface="Times New Roman" panose="02020603050405020304" pitchFamily="18" charset="0"/>
                <a:cs typeface="Times New Roman" panose="02020603050405020304" pitchFamily="18" charset="0"/>
              </a:rPr>
              <a:t>professionals (i.e., Dual Role)</a:t>
            </a:r>
          </a:p>
          <a:p>
            <a:pPr marL="514350" indent="-514350">
              <a:lnSpc>
                <a:spcPct val="90000"/>
              </a:lnSpc>
              <a:buClr>
                <a:schemeClr val="accent1">
                  <a:lumMod val="50000"/>
                </a:schemeClr>
              </a:buClr>
              <a:buSzPct val="100000"/>
              <a:buFont typeface="+mj-lt"/>
              <a:buAutoNum type="arabicPeriod"/>
            </a:pPr>
            <a:endParaRPr lang="en-US" sz="2600" dirty="0">
              <a:solidFill>
                <a:srgbClr val="002060"/>
              </a:solidFill>
              <a:latin typeface="Times New Roman" panose="02020603050405020304" pitchFamily="18" charset="0"/>
              <a:cs typeface="Times New Roman" panose="02020603050405020304" pitchFamily="18" charset="0"/>
            </a:endParaRPr>
          </a:p>
          <a:p>
            <a:pPr marL="514350" indent="-514350">
              <a:lnSpc>
                <a:spcPct val="90000"/>
              </a:lnSpc>
              <a:buClr>
                <a:schemeClr val="accent1">
                  <a:lumMod val="50000"/>
                </a:schemeClr>
              </a:buClr>
              <a:buSzPct val="100000"/>
              <a:buFont typeface="+mj-lt"/>
              <a:buAutoNum type="arabicPeriod"/>
            </a:pPr>
            <a:endParaRPr lang="en-US" sz="2600" dirty="0">
              <a:solidFill>
                <a:srgbClr val="002060"/>
              </a:solidFill>
              <a:latin typeface="Times New Roman" panose="02020603050405020304" pitchFamily="18" charset="0"/>
              <a:cs typeface="Times New Roman" panose="02020603050405020304" pitchFamily="18" charset="0"/>
            </a:endParaRPr>
          </a:p>
          <a:p>
            <a:pPr marL="514350" indent="-514350">
              <a:lnSpc>
                <a:spcPct val="90000"/>
              </a:lnSpc>
              <a:buClr>
                <a:srgbClr val="002060"/>
              </a:buClr>
              <a:buSzPct val="100000"/>
              <a:buFont typeface="+mj-lt"/>
              <a:buAutoNum type="arabicPeriod"/>
            </a:pPr>
            <a:r>
              <a:rPr lang="en-US" sz="2600" dirty="0">
                <a:solidFill>
                  <a:srgbClr val="002060"/>
                </a:solidFill>
                <a:latin typeface="Times New Roman" panose="02020603050405020304" pitchFamily="18" charset="0"/>
                <a:cs typeface="Times New Roman" panose="02020603050405020304" pitchFamily="18" charset="0"/>
              </a:rPr>
              <a:t>Develop and provide additional tools/trainings for child welfare workers</a:t>
            </a:r>
          </a:p>
          <a:p>
            <a:pPr marL="342900" indent="-342900">
              <a:lnSpc>
                <a:spcPct val="90000"/>
              </a:lnSpc>
              <a:buClr>
                <a:schemeClr val="accent1">
                  <a:lumMod val="75000"/>
                </a:schemeClr>
              </a:buClr>
              <a:buSzPct val="86000"/>
              <a:buFont typeface="Wingdings" pitchFamily="2" charset="2"/>
              <a:buChar char="Ø"/>
            </a:pPr>
            <a:endParaRPr lang="en-US" sz="2600" dirty="0">
              <a:solidFill>
                <a:srgbClr val="002060"/>
              </a:solidFill>
              <a:latin typeface="Times New Roman" panose="02020603050405020304" pitchFamily="18" charset="0"/>
              <a:cs typeface="Times New Roman" panose="02020603050405020304" pitchFamily="18" charset="0"/>
            </a:endParaRPr>
          </a:p>
          <a:p>
            <a:pPr marL="342900" indent="-342900">
              <a:lnSpc>
                <a:spcPct val="90000"/>
              </a:lnSpc>
              <a:buClr>
                <a:schemeClr val="accent1">
                  <a:lumMod val="75000"/>
                </a:schemeClr>
              </a:buClr>
              <a:buSzPct val="86000"/>
              <a:buFont typeface="Wingdings" pitchFamily="2" charset="2"/>
              <a:buChar char="Ø"/>
            </a:pPr>
            <a:endParaRPr lang="en-US" sz="2600" dirty="0">
              <a:solidFill>
                <a:srgbClr val="002060"/>
              </a:solidFill>
              <a:latin typeface="Times New Roman" panose="02020603050405020304" pitchFamily="18" charset="0"/>
              <a:cs typeface="Times New Roman" panose="02020603050405020304" pitchFamily="18" charset="0"/>
            </a:endParaRPr>
          </a:p>
          <a:p>
            <a:pPr marL="342900" indent="-342900">
              <a:lnSpc>
                <a:spcPct val="90000"/>
              </a:lnSpc>
              <a:buClr>
                <a:schemeClr val="accent1">
                  <a:lumMod val="75000"/>
                </a:schemeClr>
              </a:buClr>
              <a:buSzPct val="86000"/>
              <a:buFont typeface="Wingdings" pitchFamily="2" charset="2"/>
              <a:buChar char="Ø"/>
            </a:pPr>
            <a:endParaRPr lang="en-US" sz="2600" dirty="0">
              <a:solidFill>
                <a:srgbClr val="002060"/>
              </a:solidFill>
              <a:latin typeface="Times New Roman" panose="02020603050405020304" pitchFamily="18" charset="0"/>
              <a:cs typeface="Times New Roman" panose="02020603050405020304" pitchFamily="18" charset="0"/>
            </a:endParaRPr>
          </a:p>
          <a:p>
            <a:pPr marL="342900" indent="-342900">
              <a:lnSpc>
                <a:spcPct val="90000"/>
              </a:lnSpc>
              <a:buClr>
                <a:schemeClr val="accent1">
                  <a:lumMod val="75000"/>
                </a:schemeClr>
              </a:buClr>
              <a:buSzPct val="86000"/>
              <a:buFont typeface="Wingdings" pitchFamily="2" charset="2"/>
              <a:buChar char="Ø"/>
            </a:pPr>
            <a:endParaRPr lang="en-US" sz="2400" dirty="0">
              <a:solidFill>
                <a:srgbClr val="002060"/>
              </a:solidFill>
              <a:latin typeface="Times New Roman" panose="02020603050405020304" pitchFamily="18" charset="0"/>
              <a:cs typeface="Times New Roman" panose="02020603050405020304" pitchFamily="18" charset="0"/>
            </a:endParaRPr>
          </a:p>
          <a:p>
            <a:pPr>
              <a:lnSpc>
                <a:spcPct val="90000"/>
              </a:lnSpc>
              <a:buClr>
                <a:schemeClr val="accent1">
                  <a:lumMod val="75000"/>
                </a:schemeClr>
              </a:buClr>
              <a:buSzPct val="86000"/>
            </a:pPr>
            <a:r>
              <a:rPr lang="en-US" sz="2400" dirty="0">
                <a:solidFill>
                  <a:srgbClr val="002060"/>
                </a:solidFill>
                <a:latin typeface="Times New Roman" panose="02020603050405020304" pitchFamily="18" charset="0"/>
                <a:cs typeface="Times New Roman" panose="02020603050405020304" pitchFamily="18" charset="0"/>
              </a:rPr>
              <a:t> </a:t>
            </a:r>
          </a:p>
          <a:p>
            <a:pPr marL="342900" marR="0" lvl="0" indent="-342900" algn="l" defTabSz="914400" rtl="0" eaLnBrk="1" fontAlgn="auto" latinLnBrk="0" hangingPunct="1">
              <a:lnSpc>
                <a:spcPct val="90000"/>
              </a:lnSpc>
              <a:spcBef>
                <a:spcPts val="1000"/>
              </a:spcBef>
              <a:spcAft>
                <a:spcPts val="0"/>
              </a:spcAft>
              <a:buClr>
                <a:srgbClr val="AD84C6">
                  <a:lumMod val="75000"/>
                </a:srgbClr>
              </a:buClr>
              <a:buSzPct val="86000"/>
              <a:buFont typeface="Wingdings" pitchFamily="2" charset="2"/>
              <a:buChar char="Ø"/>
              <a:tabLst/>
              <a:defRPr/>
            </a:pPr>
            <a:endPar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41999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70BC-8C9E-E84A-8735-FC053B3884E7}"/>
              </a:ext>
            </a:extLst>
          </p:cNvPr>
          <p:cNvSpPr>
            <a:spLocks noGrp="1"/>
          </p:cNvSpPr>
          <p:nvPr>
            <p:ph type="ctrTitle"/>
          </p:nvPr>
        </p:nvSpPr>
        <p:spPr>
          <a:xfrm>
            <a:off x="37774" y="5801958"/>
            <a:ext cx="12154226" cy="989507"/>
          </a:xfrm>
          <a:solidFill>
            <a:srgbClr val="44C7BA">
              <a:alpha val="53000"/>
            </a:srgbClr>
          </a:solidFill>
          <a:ln>
            <a:noFill/>
          </a:ln>
        </p:spPr>
        <p:txBody>
          <a:bodyPr vert="horz" lIns="274320" tIns="182880" rIns="274320" bIns="182880" rtlCol="0" anchor="ctr" anchorCtr="1">
            <a:noAutofit/>
          </a:bodyPr>
          <a:lstStyle/>
          <a:p>
            <a:pPr algn="l"/>
            <a:r>
              <a:rPr lang="en-US" sz="2000" cap="none" dirty="0">
                <a:solidFill>
                  <a:schemeClr val="bg1"/>
                </a:solidFill>
                <a:latin typeface="Times New Roman" panose="02020603050405020304" pitchFamily="18" charset="0"/>
                <a:cs typeface="Times New Roman" panose="02020603050405020304" pitchFamily="18" charset="0"/>
              </a:rPr>
              <a:t>Lewis, E. M., </a:t>
            </a:r>
            <a:r>
              <a:rPr lang="en-US" sz="2000" cap="none" dirty="0" err="1">
                <a:solidFill>
                  <a:schemeClr val="bg1"/>
                </a:solidFill>
                <a:latin typeface="Times New Roman" panose="02020603050405020304" pitchFamily="18" charset="0"/>
                <a:cs typeface="Times New Roman" panose="02020603050405020304" pitchFamily="18" charset="0"/>
              </a:rPr>
              <a:t>Murugan</a:t>
            </a:r>
            <a:r>
              <a:rPr lang="en-US" sz="2000" cap="none" dirty="0">
                <a:solidFill>
                  <a:schemeClr val="bg1"/>
                </a:solidFill>
                <a:latin typeface="Times New Roman" panose="02020603050405020304" pitchFamily="18" charset="0"/>
                <a:cs typeface="Times New Roman" panose="02020603050405020304" pitchFamily="18" charset="0"/>
              </a:rPr>
              <a:t>, V., Williams, K. A., Barth, R. P., &amp; Lee, B. R. (2022) Relationships matter: Exploring the implementation of the Quality Parenting Initiative and the foster parent experience. </a:t>
            </a:r>
            <a:r>
              <a:rPr lang="en-US" sz="2000" i="1" cap="none" dirty="0">
                <a:solidFill>
                  <a:schemeClr val="bg1"/>
                </a:solidFill>
                <a:latin typeface="Times New Roman" panose="02020603050405020304" pitchFamily="18" charset="0"/>
                <a:cs typeface="Times New Roman" panose="02020603050405020304" pitchFamily="18" charset="0"/>
              </a:rPr>
              <a:t>Child &amp; Family Social Work</a:t>
            </a:r>
            <a:r>
              <a:rPr lang="en-US" sz="2000" cap="none" dirty="0">
                <a:solidFill>
                  <a:schemeClr val="bg1"/>
                </a:solidFill>
                <a:latin typeface="Times New Roman" panose="02020603050405020304" pitchFamily="18" charset="0"/>
                <a:cs typeface="Times New Roman" panose="02020603050405020304" pitchFamily="18" charset="0"/>
              </a:rPr>
              <a:t>.</a:t>
            </a:r>
          </a:p>
        </p:txBody>
      </p:sp>
      <p:pic>
        <p:nvPicPr>
          <p:cNvPr id="7" name="Picture 6" descr="Graphical user interface, text, application&#10;&#10;Description automatically generated">
            <a:extLst>
              <a:ext uri="{FF2B5EF4-FFF2-40B4-BE49-F238E27FC236}">
                <a16:creationId xmlns:a16="http://schemas.microsoft.com/office/drawing/2014/main" id="{9DF20202-36F5-72ED-838B-D386279C7D23}"/>
              </a:ext>
            </a:extLst>
          </p:cNvPr>
          <p:cNvPicPr>
            <a:picLocks noChangeAspect="1"/>
          </p:cNvPicPr>
          <p:nvPr/>
        </p:nvPicPr>
        <p:blipFill>
          <a:blip r:embed="rId3"/>
          <a:stretch>
            <a:fillRect/>
          </a:stretch>
        </p:blipFill>
        <p:spPr>
          <a:xfrm>
            <a:off x="2918382" y="611917"/>
            <a:ext cx="6257544" cy="5018617"/>
          </a:xfrm>
          <a:prstGeom prst="rect">
            <a:avLst/>
          </a:prstGeom>
          <a:solidFill>
            <a:schemeClr val="accent1"/>
          </a:solidFill>
        </p:spPr>
      </p:pic>
      <p:sp>
        <p:nvSpPr>
          <p:cNvPr id="8" name="Text Placeholder 2">
            <a:extLst>
              <a:ext uri="{FF2B5EF4-FFF2-40B4-BE49-F238E27FC236}">
                <a16:creationId xmlns:a16="http://schemas.microsoft.com/office/drawing/2014/main" id="{589F3000-8804-BBA1-3DFC-90B7719448AE}"/>
              </a:ext>
            </a:extLst>
          </p:cNvPr>
          <p:cNvSpPr txBox="1">
            <a:spLocks/>
          </p:cNvSpPr>
          <p:nvPr/>
        </p:nvSpPr>
        <p:spPr>
          <a:xfrm>
            <a:off x="37774" y="1016000"/>
            <a:ext cx="12018760" cy="5811322"/>
          </a:xfrm>
          <a:prstGeom prst="rect">
            <a:avLst/>
          </a:prstGeom>
        </p:spPr>
        <p:txBody>
          <a:bodyPr vert="horz" lIns="91440" tIns="45720" rIns="91440" bIns="45720" rtlCol="0" anchor="t" anchorCtr="1">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9pPr>
          </a:lstStyle>
          <a:p>
            <a:pPr marL="342900" indent="-342900">
              <a:lnSpc>
                <a:spcPct val="90000"/>
              </a:lnSpc>
              <a:buClr>
                <a:schemeClr val="accent1">
                  <a:lumMod val="75000"/>
                </a:schemeClr>
              </a:buClr>
              <a:buSzPct val="86000"/>
              <a:buFont typeface="Wingdings" pitchFamily="2" charset="2"/>
              <a:buChar char="Ø"/>
            </a:pPr>
            <a:endParaRPr lang="en-US" sz="2600" dirty="0">
              <a:solidFill>
                <a:srgbClr val="002060"/>
              </a:solidFill>
              <a:latin typeface="Times New Roman" panose="02020603050405020304" pitchFamily="18" charset="0"/>
              <a:cs typeface="Times New Roman" panose="02020603050405020304" pitchFamily="18" charset="0"/>
            </a:endParaRPr>
          </a:p>
          <a:p>
            <a:pPr marL="342900" indent="-342900">
              <a:lnSpc>
                <a:spcPct val="90000"/>
              </a:lnSpc>
              <a:buClr>
                <a:schemeClr val="accent1">
                  <a:lumMod val="75000"/>
                </a:schemeClr>
              </a:buClr>
              <a:buSzPct val="86000"/>
              <a:buFont typeface="Wingdings" pitchFamily="2" charset="2"/>
              <a:buChar char="Ø"/>
            </a:pPr>
            <a:endParaRPr lang="en-US" sz="2600" dirty="0">
              <a:solidFill>
                <a:srgbClr val="002060"/>
              </a:solidFill>
              <a:latin typeface="Times New Roman" panose="02020603050405020304" pitchFamily="18" charset="0"/>
              <a:cs typeface="Times New Roman" panose="02020603050405020304" pitchFamily="18" charset="0"/>
            </a:endParaRPr>
          </a:p>
          <a:p>
            <a:pPr marL="342900" indent="-342900">
              <a:lnSpc>
                <a:spcPct val="90000"/>
              </a:lnSpc>
              <a:buClr>
                <a:schemeClr val="accent1">
                  <a:lumMod val="75000"/>
                </a:schemeClr>
              </a:buClr>
              <a:buSzPct val="86000"/>
              <a:buFont typeface="Wingdings" pitchFamily="2" charset="2"/>
              <a:buChar char="Ø"/>
            </a:pPr>
            <a:endParaRPr lang="en-US" sz="2600" dirty="0">
              <a:solidFill>
                <a:srgbClr val="002060"/>
              </a:solidFill>
              <a:latin typeface="Times New Roman" panose="02020603050405020304" pitchFamily="18" charset="0"/>
              <a:cs typeface="Times New Roman" panose="02020603050405020304" pitchFamily="18" charset="0"/>
            </a:endParaRPr>
          </a:p>
          <a:p>
            <a:pPr marL="342900" indent="-342900">
              <a:lnSpc>
                <a:spcPct val="90000"/>
              </a:lnSpc>
              <a:buClr>
                <a:schemeClr val="accent1">
                  <a:lumMod val="75000"/>
                </a:schemeClr>
              </a:buClr>
              <a:buSzPct val="86000"/>
              <a:buFont typeface="Wingdings" pitchFamily="2" charset="2"/>
              <a:buChar char="Ø"/>
            </a:pPr>
            <a:endParaRPr lang="en-US" sz="2400" dirty="0">
              <a:solidFill>
                <a:srgbClr val="002060"/>
              </a:solidFill>
              <a:latin typeface="Times New Roman" panose="02020603050405020304" pitchFamily="18" charset="0"/>
              <a:cs typeface="Times New Roman" panose="02020603050405020304" pitchFamily="18" charset="0"/>
            </a:endParaRPr>
          </a:p>
          <a:p>
            <a:pPr>
              <a:lnSpc>
                <a:spcPct val="90000"/>
              </a:lnSpc>
              <a:buClr>
                <a:schemeClr val="accent1">
                  <a:lumMod val="75000"/>
                </a:schemeClr>
              </a:buClr>
              <a:buSzPct val="86000"/>
            </a:pPr>
            <a:r>
              <a:rPr lang="en-US" sz="2400" dirty="0">
                <a:solidFill>
                  <a:srgbClr val="002060"/>
                </a:solidFill>
                <a:latin typeface="Times New Roman" panose="02020603050405020304" pitchFamily="18" charset="0"/>
                <a:cs typeface="Times New Roman" panose="02020603050405020304" pitchFamily="18" charset="0"/>
              </a:rPr>
              <a:t> </a:t>
            </a:r>
          </a:p>
          <a:p>
            <a:pPr marL="342900" marR="0" lvl="0" indent="-342900" algn="l" defTabSz="914400" rtl="0" eaLnBrk="1" fontAlgn="auto" latinLnBrk="0" hangingPunct="1">
              <a:lnSpc>
                <a:spcPct val="90000"/>
              </a:lnSpc>
              <a:spcBef>
                <a:spcPts val="1000"/>
              </a:spcBef>
              <a:spcAft>
                <a:spcPts val="0"/>
              </a:spcAft>
              <a:buClr>
                <a:srgbClr val="AD84C6">
                  <a:lumMod val="75000"/>
                </a:srgbClr>
              </a:buClr>
              <a:buSzPct val="86000"/>
              <a:buFont typeface="Wingdings" pitchFamily="2" charset="2"/>
              <a:buChar char="Ø"/>
              <a:tabLst/>
              <a:defRPr/>
            </a:pPr>
            <a:endPar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FEA96917-8E4E-4E8F-4E25-DF7406B07359}"/>
              </a:ext>
            </a:extLst>
          </p:cNvPr>
          <p:cNvSpPr txBox="1"/>
          <p:nvPr/>
        </p:nvSpPr>
        <p:spPr>
          <a:xfrm>
            <a:off x="724619" y="338155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377954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descr="Women holding hands">
            <a:extLst>
              <a:ext uri="{FF2B5EF4-FFF2-40B4-BE49-F238E27FC236}">
                <a16:creationId xmlns:a16="http://schemas.microsoft.com/office/drawing/2014/main" id="{390CCC49-CB6D-1F4C-AF62-05C126AC28C2}"/>
              </a:ext>
            </a:extLst>
          </p:cNvPr>
          <p:cNvPicPr>
            <a:picLocks noChangeAspect="1"/>
          </p:cNvPicPr>
          <p:nvPr/>
        </p:nvPicPr>
        <p:blipFill rotWithShape="1">
          <a:blip r:embed="rId2"/>
          <a:srcRect t="12154" b="25085"/>
          <a:stretch/>
        </p:blipFill>
        <p:spPr>
          <a:xfrm>
            <a:off x="20" y="10"/>
            <a:ext cx="12191980" cy="4571990"/>
          </a:xfrm>
          <a:prstGeom prst="rect">
            <a:avLst/>
          </a:prstGeom>
        </p:spPr>
      </p:pic>
      <p:sp>
        <p:nvSpPr>
          <p:cNvPr id="2" name="Title 1">
            <a:extLst>
              <a:ext uri="{FF2B5EF4-FFF2-40B4-BE49-F238E27FC236}">
                <a16:creationId xmlns:a16="http://schemas.microsoft.com/office/drawing/2014/main" id="{C54AA09D-7181-D94B-8307-A81D0B6CAFDA}"/>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a:t>Thank you!</a:t>
            </a:r>
          </a:p>
        </p:txBody>
      </p:sp>
      <p:sp>
        <p:nvSpPr>
          <p:cNvPr id="3" name="Subtitle 2">
            <a:extLst>
              <a:ext uri="{FF2B5EF4-FFF2-40B4-BE49-F238E27FC236}">
                <a16:creationId xmlns:a16="http://schemas.microsoft.com/office/drawing/2014/main" id="{DB7F4E88-4C53-FF4A-B5E3-657F8F251128}"/>
              </a:ext>
            </a:extLst>
          </p:cNvPr>
          <p:cNvSpPr>
            <a:spLocks noGrp="1"/>
          </p:cNvSpPr>
          <p:nvPr>
            <p:ph type="body" idx="1"/>
          </p:nvPr>
        </p:nvSpPr>
        <p:spPr>
          <a:xfrm>
            <a:off x="2695194" y="5704731"/>
            <a:ext cx="6801612" cy="908720"/>
          </a:xfrm>
        </p:spPr>
        <p:txBody>
          <a:bodyPr vert="horz" lIns="91440" tIns="45720" rIns="91440" bIns="45720" rtlCol="0">
            <a:noAutofit/>
          </a:bodyPr>
          <a:lstStyle/>
          <a:p>
            <a:pPr algn="ctr">
              <a:lnSpc>
                <a:spcPct val="90000"/>
              </a:lnSpc>
            </a:pPr>
            <a:r>
              <a:rPr lang="en-US" sz="3600" dirty="0">
                <a:solidFill>
                  <a:schemeClr val="tx1">
                    <a:lumMod val="75000"/>
                    <a:lumOff val="25000"/>
                  </a:schemeClr>
                </a:solidFill>
              </a:rPr>
              <a:t>Contact Information </a:t>
            </a:r>
          </a:p>
          <a:p>
            <a:pPr algn="ctr">
              <a:lnSpc>
                <a:spcPct val="90000"/>
              </a:lnSpc>
            </a:pPr>
            <a:r>
              <a:rPr lang="en-US" sz="3600" dirty="0" err="1">
                <a:solidFill>
                  <a:schemeClr val="tx1">
                    <a:lumMod val="75000"/>
                    <a:lumOff val="25000"/>
                  </a:schemeClr>
                </a:solidFill>
              </a:rPr>
              <a:t>ericka.lewis@ssw.umaryland.edu</a:t>
            </a:r>
            <a:endParaRPr lang="en-US" sz="3600" dirty="0">
              <a:solidFill>
                <a:schemeClr val="tx1">
                  <a:lumMod val="75000"/>
                  <a:lumOff val="25000"/>
                </a:schemeClr>
              </a:solidFill>
            </a:endParaRPr>
          </a:p>
        </p:txBody>
      </p:sp>
    </p:spTree>
    <p:extLst>
      <p:ext uri="{BB962C8B-B14F-4D97-AF65-F5344CB8AC3E}">
        <p14:creationId xmlns:p14="http://schemas.microsoft.com/office/powerpoint/2010/main" val="881660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7FF27E-C1C0-BC48-ABC4-B2ACBF4B303D}"/>
              </a:ext>
            </a:extLst>
          </p:cNvPr>
          <p:cNvPicPr>
            <a:picLocks noChangeAspect="1"/>
          </p:cNvPicPr>
          <p:nvPr/>
        </p:nvPicPr>
        <p:blipFill>
          <a:blip r:embed="rId3">
            <a:alphaModFix amt="40000"/>
          </a:blip>
          <a:srcRect t="10115" b="10115"/>
          <a:stretch/>
        </p:blipFill>
        <p:spPr>
          <a:xfrm>
            <a:off x="0" y="10"/>
            <a:ext cx="12191980" cy="6857990"/>
          </a:xfrm>
          <a:prstGeom prst="rect">
            <a:avLst/>
          </a:prstGeom>
          <a:solidFill>
            <a:schemeClr val="accent1"/>
          </a:solidFill>
          <a:ln>
            <a:solidFill>
              <a:schemeClr val="accent1"/>
            </a:solidFill>
          </a:ln>
          <a:effectLst>
            <a:glow rad="127000">
              <a:schemeClr val="accent1"/>
            </a:glow>
            <a:outerShdw blurRad="184303" dist="50800" dir="5400000" algn="ctr" rotWithShape="0">
              <a:srgbClr val="000000"/>
            </a:outerShdw>
          </a:effectLst>
        </p:spPr>
      </p:pic>
      <p:sp>
        <p:nvSpPr>
          <p:cNvPr id="3" name="Text Placeholder 2">
            <a:extLst>
              <a:ext uri="{FF2B5EF4-FFF2-40B4-BE49-F238E27FC236}">
                <a16:creationId xmlns:a16="http://schemas.microsoft.com/office/drawing/2014/main" id="{F220829F-9816-B346-A97D-274406D82329}"/>
              </a:ext>
            </a:extLst>
          </p:cNvPr>
          <p:cNvSpPr>
            <a:spLocks noGrp="1"/>
          </p:cNvSpPr>
          <p:nvPr>
            <p:ph type="body" idx="1"/>
          </p:nvPr>
        </p:nvSpPr>
        <p:spPr>
          <a:xfrm>
            <a:off x="-112049" y="4011841"/>
            <a:ext cx="12192000" cy="4179610"/>
          </a:xfrm>
        </p:spPr>
        <p:txBody>
          <a:bodyPr vert="horz" lIns="91440" tIns="45720" rIns="91440" bIns="45720" rtlCol="0">
            <a:normAutofit/>
          </a:bodyPr>
          <a:lstStyle/>
          <a:p>
            <a:pPr marL="342900" indent="-342900">
              <a:buClr>
                <a:srgbClr val="002060"/>
              </a:buClr>
              <a:buFont typeface="Wingdings" pitchFamily="2" charset="2"/>
              <a:buChar char="Ø"/>
            </a:pPr>
            <a:r>
              <a:rPr lang="en-US" sz="2600" dirty="0">
                <a:solidFill>
                  <a:schemeClr val="bg1"/>
                </a:solidFill>
              </a:rPr>
              <a:t>Discuss the Importance of Stakeholder Relationships in Foster Care </a:t>
            </a:r>
          </a:p>
          <a:p>
            <a:pPr marL="342900" indent="-342900">
              <a:buClr>
                <a:srgbClr val="002060"/>
              </a:buClr>
              <a:buFont typeface="Wingdings" pitchFamily="2" charset="2"/>
              <a:buChar char="Ø"/>
            </a:pPr>
            <a:endParaRPr lang="en-US" sz="2600" dirty="0">
              <a:solidFill>
                <a:schemeClr val="bg1"/>
              </a:solidFill>
            </a:endParaRPr>
          </a:p>
          <a:p>
            <a:pPr marL="342900" indent="-342900">
              <a:buClr>
                <a:srgbClr val="002060"/>
              </a:buClr>
              <a:buFont typeface="Wingdings" pitchFamily="2" charset="2"/>
              <a:buChar char="Ø"/>
            </a:pPr>
            <a:r>
              <a:rPr lang="en-US" sz="2600" dirty="0">
                <a:solidFill>
                  <a:schemeClr val="bg1"/>
                </a:solidFill>
              </a:rPr>
              <a:t>Describe QPI and Its Impact on the Birth and Foster Parent Relationship</a:t>
            </a:r>
          </a:p>
          <a:p>
            <a:pPr marL="342900" indent="-342900">
              <a:buClr>
                <a:srgbClr val="002060"/>
              </a:buClr>
              <a:buFont typeface="Wingdings" pitchFamily="2" charset="2"/>
              <a:buChar char="Ø"/>
            </a:pPr>
            <a:endParaRPr lang="en-US" sz="2600" dirty="0">
              <a:solidFill>
                <a:schemeClr val="bg1"/>
              </a:solidFill>
            </a:endParaRPr>
          </a:p>
          <a:p>
            <a:pPr marL="342900" indent="-342900">
              <a:buClr>
                <a:srgbClr val="002060"/>
              </a:buClr>
              <a:buFont typeface="Wingdings" pitchFamily="2" charset="2"/>
              <a:buChar char="Ø"/>
            </a:pPr>
            <a:r>
              <a:rPr lang="en-US" sz="2600" dirty="0">
                <a:solidFill>
                  <a:schemeClr val="bg1"/>
                </a:solidFill>
              </a:rPr>
              <a:t>Identify Strategies to Promote Positive Working Relationships Across Stakeholders</a:t>
            </a:r>
          </a:p>
        </p:txBody>
      </p:sp>
      <p:sp>
        <p:nvSpPr>
          <p:cNvPr id="6" name="TextBox 5">
            <a:extLst>
              <a:ext uri="{FF2B5EF4-FFF2-40B4-BE49-F238E27FC236}">
                <a16:creationId xmlns:a16="http://schemas.microsoft.com/office/drawing/2014/main" id="{0C4D345C-2F01-E0E6-6FAB-8C0CB2C9ADAE}"/>
              </a:ext>
            </a:extLst>
          </p:cNvPr>
          <p:cNvSpPr txBox="1"/>
          <p:nvPr/>
        </p:nvSpPr>
        <p:spPr>
          <a:xfrm>
            <a:off x="-112049" y="0"/>
            <a:ext cx="12304029" cy="646331"/>
          </a:xfrm>
          <a:prstGeom prst="rect">
            <a:avLst/>
          </a:prstGeom>
          <a:solidFill>
            <a:srgbClr val="44C7BA">
              <a:alpha val="43000"/>
            </a:srgbClr>
          </a:solidFill>
        </p:spPr>
        <p:txBody>
          <a:bodyPr wrap="square">
            <a:spAutoFit/>
          </a:bodyPr>
          <a:lstStyle/>
          <a:p>
            <a:pPr algn="ctr"/>
            <a:r>
              <a:rPr lang="en-US" sz="3600" b="1" cap="none" dirty="0">
                <a:solidFill>
                  <a:schemeClr val="bg1"/>
                </a:solidFill>
                <a:latin typeface="Times New Roman" panose="02020603050405020304" pitchFamily="18" charset="0"/>
                <a:cs typeface="Times New Roman" panose="02020603050405020304" pitchFamily="18" charset="0"/>
              </a:rPr>
              <a:t>Presentation Overview</a:t>
            </a:r>
            <a:endParaRPr lang="en-US" sz="3600" dirty="0">
              <a:solidFill>
                <a:schemeClr val="bg1"/>
              </a:solidFill>
            </a:endParaRPr>
          </a:p>
        </p:txBody>
      </p:sp>
    </p:spTree>
    <p:extLst>
      <p:ext uri="{BB962C8B-B14F-4D97-AF65-F5344CB8AC3E}">
        <p14:creationId xmlns:p14="http://schemas.microsoft.com/office/powerpoint/2010/main" val="1842099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45"/>
    </mc:Choice>
    <mc:Fallback xmlns="">
      <p:transition spd="slow" advTm="94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4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1368" y="-461666"/>
            <a:ext cx="9928703" cy="461666"/>
          </a:xfrm>
        </p:spPr>
        <p:txBody>
          <a:bodyPr>
            <a:noAutofit/>
          </a:bodyPr>
          <a:lstStyle/>
          <a:p>
            <a:pPr algn="ctr"/>
            <a:br>
              <a:rPr lang="en-US" sz="3200" dirty="0">
                <a:solidFill>
                  <a:srgbClr val="21B4A8"/>
                </a:solidFill>
              </a:rPr>
            </a:br>
            <a:br>
              <a:rPr lang="en-US" sz="2700" dirty="0">
                <a:solidFill>
                  <a:prstClr val="white"/>
                </a:solidFill>
                <a:latin typeface="Calibri" panose="020F0502020204030204"/>
              </a:rPr>
            </a:br>
            <a:br>
              <a:rPr lang="en-US" sz="2700" dirty="0">
                <a:solidFill>
                  <a:prstClr val="white"/>
                </a:solidFill>
                <a:latin typeface="Calibri" panose="020F0502020204030204"/>
              </a:rPr>
            </a:br>
            <a:br>
              <a:rPr lang="en-US" sz="2700" dirty="0">
                <a:solidFill>
                  <a:prstClr val="white"/>
                </a:solidFill>
                <a:latin typeface="Calibri" panose="020F0502020204030204"/>
              </a:rPr>
            </a:br>
            <a:br>
              <a:rPr lang="en-US" sz="2700" dirty="0">
                <a:solidFill>
                  <a:prstClr val="white"/>
                </a:solidFill>
                <a:latin typeface="Calibri" panose="020F0502020204030204"/>
              </a:rPr>
            </a:br>
            <a:br>
              <a:rPr lang="en-US" sz="2700" dirty="0">
                <a:solidFill>
                  <a:prstClr val="white"/>
                </a:solidFill>
                <a:latin typeface="Calibri" panose="020F0502020204030204"/>
              </a:rPr>
            </a:br>
            <a:br>
              <a:rPr lang="en-US" sz="2700" dirty="0">
                <a:solidFill>
                  <a:prstClr val="white"/>
                </a:solidFill>
                <a:latin typeface="Calibri" panose="020F0502020204030204"/>
              </a:rPr>
            </a:br>
            <a:br>
              <a:rPr lang="en-US" sz="2700" dirty="0">
                <a:solidFill>
                  <a:prstClr val="white"/>
                </a:solidFill>
                <a:latin typeface="Calibri" panose="020F0502020204030204"/>
              </a:rPr>
            </a:br>
            <a:br>
              <a:rPr lang="en-US" sz="2800" b="1" dirty="0">
                <a:solidFill>
                  <a:srgbClr val="21B4A8"/>
                </a:solidFill>
              </a:rPr>
            </a:br>
            <a:r>
              <a:rPr lang="en-US" sz="2800" b="1" dirty="0">
                <a:solidFill>
                  <a:srgbClr val="21B4A8"/>
                </a:solidFill>
              </a:rPr>
              <a:t>6</a:t>
            </a:r>
            <a:r>
              <a:rPr lang="en-US" sz="2800" b="1" baseline="30000" dirty="0">
                <a:solidFill>
                  <a:srgbClr val="21B4A8"/>
                </a:solidFill>
              </a:rPr>
              <a:t>th</a:t>
            </a:r>
            <a:r>
              <a:rPr lang="en-US" sz="2800" b="1" dirty="0">
                <a:solidFill>
                  <a:srgbClr val="21B4A8"/>
                </a:solidFill>
              </a:rPr>
              <a:t> Annual QPI National Conference </a:t>
            </a:r>
            <a:br>
              <a:rPr lang="en-US" sz="2800" b="1" dirty="0">
                <a:solidFill>
                  <a:srgbClr val="21B4A8"/>
                </a:solidFill>
              </a:rPr>
            </a:br>
            <a:r>
              <a:rPr lang="en-US" sz="2800" b="1" dirty="0">
                <a:solidFill>
                  <a:srgbClr val="21B4A8"/>
                </a:solidFill>
              </a:rPr>
              <a:t>Philadelphia, PA</a:t>
            </a:r>
            <a:br>
              <a:rPr lang="en-US" sz="2800" b="1" dirty="0">
                <a:solidFill>
                  <a:srgbClr val="21B4A8"/>
                </a:solidFill>
              </a:rPr>
            </a:br>
            <a:r>
              <a:rPr lang="en-US" sz="2800" b="1" dirty="0">
                <a:solidFill>
                  <a:srgbClr val="21B4A8"/>
                </a:solidFill>
              </a:rPr>
              <a:t>April 30, 2019</a:t>
            </a:r>
            <a:br>
              <a:rPr lang="en-US" sz="2800" b="1" dirty="0">
                <a:solidFill>
                  <a:schemeClr val="bg1"/>
                </a:solidFill>
              </a:rPr>
            </a:br>
            <a:br>
              <a:rPr lang="en-US" sz="2700" dirty="0">
                <a:solidFill>
                  <a:prstClr val="white"/>
                </a:solidFill>
                <a:latin typeface="Calibri" panose="020F0502020204030204"/>
              </a:rPr>
            </a:br>
            <a:endParaRPr lang="en-US" dirty="0"/>
          </a:p>
        </p:txBody>
      </p:sp>
      <p:sp>
        <p:nvSpPr>
          <p:cNvPr id="5" name="TextBox 4">
            <a:extLst>
              <a:ext uri="{FF2B5EF4-FFF2-40B4-BE49-F238E27FC236}">
                <a16:creationId xmlns:a16="http://schemas.microsoft.com/office/drawing/2014/main" id="{6D36C3DA-63EA-5C70-AAF5-7004E3FC41DA}"/>
              </a:ext>
            </a:extLst>
          </p:cNvPr>
          <p:cNvSpPr txBox="1"/>
          <p:nvPr/>
        </p:nvSpPr>
        <p:spPr>
          <a:xfrm>
            <a:off x="1236133" y="5906625"/>
            <a:ext cx="10955867" cy="523220"/>
          </a:xfrm>
          <a:prstGeom prst="rect">
            <a:avLst/>
          </a:prstGeom>
          <a:noFill/>
        </p:spPr>
        <p:txBody>
          <a:bodyPr wrap="square">
            <a:spAutoFit/>
          </a:bodyPr>
          <a:lstStyle/>
          <a:p>
            <a:r>
              <a:rPr lang="en-US" sz="2800" b="1" dirty="0">
                <a:solidFill>
                  <a:srgbClr val="44C7BA"/>
                </a:solidFill>
              </a:rPr>
              <a:t>Building a Relationship Based System: Techniques for Transformation</a:t>
            </a:r>
          </a:p>
        </p:txBody>
      </p:sp>
    </p:spTree>
    <p:extLst>
      <p:ext uri="{BB962C8B-B14F-4D97-AF65-F5344CB8AC3E}">
        <p14:creationId xmlns:p14="http://schemas.microsoft.com/office/powerpoint/2010/main" val="3996249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dissolve">
                                      <p:cBhvr>
                                        <p:cTn id="11"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alpha val="59000"/>
          </a:schemeClr>
        </a:solidFill>
        <a:effectLst/>
      </p:bgPr>
    </p:bg>
    <p:spTree>
      <p:nvGrpSpPr>
        <p:cNvPr id="1" name=""/>
        <p:cNvGrpSpPr/>
        <p:nvPr/>
      </p:nvGrpSpPr>
      <p:grpSpPr>
        <a:xfrm>
          <a:off x="0" y="0"/>
          <a:ext cx="0" cy="0"/>
          <a:chOff x="0" y="0"/>
          <a:chExt cx="0" cy="0"/>
        </a:xfrm>
      </p:grpSpPr>
      <p:pic>
        <p:nvPicPr>
          <p:cNvPr id="15" name="Picture 14" descr="Smiling father standing with child on shoulders outdoors, in front of with house">
            <a:extLst>
              <a:ext uri="{FF2B5EF4-FFF2-40B4-BE49-F238E27FC236}">
                <a16:creationId xmlns:a16="http://schemas.microsoft.com/office/drawing/2014/main" id="{C7ACD4FA-FA04-2046-889B-4F8C6AA0410F}"/>
              </a:ext>
            </a:extLst>
          </p:cNvPr>
          <p:cNvPicPr>
            <a:picLocks noChangeAspect="1"/>
          </p:cNvPicPr>
          <p:nvPr/>
        </p:nvPicPr>
        <p:blipFill rotWithShape="1">
          <a:blip r:embed="rId3"/>
          <a:srcRect l="26394" r="29111" b="3"/>
          <a:stretch/>
        </p:blipFill>
        <p:spPr>
          <a:xfrm>
            <a:off x="9144305" y="3700742"/>
            <a:ext cx="3047695" cy="3157258"/>
          </a:xfrm>
          <a:prstGeom prst="rect">
            <a:avLst/>
          </a:prstGeom>
        </p:spPr>
      </p:pic>
      <p:sp>
        <p:nvSpPr>
          <p:cNvPr id="2" name="Title 1">
            <a:extLst>
              <a:ext uri="{FF2B5EF4-FFF2-40B4-BE49-F238E27FC236}">
                <a16:creationId xmlns:a16="http://schemas.microsoft.com/office/drawing/2014/main" id="{F42570BC-8C9E-E84A-8735-FC053B3884E7}"/>
              </a:ext>
            </a:extLst>
          </p:cNvPr>
          <p:cNvSpPr>
            <a:spLocks noGrp="1"/>
          </p:cNvSpPr>
          <p:nvPr>
            <p:ph type="title"/>
          </p:nvPr>
        </p:nvSpPr>
        <p:spPr>
          <a:xfrm>
            <a:off x="2" y="0"/>
            <a:ext cx="12191998" cy="689317"/>
          </a:xfrm>
          <a:solidFill>
            <a:srgbClr val="44C7BA">
              <a:alpha val="51000"/>
            </a:srgbClr>
          </a:solidFill>
          <a:ln>
            <a:noFill/>
          </a:ln>
          <a:effectLst>
            <a:outerShdw dist="50800" sx="1000" sy="1000" algn="ctr" rotWithShape="0">
              <a:schemeClr val="accent3">
                <a:alpha val="43000"/>
              </a:schemeClr>
            </a:outerShdw>
          </a:effectLst>
        </p:spPr>
        <p:txBody>
          <a:bodyPr vert="horz" lIns="274320" tIns="182880" rIns="274320" bIns="182880" rtlCol="0" anchor="ctr" anchorCtr="1">
            <a:normAutofit fontScale="90000"/>
          </a:bodyPr>
          <a:lstStyle/>
          <a:p>
            <a:r>
              <a:rPr lang="en-US" sz="4000" b="1" cap="none" dirty="0">
                <a:solidFill>
                  <a:schemeClr val="tx1"/>
                </a:solidFill>
                <a:latin typeface="Times New Roman" panose="02020603050405020304" pitchFamily="18" charset="0"/>
                <a:cs typeface="Times New Roman" panose="02020603050405020304" pitchFamily="18" charset="0"/>
              </a:rPr>
              <a:t>Foster Parents As Stakeholders</a:t>
            </a:r>
            <a:endParaRPr lang="en-US" cap="none" dirty="0">
              <a:solidFill>
                <a:schemeClr val="tx1"/>
              </a:solidFill>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F220829F-9816-B346-A97D-274406D82329}"/>
              </a:ext>
            </a:extLst>
          </p:cNvPr>
          <p:cNvSpPr>
            <a:spLocks noGrp="1"/>
          </p:cNvSpPr>
          <p:nvPr>
            <p:ph type="body" idx="1"/>
          </p:nvPr>
        </p:nvSpPr>
        <p:spPr>
          <a:xfrm>
            <a:off x="-351693" y="1337214"/>
            <a:ext cx="12191998" cy="3640087"/>
          </a:xfrm>
        </p:spPr>
        <p:txBody>
          <a:bodyPr vert="horz" lIns="91440" tIns="45720" rIns="91440" bIns="45720" rtlCol="0">
            <a:normAutofit/>
          </a:bodyPr>
          <a:lstStyle/>
          <a:p>
            <a:pPr marL="342900" indent="-342900">
              <a:lnSpc>
                <a:spcPct val="90000"/>
              </a:lnSpc>
              <a:buClr>
                <a:schemeClr val="accent1">
                  <a:lumMod val="75000"/>
                </a:schemeClr>
              </a:buClr>
              <a:buSzPct val="86000"/>
              <a:buFont typeface="Wingdings" pitchFamily="2" charset="2"/>
              <a:buChar char="Ø"/>
            </a:pPr>
            <a:r>
              <a:rPr lang="en-US" sz="2400" dirty="0">
                <a:solidFill>
                  <a:srgbClr val="002060"/>
                </a:solidFill>
                <a:latin typeface="Times New Roman" panose="02020603050405020304" pitchFamily="18" charset="0"/>
                <a:cs typeface="Times New Roman" panose="02020603050405020304" pitchFamily="18" charset="0"/>
              </a:rPr>
              <a:t>In 2020, over 407,000 children and youth were placed in foster care</a:t>
            </a:r>
            <a:r>
              <a:rPr lang="en-US" sz="2400" baseline="30000" dirty="0">
                <a:solidFill>
                  <a:srgbClr val="002060"/>
                </a:solidFill>
                <a:latin typeface="Times New Roman" panose="02020603050405020304" pitchFamily="18" charset="0"/>
                <a:cs typeface="Times New Roman" panose="02020603050405020304" pitchFamily="18" charset="0"/>
              </a:rPr>
              <a:t>1</a:t>
            </a:r>
            <a:r>
              <a:rPr lang="en-US" sz="2400" dirty="0">
                <a:solidFill>
                  <a:srgbClr val="002060"/>
                </a:solidFill>
                <a:latin typeface="Times New Roman" panose="02020603050405020304" pitchFamily="18" charset="0"/>
                <a:cs typeface="Times New Roman" panose="02020603050405020304" pitchFamily="18" charset="0"/>
              </a:rPr>
              <a:t> </a:t>
            </a:r>
          </a:p>
          <a:p>
            <a:pPr marL="342900" indent="-342900">
              <a:lnSpc>
                <a:spcPct val="90000"/>
              </a:lnSpc>
              <a:buClr>
                <a:schemeClr val="accent1">
                  <a:lumMod val="75000"/>
                </a:schemeClr>
              </a:buClr>
              <a:buSzPct val="86000"/>
              <a:buFont typeface="Wingdings" pitchFamily="2" charset="2"/>
              <a:buChar char="Ø"/>
            </a:pPr>
            <a:endParaRPr lang="en-US" sz="2400" dirty="0">
              <a:solidFill>
                <a:srgbClr val="002060"/>
              </a:solidFill>
              <a:latin typeface="Times New Roman" panose="02020603050405020304" pitchFamily="18" charset="0"/>
              <a:cs typeface="Times New Roman" panose="02020603050405020304" pitchFamily="18" charset="0"/>
            </a:endParaRPr>
          </a:p>
          <a:p>
            <a:pPr marL="342900" indent="-342900">
              <a:lnSpc>
                <a:spcPct val="90000"/>
              </a:lnSpc>
              <a:buClr>
                <a:schemeClr val="accent1">
                  <a:lumMod val="75000"/>
                </a:schemeClr>
              </a:buClr>
              <a:buSzPct val="86000"/>
              <a:buFont typeface="Wingdings" pitchFamily="2" charset="2"/>
              <a:buChar char="Ø"/>
            </a:pPr>
            <a:r>
              <a:rPr lang="en-US" sz="2400" dirty="0">
                <a:solidFill>
                  <a:srgbClr val="002060"/>
                </a:solidFill>
                <a:latin typeface="Times New Roman" panose="02020603050405020304" pitchFamily="18" charset="0"/>
                <a:cs typeface="Times New Roman" panose="02020603050405020304" pitchFamily="18" charset="0"/>
              </a:rPr>
              <a:t>Foster families provide stable living environments, where children can develop secure attachments and form trusting relationships with caregivers </a:t>
            </a:r>
          </a:p>
          <a:p>
            <a:pPr>
              <a:lnSpc>
                <a:spcPct val="90000"/>
              </a:lnSpc>
              <a:buClr>
                <a:schemeClr val="accent1">
                  <a:lumMod val="75000"/>
                </a:schemeClr>
              </a:buClr>
              <a:buSzPct val="86000"/>
            </a:pPr>
            <a:endParaRPr lang="en-US" sz="2400" dirty="0">
              <a:solidFill>
                <a:srgbClr val="002060"/>
              </a:solidFill>
              <a:latin typeface="Times New Roman" panose="02020603050405020304" pitchFamily="18" charset="0"/>
              <a:cs typeface="Times New Roman" panose="02020603050405020304" pitchFamily="18" charset="0"/>
            </a:endParaRPr>
          </a:p>
          <a:p>
            <a:pPr marL="342900" indent="-342900">
              <a:lnSpc>
                <a:spcPct val="90000"/>
              </a:lnSpc>
              <a:buClr>
                <a:schemeClr val="accent1">
                  <a:lumMod val="75000"/>
                </a:schemeClr>
              </a:buClr>
              <a:buSzPct val="86000"/>
              <a:buFont typeface="Wingdings" pitchFamily="2" charset="2"/>
              <a:buChar char="Ø"/>
            </a:pPr>
            <a:r>
              <a:rPr lang="en-US" sz="2400" dirty="0">
                <a:solidFill>
                  <a:srgbClr val="002060"/>
                </a:solidFill>
                <a:latin typeface="Times New Roman" panose="02020603050405020304" pitchFamily="18" charset="0"/>
                <a:cs typeface="Times New Roman" panose="02020603050405020304" pitchFamily="18" charset="0"/>
              </a:rPr>
              <a:t>Quality foster care is associated with better child outcomes</a:t>
            </a:r>
            <a:r>
              <a:rPr lang="en-US" sz="2400" baseline="30000" dirty="0">
                <a:solidFill>
                  <a:srgbClr val="002060"/>
                </a:solidFill>
                <a:latin typeface="Times New Roman" panose="02020603050405020304" pitchFamily="18" charset="0"/>
                <a:cs typeface="Times New Roman" panose="02020603050405020304" pitchFamily="18" charset="0"/>
              </a:rPr>
              <a:t>2,3</a:t>
            </a:r>
          </a:p>
          <a:p>
            <a:pPr marL="1257300" lvl="2" indent="-342900">
              <a:lnSpc>
                <a:spcPct val="90000"/>
              </a:lnSpc>
              <a:buClr>
                <a:schemeClr val="accent1">
                  <a:lumMod val="75000"/>
                </a:schemeClr>
              </a:buClr>
              <a:buSzPct val="86000"/>
              <a:buFont typeface="Wingdings" pitchFamily="2" charset="2"/>
              <a:buChar char="ü"/>
            </a:pPr>
            <a:r>
              <a:rPr lang="en-US" sz="2400" dirty="0">
                <a:solidFill>
                  <a:srgbClr val="002060"/>
                </a:solidFill>
                <a:latin typeface="Times New Roman" panose="02020603050405020304" pitchFamily="18" charset="0"/>
                <a:cs typeface="Times New Roman" panose="02020603050405020304" pitchFamily="18" charset="0"/>
              </a:rPr>
              <a:t>Decreased high risk behaviors</a:t>
            </a:r>
          </a:p>
          <a:p>
            <a:pPr marL="1257300" lvl="2" indent="-342900">
              <a:lnSpc>
                <a:spcPct val="90000"/>
              </a:lnSpc>
              <a:buClr>
                <a:schemeClr val="accent1">
                  <a:lumMod val="75000"/>
                </a:schemeClr>
              </a:buClr>
              <a:buSzPct val="86000"/>
              <a:buFont typeface="Wingdings" pitchFamily="2" charset="2"/>
              <a:buChar char="ü"/>
            </a:pPr>
            <a:r>
              <a:rPr lang="en-US" sz="2400" dirty="0">
                <a:solidFill>
                  <a:srgbClr val="002060"/>
                </a:solidFill>
                <a:latin typeface="Times New Roman" panose="02020603050405020304" pitchFamily="18" charset="0"/>
                <a:cs typeface="Times New Roman" panose="02020603050405020304" pitchFamily="18" charset="0"/>
              </a:rPr>
              <a:t>Increased feelings of safety and overall well-being</a:t>
            </a:r>
          </a:p>
        </p:txBody>
      </p:sp>
    </p:spTree>
    <p:extLst>
      <p:ext uri="{BB962C8B-B14F-4D97-AF65-F5344CB8AC3E}">
        <p14:creationId xmlns:p14="http://schemas.microsoft.com/office/powerpoint/2010/main" val="1541960627"/>
      </p:ext>
    </p:extLst>
  </p:cSld>
  <p:clrMapOvr>
    <a:masterClrMapping/>
  </p:clrMapOvr>
  <mc:AlternateContent xmlns:mc="http://schemas.openxmlformats.org/markup-compatibility/2006" xmlns:p14="http://schemas.microsoft.com/office/powerpoint/2010/main">
    <mc:Choice Requires="p14">
      <p:transition spd="slow" p14:dur="2000" advTm="3189"/>
    </mc:Choice>
    <mc:Fallback xmlns="">
      <p:transition spd="slow" advTm="318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alpha val="59000"/>
          </a:schemeClr>
        </a:solidFill>
        <a:effectLst/>
      </p:bgPr>
    </p:bg>
    <p:spTree>
      <p:nvGrpSpPr>
        <p:cNvPr id="1" name=""/>
        <p:cNvGrpSpPr/>
        <p:nvPr/>
      </p:nvGrpSpPr>
      <p:grpSpPr>
        <a:xfrm>
          <a:off x="0" y="0"/>
          <a:ext cx="0" cy="0"/>
          <a:chOff x="0" y="0"/>
          <a:chExt cx="0" cy="0"/>
        </a:xfrm>
      </p:grpSpPr>
      <p:pic>
        <p:nvPicPr>
          <p:cNvPr id="12" name="Picture 11" descr="Parents with children">
            <a:extLst>
              <a:ext uri="{FF2B5EF4-FFF2-40B4-BE49-F238E27FC236}">
                <a16:creationId xmlns:a16="http://schemas.microsoft.com/office/drawing/2014/main" id="{4BCC8920-A2E3-3540-9B73-6361F270458B}"/>
              </a:ext>
            </a:extLst>
          </p:cNvPr>
          <p:cNvPicPr>
            <a:picLocks noChangeAspect="1"/>
          </p:cNvPicPr>
          <p:nvPr/>
        </p:nvPicPr>
        <p:blipFill rotWithShape="1">
          <a:blip r:embed="rId4"/>
          <a:srcRect l="24764" r="30741" b="3"/>
          <a:stretch/>
        </p:blipFill>
        <p:spPr>
          <a:xfrm>
            <a:off x="-4011572" y="-2330149"/>
            <a:ext cx="3047695" cy="2958013"/>
          </a:xfrm>
          <a:prstGeom prst="rect">
            <a:avLst/>
          </a:prstGeom>
          <a:solidFill>
            <a:srgbClr val="FFC000"/>
          </a:solidFill>
        </p:spPr>
      </p:pic>
      <p:pic>
        <p:nvPicPr>
          <p:cNvPr id="17" name="Picture 16" descr="Smiling mother sitting with baby outdoors, with baby touching mother’s face">
            <a:extLst>
              <a:ext uri="{FF2B5EF4-FFF2-40B4-BE49-F238E27FC236}">
                <a16:creationId xmlns:a16="http://schemas.microsoft.com/office/drawing/2014/main" id="{9535140B-C4B3-7B47-9512-072F46BCEC7E}"/>
              </a:ext>
            </a:extLst>
          </p:cNvPr>
          <p:cNvPicPr>
            <a:picLocks noChangeAspect="1"/>
          </p:cNvPicPr>
          <p:nvPr/>
        </p:nvPicPr>
        <p:blipFill rotWithShape="1">
          <a:blip r:embed="rId5"/>
          <a:srcRect l="34034" r="21472" b="3"/>
          <a:stretch/>
        </p:blipFill>
        <p:spPr>
          <a:xfrm>
            <a:off x="-4304951" y="627864"/>
            <a:ext cx="3047695" cy="2958013"/>
          </a:xfrm>
          <a:prstGeom prst="rect">
            <a:avLst/>
          </a:prstGeom>
        </p:spPr>
      </p:pic>
      <p:sp>
        <p:nvSpPr>
          <p:cNvPr id="2" name="Title 1">
            <a:extLst>
              <a:ext uri="{FF2B5EF4-FFF2-40B4-BE49-F238E27FC236}">
                <a16:creationId xmlns:a16="http://schemas.microsoft.com/office/drawing/2014/main" id="{F42570BC-8C9E-E84A-8735-FC053B3884E7}"/>
              </a:ext>
            </a:extLst>
          </p:cNvPr>
          <p:cNvSpPr>
            <a:spLocks noGrp="1"/>
          </p:cNvSpPr>
          <p:nvPr>
            <p:ph type="title"/>
          </p:nvPr>
        </p:nvSpPr>
        <p:spPr>
          <a:xfrm>
            <a:off x="1" y="5252"/>
            <a:ext cx="12191997" cy="757130"/>
          </a:xfrm>
          <a:solidFill>
            <a:srgbClr val="44C7BA">
              <a:alpha val="65000"/>
            </a:srgbClr>
          </a:solidFill>
          <a:ln>
            <a:noFill/>
          </a:ln>
          <a:effectLst>
            <a:outerShdw dist="50800" sx="1000" sy="1000" algn="ctr" rotWithShape="0">
              <a:schemeClr val="accent3">
                <a:alpha val="43000"/>
              </a:schemeClr>
            </a:outerShdw>
          </a:effectLst>
        </p:spPr>
        <p:txBody>
          <a:bodyPr vert="horz" wrap="square" lIns="0" tIns="182880" rIns="274320" bIns="182880" rtlCol="0" anchor="t" anchorCtr="1">
            <a:spAutoFit/>
          </a:bodyPr>
          <a:lstStyle/>
          <a:p>
            <a:pPr algn="l"/>
            <a:r>
              <a:rPr lang="en-US" sz="2800" b="1" cap="none" spc="0">
                <a:solidFill>
                  <a:schemeClr val="tx1"/>
                </a:solidFill>
                <a:latin typeface="Times New Roman" panose="02020603050405020304" pitchFamily="18" charset="0"/>
                <a:cs typeface="Times New Roman" panose="02020603050405020304" pitchFamily="18" charset="0"/>
              </a:rPr>
              <a:t>Cultivating</a:t>
            </a:r>
            <a:r>
              <a:rPr lang="en-US" sz="2800" b="1" cap="none">
                <a:solidFill>
                  <a:schemeClr val="tx1"/>
                </a:solidFill>
                <a:latin typeface="Times New Roman" panose="02020603050405020304" pitchFamily="18" charset="0"/>
                <a:cs typeface="Times New Roman" panose="02020603050405020304" pitchFamily="18" charset="0"/>
              </a:rPr>
              <a:t> Working Relationships Among Foster Care Stakeholders </a:t>
            </a:r>
            <a:endParaRPr lang="en-US" sz="2800" cap="none" dirty="0">
              <a:solidFill>
                <a:schemeClr val="tx1"/>
              </a:solidFill>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F220829F-9816-B346-A97D-274406D82329}"/>
              </a:ext>
            </a:extLst>
          </p:cNvPr>
          <p:cNvSpPr>
            <a:spLocks noGrp="1"/>
          </p:cNvSpPr>
          <p:nvPr>
            <p:ph type="body" idx="1"/>
          </p:nvPr>
        </p:nvSpPr>
        <p:spPr>
          <a:xfrm>
            <a:off x="0" y="694233"/>
            <a:ext cx="12191998" cy="5783287"/>
          </a:xfrm>
        </p:spPr>
        <p:txBody>
          <a:bodyPr vert="horz" lIns="91440" tIns="45720" rIns="91440" bIns="45720" rtlCol="0">
            <a:normAutofit/>
          </a:bodyPr>
          <a:lstStyle/>
          <a:p>
            <a:pPr>
              <a:lnSpc>
                <a:spcPct val="90000"/>
              </a:lnSpc>
              <a:buClr>
                <a:schemeClr val="accent1">
                  <a:lumMod val="75000"/>
                </a:schemeClr>
              </a:buClr>
              <a:buSzPct val="86000"/>
            </a:pPr>
            <a:endParaRPr lang="en-US" sz="2400" dirty="0">
              <a:solidFill>
                <a:srgbClr val="002060"/>
              </a:solidFill>
              <a:latin typeface="Times New Roman" panose="02020603050405020304" pitchFamily="18" charset="0"/>
              <a:cs typeface="Times New Roman" panose="02020603050405020304" pitchFamily="18" charset="0"/>
            </a:endParaRPr>
          </a:p>
          <a:p>
            <a:pPr marL="342900" indent="-342900">
              <a:buClr>
                <a:schemeClr val="accent1">
                  <a:lumMod val="50000"/>
                </a:schemeClr>
              </a:buClr>
              <a:buFont typeface="Wingdings" pitchFamily="2" charset="2"/>
              <a:buChar char="Ø"/>
            </a:pPr>
            <a:r>
              <a:rPr lang="en-US" sz="2400" dirty="0">
                <a:solidFill>
                  <a:srgbClr val="002060"/>
                </a:solidFill>
                <a:latin typeface="Times New Roman" panose="02020603050405020304" pitchFamily="18" charset="0"/>
                <a:cs typeface="Times New Roman" panose="02020603050405020304" pitchFamily="18" charset="0"/>
              </a:rPr>
              <a:t>When positive relationships exist between foster parents and agency personnel, foster parents are:</a:t>
            </a:r>
          </a:p>
          <a:p>
            <a:pPr marL="1714500" lvl="3" indent="-342900">
              <a:buClr>
                <a:schemeClr val="accent1">
                  <a:lumMod val="50000"/>
                </a:schemeClr>
              </a:buClr>
              <a:buFont typeface="Wingdings" pitchFamily="2" charset="2"/>
              <a:buChar char="ü"/>
            </a:pPr>
            <a:r>
              <a:rPr lang="en-US" sz="2400" b="1" dirty="0">
                <a:solidFill>
                  <a:srgbClr val="002060"/>
                </a:solidFill>
                <a:latin typeface="Times New Roman" panose="02020603050405020304" pitchFamily="18" charset="0"/>
                <a:cs typeface="Times New Roman" panose="02020603050405020304" pitchFamily="18" charset="0"/>
              </a:rPr>
              <a:t>more involved in the work</a:t>
            </a:r>
          </a:p>
          <a:p>
            <a:pPr marL="1714500" lvl="3" indent="-342900">
              <a:buClr>
                <a:schemeClr val="accent1">
                  <a:lumMod val="50000"/>
                </a:schemeClr>
              </a:buClr>
              <a:buFont typeface="Wingdings" pitchFamily="2" charset="2"/>
              <a:buChar char="ü"/>
            </a:pPr>
            <a:r>
              <a:rPr lang="en-US" sz="2400" b="1" dirty="0">
                <a:solidFill>
                  <a:srgbClr val="002060"/>
                </a:solidFill>
                <a:latin typeface="Times New Roman" panose="02020603050405020304" pitchFamily="18" charset="0"/>
                <a:cs typeface="Times New Roman" panose="02020603050405020304" pitchFamily="18" charset="0"/>
              </a:rPr>
              <a:t>satisfied in their role </a:t>
            </a:r>
          </a:p>
          <a:p>
            <a:pPr marL="1714500" lvl="3" indent="-342900">
              <a:buClr>
                <a:schemeClr val="accent1">
                  <a:lumMod val="50000"/>
                </a:schemeClr>
              </a:buClr>
              <a:buFont typeface="Wingdings" pitchFamily="2" charset="2"/>
              <a:buChar char="ü"/>
            </a:pPr>
            <a:r>
              <a:rPr lang="en-US" sz="2400" b="1" dirty="0">
                <a:solidFill>
                  <a:srgbClr val="002060"/>
                </a:solidFill>
                <a:latin typeface="Times New Roman" panose="02020603050405020304" pitchFamily="18" charset="0"/>
                <a:cs typeface="Times New Roman" panose="02020603050405020304" pitchFamily="18" charset="0"/>
              </a:rPr>
              <a:t>encouraged to continue to foster </a:t>
            </a:r>
          </a:p>
          <a:p>
            <a:pPr lvl="3">
              <a:buClr>
                <a:schemeClr val="accent1">
                  <a:lumMod val="50000"/>
                </a:schemeClr>
              </a:buClr>
            </a:pPr>
            <a:endParaRPr lang="en-US" sz="2400" b="1" dirty="0">
              <a:solidFill>
                <a:srgbClr val="002060"/>
              </a:solidFill>
              <a:latin typeface="Times New Roman" panose="02020603050405020304" pitchFamily="18" charset="0"/>
              <a:cs typeface="Times New Roman" panose="02020603050405020304" pitchFamily="18" charset="0"/>
            </a:endParaRPr>
          </a:p>
          <a:p>
            <a:pPr marL="342900" indent="-342900">
              <a:lnSpc>
                <a:spcPct val="90000"/>
              </a:lnSpc>
              <a:buClr>
                <a:schemeClr val="accent1">
                  <a:lumMod val="50000"/>
                </a:schemeClr>
              </a:buClr>
              <a:buFont typeface="Wingdings" pitchFamily="2" charset="2"/>
              <a:buChar char="Ø"/>
            </a:pPr>
            <a:endParaRPr lang="en-US" sz="2400" dirty="0">
              <a:solidFill>
                <a:srgbClr val="002060"/>
              </a:solidFill>
              <a:latin typeface="Times New Roman" panose="02020603050405020304" pitchFamily="18" charset="0"/>
              <a:cs typeface="Times New Roman" panose="02020603050405020304" pitchFamily="18" charset="0"/>
            </a:endParaRPr>
          </a:p>
          <a:p>
            <a:pPr marL="342900" indent="-342900">
              <a:lnSpc>
                <a:spcPct val="90000"/>
              </a:lnSpc>
              <a:buClr>
                <a:schemeClr val="accent1">
                  <a:lumMod val="50000"/>
                </a:schemeClr>
              </a:buClr>
              <a:buFont typeface="Wingdings" pitchFamily="2" charset="2"/>
              <a:buChar char="Ø"/>
            </a:pPr>
            <a:r>
              <a:rPr lang="en-US" sz="2400" dirty="0">
                <a:solidFill>
                  <a:srgbClr val="002060"/>
                </a:solidFill>
                <a:latin typeface="Times New Roman" panose="02020603050405020304" pitchFamily="18" charset="0"/>
                <a:cs typeface="Times New Roman" panose="02020603050405020304" pitchFamily="18" charset="0"/>
              </a:rPr>
              <a:t>The quality of the birth and foster parent relationship can impact:</a:t>
            </a:r>
          </a:p>
          <a:p>
            <a:pPr marL="1714500" lvl="3" indent="-342900">
              <a:lnSpc>
                <a:spcPct val="90000"/>
              </a:lnSpc>
              <a:buClr>
                <a:schemeClr val="accent1">
                  <a:lumMod val="50000"/>
                </a:schemeClr>
              </a:buClr>
              <a:buFont typeface="Wingdings" pitchFamily="2" charset="2"/>
              <a:buChar char="ü"/>
            </a:pPr>
            <a:r>
              <a:rPr lang="en-US" sz="2400" b="1" dirty="0">
                <a:solidFill>
                  <a:srgbClr val="002060"/>
                </a:solidFill>
                <a:latin typeface="Times New Roman" panose="02020603050405020304" pitchFamily="18" charset="0"/>
                <a:cs typeface="Times New Roman" panose="02020603050405020304" pitchFamily="18" charset="0"/>
              </a:rPr>
              <a:t>birth parent and child outcomes</a:t>
            </a:r>
          </a:p>
          <a:p>
            <a:pPr marL="1714500" lvl="3" indent="-342900">
              <a:lnSpc>
                <a:spcPct val="90000"/>
              </a:lnSpc>
              <a:buClr>
                <a:schemeClr val="accent1">
                  <a:lumMod val="50000"/>
                </a:schemeClr>
              </a:buClr>
              <a:buFont typeface="Wingdings" pitchFamily="2" charset="2"/>
              <a:buChar char="ü"/>
            </a:pPr>
            <a:r>
              <a:rPr lang="en-US" sz="2400" b="1" dirty="0">
                <a:solidFill>
                  <a:srgbClr val="002060"/>
                </a:solidFill>
                <a:latin typeface="Times New Roman" panose="02020603050405020304" pitchFamily="18" charset="0"/>
                <a:cs typeface="Times New Roman" panose="02020603050405020304" pitchFamily="18" charset="0"/>
              </a:rPr>
              <a:t> family reunification</a:t>
            </a:r>
          </a:p>
          <a:p>
            <a:pPr marL="342900" indent="-342900">
              <a:lnSpc>
                <a:spcPct val="90000"/>
              </a:lnSpc>
              <a:buClr>
                <a:schemeClr val="accent1"/>
              </a:buClr>
              <a:buFont typeface="Wingdings" pitchFamily="2" charset="2"/>
              <a:buChar char="Ø"/>
            </a:pPr>
            <a:endParaRPr lang="en-US" sz="2400" baseline="30000" dirty="0"/>
          </a:p>
        </p:txBody>
      </p:sp>
      <p:pic>
        <p:nvPicPr>
          <p:cNvPr id="5" name="Picture 4" descr="A picture containing text&#10;&#10;Description automatically generated">
            <a:extLst>
              <a:ext uri="{FF2B5EF4-FFF2-40B4-BE49-F238E27FC236}">
                <a16:creationId xmlns:a16="http://schemas.microsoft.com/office/drawing/2014/main" id="{3F0ECC6A-B848-83EB-F888-6B399E18D620}"/>
              </a:ext>
            </a:extLst>
          </p:cNvPr>
          <p:cNvPicPr>
            <a:picLocks noChangeAspect="1"/>
          </p:cNvPicPr>
          <p:nvPr/>
        </p:nvPicPr>
        <p:blipFill>
          <a:blip r:embed="rId6"/>
          <a:stretch>
            <a:fillRect/>
          </a:stretch>
        </p:blipFill>
        <p:spPr>
          <a:xfrm rot="791609">
            <a:off x="8940110" y="2000250"/>
            <a:ext cx="2844800" cy="2857500"/>
          </a:xfrm>
          <a:prstGeom prst="rect">
            <a:avLst/>
          </a:prstGeom>
          <a:effectLst>
            <a:softEdge rad="131812"/>
          </a:effectLst>
        </p:spPr>
      </p:pic>
    </p:spTree>
    <p:custDataLst>
      <p:tags r:id="rId1"/>
    </p:custDataLst>
    <p:extLst>
      <p:ext uri="{BB962C8B-B14F-4D97-AF65-F5344CB8AC3E}">
        <p14:creationId xmlns:p14="http://schemas.microsoft.com/office/powerpoint/2010/main" val="3301116149"/>
      </p:ext>
    </p:extLst>
  </p:cSld>
  <p:clrMapOvr>
    <a:masterClrMapping/>
  </p:clrMapOvr>
  <mc:AlternateContent xmlns:mc="http://schemas.openxmlformats.org/markup-compatibility/2006" xmlns:p14="http://schemas.microsoft.com/office/powerpoint/2010/main">
    <mc:Choice Requires="p14">
      <p:transition spd="slow" p14:dur="2000" advTm="11762"/>
    </mc:Choice>
    <mc:Fallback xmlns="">
      <p:transition spd="slow" advTm="1176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7EC7370-FF9F-4131-8812-2123F5D9D4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315"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3377563-4FF6-4DD0-B84A-CFBB8D78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907"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ontent Placeholder 2">
            <a:extLst>
              <a:ext uri="{FF2B5EF4-FFF2-40B4-BE49-F238E27FC236}">
                <a16:creationId xmlns:a16="http://schemas.microsoft.com/office/drawing/2014/main" id="{884B51A8-EC47-4774-80D2-888B799D2F71}"/>
              </a:ext>
            </a:extLst>
          </p:cNvPr>
          <p:cNvGraphicFramePr>
            <a:graphicFrameLocks noGrp="1"/>
          </p:cNvGraphicFramePr>
          <p:nvPr>
            <p:ph idx="1"/>
            <p:extLst>
              <p:ext uri="{D42A27DB-BD31-4B8C-83A1-F6EECF244321}">
                <p14:modId xmlns:p14="http://schemas.microsoft.com/office/powerpoint/2010/main" val="2301478041"/>
              </p:ext>
            </p:extLst>
          </p:nvPr>
        </p:nvGraphicFramePr>
        <p:xfrm>
          <a:off x="10220931" y="6858000"/>
          <a:ext cx="1496310" cy="40651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Oval 8">
            <a:extLst>
              <a:ext uri="{FF2B5EF4-FFF2-40B4-BE49-F238E27FC236}">
                <a16:creationId xmlns:a16="http://schemas.microsoft.com/office/drawing/2014/main" id="{F0F62F4F-B0D7-2923-7125-FE89D93D4CC2}"/>
              </a:ext>
            </a:extLst>
          </p:cNvPr>
          <p:cNvSpPr/>
          <p:nvPr/>
        </p:nvSpPr>
        <p:spPr>
          <a:xfrm>
            <a:off x="7914802" y="529976"/>
            <a:ext cx="3986783" cy="2759427"/>
          </a:xfrm>
          <a:prstGeom prst="ellipse">
            <a:avLst/>
          </a:prstGeom>
          <a:solidFill>
            <a:srgbClr val="44C7BA">
              <a:alpha val="75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Stakeholders Drive Change</a:t>
            </a:r>
          </a:p>
        </p:txBody>
      </p:sp>
      <p:sp>
        <p:nvSpPr>
          <p:cNvPr id="10" name="Oval 9">
            <a:extLst>
              <a:ext uri="{FF2B5EF4-FFF2-40B4-BE49-F238E27FC236}">
                <a16:creationId xmlns:a16="http://schemas.microsoft.com/office/drawing/2014/main" id="{78C38B17-CED5-D4BC-8DFC-CE202E22C9CC}"/>
              </a:ext>
            </a:extLst>
          </p:cNvPr>
          <p:cNvSpPr/>
          <p:nvPr/>
        </p:nvSpPr>
        <p:spPr>
          <a:xfrm>
            <a:off x="3398089" y="3944431"/>
            <a:ext cx="3727069" cy="2759428"/>
          </a:xfrm>
          <a:prstGeom prst="ellipse">
            <a:avLst/>
          </a:prstGeom>
          <a:solidFill>
            <a:srgbClr val="44C7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Children Need Excellent  Parenting</a:t>
            </a:r>
          </a:p>
        </p:txBody>
      </p:sp>
      <p:sp>
        <p:nvSpPr>
          <p:cNvPr id="11" name="Oval 10">
            <a:extLst>
              <a:ext uri="{FF2B5EF4-FFF2-40B4-BE49-F238E27FC236}">
                <a16:creationId xmlns:a16="http://schemas.microsoft.com/office/drawing/2014/main" id="{AB37430D-C757-C8BD-F121-717A41007966}"/>
              </a:ext>
            </a:extLst>
          </p:cNvPr>
          <p:cNvSpPr/>
          <p:nvPr/>
        </p:nvSpPr>
        <p:spPr>
          <a:xfrm>
            <a:off x="5514776" y="2354430"/>
            <a:ext cx="4045564" cy="275942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Parenting and Meaningful Relationships are Important Services to Children in Foster Care</a:t>
            </a:r>
          </a:p>
        </p:txBody>
      </p:sp>
      <p:pic>
        <p:nvPicPr>
          <p:cNvPr id="13" name="Picture 12" descr="Logo, company name&#10;&#10;Description automatically generated">
            <a:extLst>
              <a:ext uri="{FF2B5EF4-FFF2-40B4-BE49-F238E27FC236}">
                <a16:creationId xmlns:a16="http://schemas.microsoft.com/office/drawing/2014/main" id="{9C8E933F-5A64-5CD1-8C80-DAF62CCB70D3}"/>
              </a:ext>
            </a:extLst>
          </p:cNvPr>
          <p:cNvPicPr>
            <a:picLocks noChangeAspect="1"/>
          </p:cNvPicPr>
          <p:nvPr/>
        </p:nvPicPr>
        <p:blipFill>
          <a:blip r:embed="rId9"/>
          <a:stretch>
            <a:fillRect/>
          </a:stretch>
        </p:blipFill>
        <p:spPr>
          <a:xfrm>
            <a:off x="1176765" y="2095283"/>
            <a:ext cx="3174609" cy="1428574"/>
          </a:xfrm>
          <a:prstGeom prst="rect">
            <a:avLst/>
          </a:prstGeom>
        </p:spPr>
      </p:pic>
    </p:spTree>
    <p:custDataLst>
      <p:tags r:id="rId1"/>
    </p:custDataLst>
    <p:extLst>
      <p:ext uri="{BB962C8B-B14F-4D97-AF65-F5344CB8AC3E}">
        <p14:creationId xmlns:p14="http://schemas.microsoft.com/office/powerpoint/2010/main" val="471131149"/>
      </p:ext>
    </p:extLst>
  </p:cSld>
  <p:clrMapOvr>
    <a:masterClrMapping/>
  </p:clrMapOvr>
  <mc:AlternateContent xmlns:mc="http://schemas.openxmlformats.org/markup-compatibility/2006" xmlns:p14="http://schemas.microsoft.com/office/powerpoint/2010/main">
    <mc:Choice Requires="p14">
      <p:transition spd="slow" p14:dur="2000" advTm="20877"/>
    </mc:Choice>
    <mc:Fallback xmlns="">
      <p:transition spd="slow" advTm="20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E3759DD-698F-4D3A-AF4C-5E44527D3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00151E-D785-5E46-AB70-DF12BF6221FC}"/>
              </a:ext>
            </a:extLst>
          </p:cNvPr>
          <p:cNvSpPr>
            <a:spLocks noGrp="1"/>
          </p:cNvSpPr>
          <p:nvPr>
            <p:ph type="title"/>
          </p:nvPr>
        </p:nvSpPr>
        <p:spPr>
          <a:xfrm>
            <a:off x="1471863" y="5763916"/>
            <a:ext cx="8991600" cy="880435"/>
          </a:xfrm>
        </p:spPr>
        <p:txBody>
          <a:bodyPr vert="horz" lIns="274320" tIns="182880" rIns="274320" bIns="182880" rtlCol="0" anchor="ctr" anchorCtr="1">
            <a:normAutofit/>
          </a:bodyPr>
          <a:lstStyle/>
          <a:p>
            <a:r>
              <a:rPr lang="en-US" sz="3200" dirty="0"/>
              <a:t>QPI Supported Activities </a:t>
            </a:r>
          </a:p>
        </p:txBody>
      </p:sp>
      <p:sp>
        <p:nvSpPr>
          <p:cNvPr id="3" name="Text Placeholder 2">
            <a:extLst>
              <a:ext uri="{FF2B5EF4-FFF2-40B4-BE49-F238E27FC236}">
                <a16:creationId xmlns:a16="http://schemas.microsoft.com/office/drawing/2014/main" id="{9FDDD063-9648-524B-94DF-3ABF16A5FFB1}"/>
              </a:ext>
            </a:extLst>
          </p:cNvPr>
          <p:cNvSpPr>
            <a:spLocks noGrp="1"/>
          </p:cNvSpPr>
          <p:nvPr>
            <p:ph type="body" idx="1"/>
          </p:nvPr>
        </p:nvSpPr>
        <p:spPr>
          <a:xfrm>
            <a:off x="2695194" y="5073150"/>
            <a:ext cx="6801612" cy="536125"/>
          </a:xfrm>
        </p:spPr>
        <p:txBody>
          <a:bodyPr vert="horz" lIns="91440" tIns="45720" rIns="91440" bIns="45720" rtlCol="0">
            <a:normAutofit/>
          </a:bodyPr>
          <a:lstStyle/>
          <a:p>
            <a:pPr algn="ctr"/>
            <a:endParaRPr lang="en-US" sz="1800" dirty="0">
              <a:solidFill>
                <a:schemeClr val="tx1">
                  <a:lumMod val="75000"/>
                  <a:lumOff val="25000"/>
                </a:schemeClr>
              </a:solidFill>
            </a:endParaRPr>
          </a:p>
        </p:txBody>
      </p:sp>
      <p:pic>
        <p:nvPicPr>
          <p:cNvPr id="9" name="Picture 8" descr="People shaking hands">
            <a:extLst>
              <a:ext uri="{FF2B5EF4-FFF2-40B4-BE49-F238E27FC236}">
                <a16:creationId xmlns:a16="http://schemas.microsoft.com/office/drawing/2014/main" id="{C25B9CC7-F0DB-1D40-8156-BC601FA38614}"/>
              </a:ext>
            </a:extLst>
          </p:cNvPr>
          <p:cNvPicPr>
            <a:picLocks noChangeAspect="1"/>
          </p:cNvPicPr>
          <p:nvPr/>
        </p:nvPicPr>
        <p:blipFill>
          <a:blip r:embed="rId4"/>
          <a:stretch>
            <a:fillRect/>
          </a:stretch>
        </p:blipFill>
        <p:spPr>
          <a:xfrm>
            <a:off x="343018" y="1092838"/>
            <a:ext cx="3430863" cy="2290101"/>
          </a:xfrm>
          <a:prstGeom prst="rect">
            <a:avLst/>
          </a:prstGeom>
        </p:spPr>
      </p:pic>
      <p:pic>
        <p:nvPicPr>
          <p:cNvPr id="11" name="Picture 10" descr="People solving problems">
            <a:extLst>
              <a:ext uri="{FF2B5EF4-FFF2-40B4-BE49-F238E27FC236}">
                <a16:creationId xmlns:a16="http://schemas.microsoft.com/office/drawing/2014/main" id="{4678C8E4-DDE1-734E-89BE-6B3E6D36E12E}"/>
              </a:ext>
            </a:extLst>
          </p:cNvPr>
          <p:cNvPicPr>
            <a:picLocks noChangeAspect="1"/>
          </p:cNvPicPr>
          <p:nvPr/>
        </p:nvPicPr>
        <p:blipFill>
          <a:blip r:embed="rId5"/>
          <a:stretch>
            <a:fillRect/>
          </a:stretch>
        </p:blipFill>
        <p:spPr>
          <a:xfrm>
            <a:off x="4253163" y="1092838"/>
            <a:ext cx="3429000" cy="2336162"/>
          </a:xfrm>
          <a:prstGeom prst="rect">
            <a:avLst/>
          </a:prstGeom>
        </p:spPr>
      </p:pic>
      <p:pic>
        <p:nvPicPr>
          <p:cNvPr id="5" name="Picture 4" descr="Two telephones communicating">
            <a:extLst>
              <a:ext uri="{FF2B5EF4-FFF2-40B4-BE49-F238E27FC236}">
                <a16:creationId xmlns:a16="http://schemas.microsoft.com/office/drawing/2014/main" id="{512756DB-3C26-D64C-AB7E-B0FCD91FE146}"/>
              </a:ext>
            </a:extLst>
          </p:cNvPr>
          <p:cNvPicPr>
            <a:picLocks noChangeAspect="1"/>
          </p:cNvPicPr>
          <p:nvPr/>
        </p:nvPicPr>
        <p:blipFill>
          <a:blip r:embed="rId6"/>
          <a:stretch>
            <a:fillRect/>
          </a:stretch>
        </p:blipFill>
        <p:spPr>
          <a:xfrm>
            <a:off x="8418120" y="1092838"/>
            <a:ext cx="3408850" cy="2290102"/>
          </a:xfrm>
          <a:prstGeom prst="rect">
            <a:avLst/>
          </a:prstGeom>
        </p:spPr>
      </p:pic>
      <p:sp>
        <p:nvSpPr>
          <p:cNvPr id="8" name="Title 1">
            <a:extLst>
              <a:ext uri="{FF2B5EF4-FFF2-40B4-BE49-F238E27FC236}">
                <a16:creationId xmlns:a16="http://schemas.microsoft.com/office/drawing/2014/main" id="{6FD481EE-81F0-F746-B7C3-A52933946E8F}"/>
              </a:ext>
            </a:extLst>
          </p:cNvPr>
          <p:cNvSpPr txBox="1">
            <a:spLocks/>
          </p:cNvSpPr>
          <p:nvPr/>
        </p:nvSpPr>
        <p:spPr bwMode="blackWhite">
          <a:xfrm>
            <a:off x="343018" y="3691884"/>
            <a:ext cx="3430863" cy="784517"/>
          </a:xfrm>
          <a:prstGeom prst="rect">
            <a:avLst/>
          </a:prstGeom>
          <a:solidFill>
            <a:srgbClr val="44C7BA"/>
          </a:solidFill>
          <a:ln w="38100" cap="sq">
            <a:solidFill>
              <a:schemeClr val="accent1"/>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000" dirty="0">
                <a:solidFill>
                  <a:schemeClr val="tx1"/>
                </a:solidFill>
              </a:rPr>
              <a:t>Partnership Plans</a:t>
            </a:r>
          </a:p>
        </p:txBody>
      </p:sp>
      <p:sp>
        <p:nvSpPr>
          <p:cNvPr id="10" name="Title 1">
            <a:extLst>
              <a:ext uri="{FF2B5EF4-FFF2-40B4-BE49-F238E27FC236}">
                <a16:creationId xmlns:a16="http://schemas.microsoft.com/office/drawing/2014/main" id="{700A864A-047B-8348-90B7-F0CB89350C2C}"/>
              </a:ext>
            </a:extLst>
          </p:cNvPr>
          <p:cNvSpPr txBox="1">
            <a:spLocks/>
          </p:cNvSpPr>
          <p:nvPr/>
        </p:nvSpPr>
        <p:spPr bwMode="blackWhite">
          <a:xfrm>
            <a:off x="4392507" y="3691884"/>
            <a:ext cx="3429000" cy="785139"/>
          </a:xfrm>
          <a:prstGeom prst="rect">
            <a:avLst/>
          </a:prstGeom>
          <a:solidFill>
            <a:srgbClr val="44C7BA"/>
          </a:solidFill>
          <a:ln w="38100" cap="sq">
            <a:solidFill>
              <a:schemeClr val="accent1"/>
            </a:solidFill>
            <a:miter lim="800000"/>
          </a:ln>
        </p:spPr>
        <p:txBody>
          <a:bodyPr vert="horz" lIns="0" tIns="182880" rIns="91440" bIns="182880" rtlCol="0" anchor="t"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pPr algn="l"/>
            <a:r>
              <a:rPr lang="en-US" sz="2000" dirty="0">
                <a:solidFill>
                  <a:schemeClr val="tx1"/>
                </a:solidFill>
              </a:rPr>
              <a:t>Improved Transition 	Planning</a:t>
            </a:r>
          </a:p>
        </p:txBody>
      </p:sp>
      <p:sp>
        <p:nvSpPr>
          <p:cNvPr id="13" name="Title 1">
            <a:extLst>
              <a:ext uri="{FF2B5EF4-FFF2-40B4-BE49-F238E27FC236}">
                <a16:creationId xmlns:a16="http://schemas.microsoft.com/office/drawing/2014/main" id="{8781C55D-8B3C-C941-B957-063CDEF0FAB8}"/>
              </a:ext>
            </a:extLst>
          </p:cNvPr>
          <p:cNvSpPr txBox="1">
            <a:spLocks/>
          </p:cNvSpPr>
          <p:nvPr/>
        </p:nvSpPr>
        <p:spPr bwMode="blackWhite">
          <a:xfrm>
            <a:off x="8418120" y="3691884"/>
            <a:ext cx="3408850" cy="783898"/>
          </a:xfrm>
          <a:prstGeom prst="rect">
            <a:avLst/>
          </a:prstGeom>
          <a:solidFill>
            <a:srgbClr val="44C7BA"/>
          </a:solidFill>
          <a:ln w="38100" cap="sq">
            <a:solidFill>
              <a:schemeClr val="accent1"/>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400" dirty="0">
                <a:solidFill>
                  <a:schemeClr val="tx1"/>
                </a:solidFill>
              </a:rPr>
              <a:t>Comfort Calls</a:t>
            </a:r>
          </a:p>
        </p:txBody>
      </p:sp>
    </p:spTree>
    <p:custDataLst>
      <p:tags r:id="rId1"/>
    </p:custDataLst>
    <p:extLst>
      <p:ext uri="{BB962C8B-B14F-4D97-AF65-F5344CB8AC3E}">
        <p14:creationId xmlns:p14="http://schemas.microsoft.com/office/powerpoint/2010/main" val="2777050528"/>
      </p:ext>
    </p:extLst>
  </p:cSld>
  <p:clrMapOvr>
    <a:masterClrMapping/>
  </p:clrMapOvr>
  <mc:AlternateContent xmlns:mc="http://schemas.openxmlformats.org/markup-compatibility/2006" xmlns:p14="http://schemas.microsoft.com/office/powerpoint/2010/main">
    <mc:Choice Requires="p14">
      <p:transition spd="slow" p14:dur="2000" advTm="14422"/>
    </mc:Choice>
    <mc:Fallback xmlns="">
      <p:transition spd="slow" advTm="14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1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B70DC1-094C-3F45-8E2A-E9150037DBD7}"/>
              </a:ext>
            </a:extLst>
          </p:cNvPr>
          <p:cNvSpPr>
            <a:spLocks noGrp="1"/>
          </p:cNvSpPr>
          <p:nvPr>
            <p:ph type="title"/>
          </p:nvPr>
        </p:nvSpPr>
        <p:spPr>
          <a:xfrm>
            <a:off x="-1" y="1679626"/>
            <a:ext cx="4654295" cy="3212654"/>
          </a:xfrm>
          <a:noFill/>
          <a:ln>
            <a:solidFill>
              <a:schemeClr val="bg1"/>
            </a:solidFill>
          </a:ln>
        </p:spPr>
        <p:txBody>
          <a:bodyPr vert="horz" lIns="274320" tIns="182880" rIns="274320" bIns="182880" rtlCol="0" anchor="ctr" anchorCtr="1">
            <a:normAutofit/>
          </a:bodyPr>
          <a:lstStyle/>
          <a:p>
            <a:r>
              <a:rPr lang="en-US" sz="3800" dirty="0">
                <a:solidFill>
                  <a:schemeClr val="bg1"/>
                </a:solidFill>
              </a:rPr>
              <a:t>QPI Evaluation</a:t>
            </a:r>
          </a:p>
        </p:txBody>
      </p:sp>
      <p:pic>
        <p:nvPicPr>
          <p:cNvPr id="7" name="Content Placeholder 6">
            <a:extLst>
              <a:ext uri="{FF2B5EF4-FFF2-40B4-BE49-F238E27FC236}">
                <a16:creationId xmlns:a16="http://schemas.microsoft.com/office/drawing/2014/main" id="{363CBD4A-BDF0-5147-8A45-1E3B40DB5475}"/>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170000"/>
                    </a14:imgEffect>
                  </a14:imgLayer>
                </a14:imgProps>
              </a:ext>
            </a:extLst>
          </a:blip>
          <a:srcRect l="29392" r="29392"/>
          <a:stretch/>
        </p:blipFill>
        <p:spPr>
          <a:xfrm>
            <a:off x="4654297" y="11"/>
            <a:ext cx="7537702" cy="6857989"/>
          </a:xfrm>
          <a:prstGeom prst="rect">
            <a:avLst/>
          </a:prstGeom>
        </p:spPr>
      </p:pic>
    </p:spTree>
    <p:extLst>
      <p:ext uri="{BB962C8B-B14F-4D97-AF65-F5344CB8AC3E}">
        <p14:creationId xmlns:p14="http://schemas.microsoft.com/office/powerpoint/2010/main" val="115315204"/>
      </p:ext>
    </p:extLst>
  </p:cSld>
  <p:clrMapOvr>
    <a:masterClrMapping/>
  </p:clrMapOvr>
  <mc:AlternateContent xmlns:mc="http://schemas.openxmlformats.org/markup-compatibility/2006" xmlns:p14="http://schemas.microsoft.com/office/powerpoint/2010/main">
    <mc:Choice Requires="p14">
      <p:transition spd="slow" p14:dur="2000" advTm="3366"/>
    </mc:Choice>
    <mc:Fallback xmlns="">
      <p:transition spd="slow" advTm="336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1|3.9|2.6"/>
</p:tagLst>
</file>

<file path=ppt/tags/tag2.xml><?xml version="1.0" encoding="utf-8"?>
<p:tagLst xmlns:a="http://schemas.openxmlformats.org/drawingml/2006/main" xmlns:r="http://schemas.openxmlformats.org/officeDocument/2006/relationships" xmlns:p="http://schemas.openxmlformats.org/presentationml/2006/main">
  <p:tag name="TIMING" val="|5.4|2.7|6"/>
</p:tagLst>
</file>

<file path=ppt/tags/tag3.xml><?xml version="1.0" encoding="utf-8"?>
<p:tagLst xmlns:a="http://schemas.openxmlformats.org/drawingml/2006/main" xmlns:r="http://schemas.openxmlformats.org/officeDocument/2006/relationships" xmlns:p="http://schemas.openxmlformats.org/presentationml/2006/main">
  <p:tag name="TIMING" val="|8.6|1.8|2.5"/>
</p:tagLst>
</file>

<file path=ppt/tags/tag4.xml><?xml version="1.0" encoding="utf-8"?>
<p:tagLst xmlns:a="http://schemas.openxmlformats.org/drawingml/2006/main" xmlns:r="http://schemas.openxmlformats.org/officeDocument/2006/relationships" xmlns:p="http://schemas.openxmlformats.org/presentationml/2006/main">
  <p:tag name="TIMING" val="|2.1"/>
</p:tagLst>
</file>

<file path=ppt/tags/tag5.xml><?xml version="1.0" encoding="utf-8"?>
<p:tagLst xmlns:a="http://schemas.openxmlformats.org/drawingml/2006/main" xmlns:r="http://schemas.openxmlformats.org/officeDocument/2006/relationships" xmlns:p="http://schemas.openxmlformats.org/presentationml/2006/main">
  <p:tag name="TIMING" val="|2.1"/>
</p:tagLst>
</file>

<file path=ppt/theme/theme1.xml><?xml version="1.0" encoding="utf-8"?>
<a:theme xmlns:a="http://schemas.openxmlformats.org/drawingml/2006/main" name="Parcel">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4030</TotalTime>
  <Words>3524</Words>
  <Application>Microsoft Macintosh PowerPoint</Application>
  <PresentationFormat>Widescreen</PresentationFormat>
  <Paragraphs>294</Paragraphs>
  <Slides>22</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Calibri</vt:lpstr>
      <vt:lpstr>Calibri Light</vt:lpstr>
      <vt:lpstr>Cambria Math</vt:lpstr>
      <vt:lpstr>Gill Sans MT</vt:lpstr>
      <vt:lpstr>Times New Roman</vt:lpstr>
      <vt:lpstr>Wingdings</vt:lpstr>
      <vt:lpstr>Parcel</vt:lpstr>
      <vt:lpstr>5_Custom Design</vt:lpstr>
      <vt:lpstr>It’s possible: cultivating positive relationships between birth and foster parents</vt:lpstr>
      <vt:lpstr>Acknowledgments</vt:lpstr>
      <vt:lpstr>PowerPoint Presentation</vt:lpstr>
      <vt:lpstr>         6th Annual QPI National Conference  Philadelphia, PA April 30, 2019  </vt:lpstr>
      <vt:lpstr>Foster Parents As Stakeholders</vt:lpstr>
      <vt:lpstr>Cultivating Working Relationships Among Foster Care Stakeholders </vt:lpstr>
      <vt:lpstr>PowerPoint Presentation</vt:lpstr>
      <vt:lpstr>QPI Supported Activities </vt:lpstr>
      <vt:lpstr>QPI Evaluation</vt:lpstr>
      <vt:lpstr>Study aims</vt:lpstr>
      <vt:lpstr>Data Collection</vt:lpstr>
      <vt:lpstr>Sample Questions</vt:lpstr>
      <vt:lpstr>Participants N=31</vt:lpstr>
      <vt:lpstr>PowerPoint Presentation</vt:lpstr>
      <vt:lpstr>PowerPoint Presentation</vt:lpstr>
      <vt:lpstr>PowerPoint Presentation</vt:lpstr>
      <vt:lpstr>Open Communication</vt:lpstr>
      <vt:lpstr>Discussion</vt:lpstr>
      <vt:lpstr>Summary of Findings</vt:lpstr>
      <vt:lpstr>Future Directions for Practice</vt:lpstr>
      <vt:lpstr>Lewis, E. M., Murugan, V., Williams, K. A., Barth, R. P., &amp; Lee, B. R. (2022) Relationships matter: Exploring the implementation of the Quality Parenting Initiative and the foster parent experience. Child &amp; Family Social Work.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Relationships Matter: Exploring the Implementation of the Quality Parenting Initiative and the Foster Parent Experience</dc:title>
  <dc:creator>Millett, Kinley</dc:creator>
  <cp:lastModifiedBy>Lewis, Ericka</cp:lastModifiedBy>
  <cp:revision>15</cp:revision>
  <dcterms:created xsi:type="dcterms:W3CDTF">2022-03-02T01:21:50Z</dcterms:created>
  <dcterms:modified xsi:type="dcterms:W3CDTF">2022-04-20T12:03:52Z</dcterms:modified>
</cp:coreProperties>
</file>